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310" r:id="rId2"/>
    <p:sldId id="311" r:id="rId3"/>
    <p:sldId id="342" r:id="rId4"/>
    <p:sldId id="343" r:id="rId5"/>
    <p:sldId id="384" r:id="rId6"/>
    <p:sldId id="344" r:id="rId7"/>
    <p:sldId id="347" r:id="rId8"/>
    <p:sldId id="345" r:id="rId9"/>
    <p:sldId id="348" r:id="rId10"/>
    <p:sldId id="341" r:id="rId11"/>
    <p:sldId id="349" r:id="rId12"/>
    <p:sldId id="350" r:id="rId13"/>
    <p:sldId id="351" r:id="rId14"/>
    <p:sldId id="358" r:id="rId15"/>
    <p:sldId id="388" r:id="rId16"/>
    <p:sldId id="389" r:id="rId17"/>
    <p:sldId id="390" r:id="rId18"/>
    <p:sldId id="391" r:id="rId19"/>
    <p:sldId id="392" r:id="rId20"/>
    <p:sldId id="378" r:id="rId21"/>
    <p:sldId id="377" r:id="rId22"/>
    <p:sldId id="379" r:id="rId23"/>
    <p:sldId id="380" r:id="rId24"/>
    <p:sldId id="381" r:id="rId25"/>
    <p:sldId id="382" r:id="rId26"/>
    <p:sldId id="352" r:id="rId27"/>
    <p:sldId id="353" r:id="rId28"/>
    <p:sldId id="354" r:id="rId29"/>
    <p:sldId id="355" r:id="rId30"/>
    <p:sldId id="356" r:id="rId31"/>
    <p:sldId id="357" r:id="rId32"/>
    <p:sldId id="364" r:id="rId33"/>
    <p:sldId id="385" r:id="rId34"/>
    <p:sldId id="366" r:id="rId35"/>
    <p:sldId id="386" r:id="rId36"/>
    <p:sldId id="369" r:id="rId37"/>
    <p:sldId id="370" r:id="rId38"/>
    <p:sldId id="371" r:id="rId39"/>
    <p:sldId id="372" r:id="rId40"/>
    <p:sldId id="339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CC33"/>
    <a:srgbClr val="FF0000"/>
    <a:srgbClr val="FF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25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w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0" Type="http://schemas.openxmlformats.org/officeDocument/2006/relationships/image" Target="../media/image35.emf"/><Relationship Id="rId11" Type="http://schemas.openxmlformats.org/officeDocument/2006/relationships/image" Target="../media/image36.emf"/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3B767AC-DF29-864E-AC52-9DEFA8FED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1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9F6F89CA-4599-3F40-A146-202F8B47E028}" type="slidenum">
              <a:rPr lang="en-US" sz="1200" smtClean="0">
                <a:latin typeface="Arial" charset="0"/>
              </a:rPr>
              <a:pPr>
                <a:defRPr/>
              </a:pPr>
              <a:t>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486BF-56DF-7D45-BDEF-60DCB750B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3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18787-2576-8947-8762-71EBEC59B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02A11-93FE-3B42-8B03-597B184FB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0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CAE8F-6F7F-4748-B664-5817C88BF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4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DA39F-0A05-2047-A3A2-0F24C4822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4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B4381-02D8-8548-86D9-AEE5202CA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50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18F80-0C84-024D-A048-74AEC165A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6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4FC19-F627-C549-94E2-12C110AC5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3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44F70-2042-B643-BE4E-ACA433B2D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8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F8767-08B4-E245-87E6-40B688709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9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0B937-9360-664B-81A1-B29940D29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47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B65DE5E-7F96-2446-94A7-69399392F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1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4.emf"/><Relationship Id="rId7" Type="http://schemas.openxmlformats.org/officeDocument/2006/relationships/image" Target="../media/image2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0.bin"/><Relationship Id="rId20" Type="http://schemas.openxmlformats.org/officeDocument/2006/relationships/image" Target="../media/image34.emf"/><Relationship Id="rId21" Type="http://schemas.openxmlformats.org/officeDocument/2006/relationships/oleObject" Target="../embeddings/oleObject16.bin"/><Relationship Id="rId22" Type="http://schemas.openxmlformats.org/officeDocument/2006/relationships/image" Target="../media/image35.emf"/><Relationship Id="rId23" Type="http://schemas.openxmlformats.org/officeDocument/2006/relationships/oleObject" Target="../embeddings/oleObject17.bin"/><Relationship Id="rId24" Type="http://schemas.openxmlformats.org/officeDocument/2006/relationships/image" Target="../media/image36.emf"/><Relationship Id="rId10" Type="http://schemas.openxmlformats.org/officeDocument/2006/relationships/image" Target="../media/image29.emf"/><Relationship Id="rId11" Type="http://schemas.openxmlformats.org/officeDocument/2006/relationships/oleObject" Target="../embeddings/oleObject11.bin"/><Relationship Id="rId12" Type="http://schemas.openxmlformats.org/officeDocument/2006/relationships/image" Target="../media/image30.emf"/><Relationship Id="rId13" Type="http://schemas.openxmlformats.org/officeDocument/2006/relationships/oleObject" Target="../embeddings/oleObject12.bin"/><Relationship Id="rId14" Type="http://schemas.openxmlformats.org/officeDocument/2006/relationships/image" Target="../media/image31.wmf"/><Relationship Id="rId15" Type="http://schemas.openxmlformats.org/officeDocument/2006/relationships/oleObject" Target="../embeddings/oleObject13.bin"/><Relationship Id="rId16" Type="http://schemas.openxmlformats.org/officeDocument/2006/relationships/image" Target="../media/image32.emf"/><Relationship Id="rId17" Type="http://schemas.openxmlformats.org/officeDocument/2006/relationships/oleObject" Target="../embeddings/oleObject14.bin"/><Relationship Id="rId18" Type="http://schemas.openxmlformats.org/officeDocument/2006/relationships/image" Target="../media/image33.emf"/><Relationship Id="rId19" Type="http://schemas.openxmlformats.org/officeDocument/2006/relationships/oleObject" Target="../embeddings/oleObject1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7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27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37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38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39.e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4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tiff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47.e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48.emf"/><Relationship Id="rId7" Type="http://schemas.openxmlformats.org/officeDocument/2006/relationships/oleObject" Target="../embeddings/oleObject24.bin"/><Relationship Id="rId8" Type="http://schemas.openxmlformats.org/officeDocument/2006/relationships/image" Target="../media/image4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5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53.e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54.e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55.emf"/><Relationship Id="rId9" Type="http://schemas.openxmlformats.org/officeDocument/2006/relationships/oleObject" Target="../embeddings/oleObject29.bin"/><Relationship Id="rId10" Type="http://schemas.openxmlformats.org/officeDocument/2006/relationships/image" Target="../media/image5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wmf"/><Relationship Id="rId3" Type="http://schemas.openxmlformats.org/officeDocument/2006/relationships/image" Target="../media/image60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wmf"/><Relationship Id="rId3" Type="http://schemas.openxmlformats.org/officeDocument/2006/relationships/image" Target="../media/image63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wmf"/><Relationship Id="rId3" Type="http://schemas.openxmlformats.org/officeDocument/2006/relationships/image" Target="../media/image65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latin typeface="Tahoma" charset="0"/>
                <a:ea typeface="ＭＳ Ｐゴシック" charset="0"/>
              </a:rPr>
              <a:t>A Hybrid Approach to Understanding Cell Dynamics </a:t>
            </a:r>
            <a:br>
              <a:rPr lang="en-US" sz="2800" b="1" dirty="0" smtClean="0">
                <a:latin typeface="Tahoma" charset="0"/>
                <a:ea typeface="ＭＳ Ｐゴシック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Richard Bertram</a:t>
            </a:r>
            <a:r>
              <a:rPr lang="en-US" sz="20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20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32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32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Department of Mathematics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and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Programs in Neuroscience and Molecular Biophysics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 Florida State University, Tallahassee, FL.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endParaRPr lang="en-US" sz="1400" dirty="0" smtClean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3581400" y="6019800"/>
            <a:ext cx="2681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Tahoma" charset="0"/>
              </a:rPr>
              <a:t>WVU Mathematics, 2013</a:t>
            </a:r>
            <a:endParaRPr lang="en-US" sz="1800" dirty="0">
              <a:latin typeface="Tahoma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971800" y="4724400"/>
            <a:ext cx="37246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8000"/>
                </a:solidFill>
              </a:rPr>
              <a:t>Funding</a:t>
            </a:r>
            <a:r>
              <a:rPr lang="en-US" dirty="0"/>
              <a:t>: </a:t>
            </a:r>
            <a:r>
              <a:rPr lang="en-US" dirty="0" smtClean="0"/>
              <a:t>NIH DK043200</a:t>
            </a:r>
          </a:p>
          <a:p>
            <a:pPr eaLnBrk="1" hangingPunct="1"/>
            <a:r>
              <a:rPr lang="en-US" dirty="0"/>
              <a:t> </a:t>
            </a:r>
            <a:r>
              <a:rPr lang="en-US" dirty="0" smtClean="0"/>
              <a:t>              NSF DMS1220063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Heterogeneity…a </a:t>
            </a:r>
            <a:r>
              <a:rPr lang="en-US" dirty="0" smtClean="0"/>
              <a:t>big</a:t>
            </a:r>
            <a:r>
              <a:rPr lang="en-US" sz="3200" dirty="0" smtClean="0"/>
              <a:t> problem</a:t>
            </a:r>
            <a:endParaRPr lang="en-US" sz="3200" dirty="0"/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295400" y="990600"/>
            <a:ext cx="68092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The mix </a:t>
            </a:r>
            <a:r>
              <a:rPr lang="en-US" dirty="0" smtClean="0"/>
              <a:t>of </a:t>
            </a:r>
            <a:r>
              <a:rPr lang="en-US" dirty="0"/>
              <a:t>ionic currents within a single cell </a:t>
            </a:r>
            <a:r>
              <a:rPr lang="en-US" dirty="0" smtClean="0"/>
              <a:t>type is </a:t>
            </a:r>
          </a:p>
          <a:p>
            <a:pPr eaLnBrk="1" hangingPunct="1"/>
            <a:r>
              <a:rPr lang="en-US" dirty="0" smtClean="0"/>
              <a:t>highly variable, as shown with the GH4C1 cell line…</a:t>
            </a:r>
            <a:endParaRPr lang="en-US" dirty="0"/>
          </a:p>
        </p:txBody>
      </p:sp>
      <p:pic>
        <p:nvPicPr>
          <p:cNvPr id="3" name="Picture 2" descr="hetero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81200"/>
            <a:ext cx="4953000" cy="4315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2438400"/>
            <a:ext cx="9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3962400"/>
            <a:ext cx="9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5181600"/>
            <a:ext cx="9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3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Possible parameter</a:t>
            </a:r>
            <a:r>
              <a:rPr lang="en-US" dirty="0" smtClean="0"/>
              <a:t> </a:t>
            </a:r>
            <a:r>
              <a:rPr lang="en-US" sz="3200" dirty="0" smtClean="0"/>
              <a:t>distribution scenarios</a:t>
            </a:r>
            <a:endParaRPr lang="en-US" sz="3200" dirty="0"/>
          </a:p>
        </p:txBody>
      </p:sp>
      <p:pic>
        <p:nvPicPr>
          <p:cNvPr id="24578" name="Picture 2" descr="distribution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38400"/>
            <a:ext cx="28194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 flipH="1">
            <a:off x="6248400" y="32004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66"/>
                </a:solidFill>
              </a:rPr>
              <a:t>+</a:t>
            </a:r>
            <a:r>
              <a:rPr lang="en-US" sz="1800"/>
              <a:t> = mean of distribution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09800" y="5943600"/>
            <a:ext cx="541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Averaging over distribution should be fine</a:t>
            </a: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2514600" y="48768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Marder and Taylor, Nature Neurosci., 14:133, 2011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Possible parameter distribution scenarios</a:t>
            </a:r>
            <a:endParaRPr lang="en-US" sz="3200" dirty="0"/>
          </a:p>
        </p:txBody>
      </p:sp>
      <p:sp>
        <p:nvSpPr>
          <p:cNvPr id="25602" name="TextBox 3"/>
          <p:cNvSpPr txBox="1">
            <a:spLocks noChangeArrowheads="1"/>
          </p:cNvSpPr>
          <p:nvPr/>
        </p:nvSpPr>
        <p:spPr bwMode="auto">
          <a:xfrm flipH="1">
            <a:off x="6248400" y="32004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66"/>
                </a:solidFill>
              </a:rPr>
              <a:t>+</a:t>
            </a:r>
            <a:r>
              <a:rPr lang="en-US" sz="1800"/>
              <a:t> = mean of distribution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09800" y="5943600"/>
            <a:ext cx="5354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Averaging puts you out of the distribution</a:t>
            </a: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514600" y="48768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Marder and Taylor, Nature Neurosci., 14:133, 2011</a:t>
            </a:r>
            <a:r>
              <a:rPr lang="en-US"/>
              <a:t> </a:t>
            </a:r>
          </a:p>
        </p:txBody>
      </p:sp>
      <p:pic>
        <p:nvPicPr>
          <p:cNvPr id="25605" name="Picture 6" descr="distribution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2667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Possible parameter distribution scenarios</a:t>
            </a:r>
            <a:endParaRPr lang="en-US" sz="3200" dirty="0"/>
          </a:p>
        </p:txBody>
      </p:sp>
      <p:sp>
        <p:nvSpPr>
          <p:cNvPr id="26626" name="TextBox 3"/>
          <p:cNvSpPr txBox="1">
            <a:spLocks noChangeArrowheads="1"/>
          </p:cNvSpPr>
          <p:nvPr/>
        </p:nvSpPr>
        <p:spPr bwMode="auto">
          <a:xfrm flipH="1">
            <a:off x="6248400" y="32004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66"/>
                </a:solidFill>
              </a:rPr>
              <a:t>+</a:t>
            </a:r>
            <a:r>
              <a:rPr lang="en-US" sz="1800"/>
              <a:t> = mean of distribution</a:t>
            </a: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2209800" y="5943600"/>
            <a:ext cx="5354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Averaging puts you out of the distribution</a:t>
            </a: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2514600" y="48768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Marder</a:t>
            </a:r>
            <a:r>
              <a:rPr lang="en-US" sz="1600" dirty="0"/>
              <a:t> and Taylor, Nature </a:t>
            </a:r>
            <a:r>
              <a:rPr lang="en-US" sz="1600" dirty="0" err="1"/>
              <a:t>Neurosci</a:t>
            </a:r>
            <a:r>
              <a:rPr lang="en-US" sz="1600" dirty="0"/>
              <a:t>., 14:133, 2011</a:t>
            </a:r>
            <a:r>
              <a:rPr lang="en-US" dirty="0"/>
              <a:t> </a:t>
            </a:r>
          </a:p>
        </p:txBody>
      </p:sp>
      <p:pic>
        <p:nvPicPr>
          <p:cNvPr id="26629" name="Picture 2" descr="distribution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293370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Why does this matter?</a:t>
            </a:r>
            <a:endParaRPr lang="en-US" sz="3200" dirty="0"/>
          </a:p>
        </p:txBody>
      </p:sp>
      <p:grpSp>
        <p:nvGrpSpPr>
          <p:cNvPr id="27650" name="Group 9"/>
          <p:cNvGrpSpPr>
            <a:grpSpLocks/>
          </p:cNvGrpSpPr>
          <p:nvPr/>
        </p:nvGrpSpPr>
        <p:grpSpPr bwMode="auto">
          <a:xfrm>
            <a:off x="533400" y="1447800"/>
            <a:ext cx="7258050" cy="1262063"/>
            <a:chOff x="533400" y="1447800"/>
            <a:chExt cx="7257288" cy="1261872"/>
          </a:xfrm>
        </p:grpSpPr>
        <p:pic>
          <p:nvPicPr>
            <p:cNvPr id="27659" name="Picture 3" descr="degeneracy1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447800"/>
              <a:ext cx="5047488" cy="126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0" name="TextBox 6"/>
            <p:cNvSpPr txBox="1">
              <a:spLocks noChangeArrowheads="1"/>
            </p:cNvSpPr>
            <p:nvPr/>
          </p:nvSpPr>
          <p:spPr bwMode="auto">
            <a:xfrm>
              <a:off x="533400" y="1828800"/>
              <a:ext cx="19413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One spiking model </a:t>
              </a:r>
            </a:p>
            <a:p>
              <a:pPr eaLnBrk="1" hangingPunct="1"/>
              <a:r>
                <a:rPr lang="en-US" sz="1800"/>
                <a:t>cell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33400" y="3048000"/>
            <a:ext cx="7772400" cy="1146175"/>
            <a:chOff x="533400" y="3048000"/>
            <a:chExt cx="7772400" cy="1146048"/>
          </a:xfrm>
        </p:grpSpPr>
        <p:sp>
          <p:nvSpPr>
            <p:cNvPr id="27656" name="TextBox 7"/>
            <p:cNvSpPr txBox="1">
              <a:spLocks noChangeArrowheads="1"/>
            </p:cNvSpPr>
            <p:nvPr/>
          </p:nvSpPr>
          <p:spPr bwMode="auto">
            <a:xfrm>
              <a:off x="533400" y="3200400"/>
              <a:ext cx="167853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Another spiking </a:t>
              </a:r>
            </a:p>
            <a:p>
              <a:pPr eaLnBrk="1" hangingPunct="1"/>
              <a:r>
                <a:rPr lang="en-US" sz="1800"/>
                <a:t>model cell</a:t>
              </a:r>
            </a:p>
          </p:txBody>
        </p:sp>
        <p:pic>
          <p:nvPicPr>
            <p:cNvPr id="27657" name="Picture 12" descr="degeneracy2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3048000"/>
              <a:ext cx="4956048" cy="1146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15"/>
            <p:cNvCxnSpPr/>
            <p:nvPr/>
          </p:nvCxnSpPr>
          <p:spPr bwMode="auto">
            <a:xfrm flipH="1">
              <a:off x="7696200" y="3581341"/>
              <a:ext cx="609600" cy="0"/>
            </a:xfrm>
            <a:prstGeom prst="straightConnector1">
              <a:avLst/>
            </a:prstGeom>
            <a:solidFill>
              <a:srgbClr val="CCFFCC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oup 3"/>
          <p:cNvGrpSpPr/>
          <p:nvPr/>
        </p:nvGrpSpPr>
        <p:grpSpPr>
          <a:xfrm>
            <a:off x="685800" y="4572000"/>
            <a:ext cx="7053263" cy="2167354"/>
            <a:chOff x="685800" y="4572000"/>
            <a:chExt cx="7053263" cy="2167354"/>
          </a:xfrm>
        </p:grpSpPr>
        <p:pic>
          <p:nvPicPr>
            <p:cNvPr id="27653" name="Picture 5" descr="degeneracy3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56" y="4572000"/>
              <a:ext cx="4995807" cy="1359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Box 8"/>
            <p:cNvSpPr txBox="1">
              <a:spLocks noChangeArrowheads="1"/>
            </p:cNvSpPr>
            <p:nvPr/>
          </p:nvSpPr>
          <p:spPr bwMode="auto">
            <a:xfrm>
              <a:off x="685800" y="4953000"/>
              <a:ext cx="156981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A third spiking</a:t>
              </a:r>
            </a:p>
            <a:p>
              <a:pPr eaLnBrk="1" hangingPunct="1"/>
              <a:r>
                <a:rPr lang="en-US" sz="1800"/>
                <a:t>model cell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V="1">
              <a:off x="5105400" y="5715000"/>
              <a:ext cx="0" cy="533400"/>
            </a:xfrm>
            <a:prstGeom prst="straightConnector1">
              <a:avLst/>
            </a:prstGeom>
            <a:solidFill>
              <a:srgbClr val="CCFFCC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" name="TextBox 2"/>
            <p:cNvSpPr txBox="1"/>
            <p:nvPr/>
          </p:nvSpPr>
          <p:spPr>
            <a:xfrm>
              <a:off x="3124200" y="6400800"/>
              <a:ext cx="3931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Tomaiuolo</a:t>
              </a:r>
              <a:r>
                <a:rPr lang="en-US" sz="1600" dirty="0" smtClean="0"/>
                <a:t> et al., </a:t>
              </a:r>
              <a:r>
                <a:rPr lang="en-US" sz="1600" dirty="0" err="1" smtClean="0"/>
                <a:t>Biophys</a:t>
              </a:r>
              <a:r>
                <a:rPr lang="en-US" sz="1600" dirty="0" smtClean="0"/>
                <a:t>. J., 103:2021, 2012</a:t>
              </a:r>
              <a:endParaRPr lang="en-US" sz="16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Fast and Slow Dynamics</a:t>
            </a:r>
            <a:endParaRPr lang="en-US" sz="3600" dirty="0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3040063" y="1995488"/>
          <a:ext cx="2363787" cy="167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3" imgW="914400" imgH="647700" progId="Equation.3">
                  <p:embed/>
                </p:oleObj>
              </mc:Choice>
              <mc:Fallback>
                <p:oleObj name="Equation" r:id="rId3" imgW="9144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0063" y="1995488"/>
                        <a:ext cx="2363787" cy="1674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08667" y="4390571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Analyze the </a:t>
            </a:r>
            <a:r>
              <a:rPr lang="en-US" dirty="0" smtClean="0">
                <a:solidFill>
                  <a:srgbClr val="FF0000"/>
                </a:solidFill>
              </a:rPr>
              <a:t>reduced system </a:t>
            </a:r>
            <a:r>
              <a:rPr lang="en-US" dirty="0" smtClean="0"/>
              <a:t>obtained in the limit 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817173"/>
              </p:ext>
            </p:extLst>
          </p:nvPr>
        </p:nvGraphicFramePr>
        <p:xfrm>
          <a:off x="6096000" y="2133600"/>
          <a:ext cx="693737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5" imgW="368300" imgH="127000" progId="Equation.3">
                  <p:embed/>
                </p:oleObj>
              </mc:Choice>
              <mc:Fallback>
                <p:oleObj name="Equation" r:id="rId5" imgW="3683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133600"/>
                        <a:ext cx="693737" cy="223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08667" y="4988858"/>
            <a:ext cx="530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Voltage V is in a state of </a:t>
            </a:r>
            <a:r>
              <a:rPr lang="en-US" dirty="0" smtClean="0">
                <a:solidFill>
                  <a:schemeClr val="accent3"/>
                </a:solidFill>
              </a:rPr>
              <a:t>quasi-equilibrium </a:t>
            </a:r>
            <a:r>
              <a:rPr lang="en-US" dirty="0" smtClean="0"/>
              <a:t>with </a:t>
            </a:r>
            <a:r>
              <a:rPr lang="en-US" i="1" dirty="0" err="1" smtClean="0"/>
              <a:t>n</a:t>
            </a:r>
            <a:r>
              <a:rPr lang="en-US" dirty="0" smtClean="0"/>
              <a:t> and </a:t>
            </a:r>
            <a:r>
              <a:rPr lang="en-US" i="1" dirty="0" err="1" smtClean="0"/>
              <a:t>c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3739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r>
              <a:rPr lang="en-US" sz="3600" dirty="0" smtClean="0"/>
              <a:t>The Critical Manifold</a:t>
            </a:r>
            <a:endParaRPr lang="en-US" sz="3600" dirty="0"/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371600" y="1905000"/>
            <a:ext cx="5535613" cy="366713"/>
            <a:chOff x="422" y="1415"/>
            <a:chExt cx="3487" cy="231"/>
          </a:xfrm>
        </p:grpSpPr>
        <p:graphicFrame>
          <p:nvGraphicFramePr>
            <p:cNvPr id="4" name="Object 6"/>
            <p:cNvGraphicFramePr>
              <a:graphicFrameLocks noChangeAspect="1"/>
            </p:cNvGraphicFramePr>
            <p:nvPr/>
          </p:nvGraphicFramePr>
          <p:xfrm>
            <a:off x="1707" y="1419"/>
            <a:ext cx="2202" cy="1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795" name="Equation" r:id="rId3" imgW="2032000" imgH="177800" progId="Equation.3">
                    <p:embed/>
                  </p:oleObj>
                </mc:Choice>
                <mc:Fallback>
                  <p:oleObj name="Equation" r:id="rId3" imgW="20320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7" y="1419"/>
                          <a:ext cx="2202" cy="193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422" y="1415"/>
              <a:ext cx="1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/>
                <a:t>RHS of V-ODE: 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524000" y="2362200"/>
            <a:ext cx="5421313" cy="428626"/>
            <a:chOff x="432" y="1757"/>
            <a:chExt cx="3415" cy="270"/>
          </a:xfrm>
        </p:grpSpPr>
        <p:graphicFrame>
          <p:nvGraphicFramePr>
            <p:cNvPr id="7" name="Object 9"/>
            <p:cNvGraphicFramePr>
              <a:graphicFrameLocks noChangeAspect="1"/>
            </p:cNvGraphicFramePr>
            <p:nvPr/>
          </p:nvGraphicFramePr>
          <p:xfrm>
            <a:off x="1770" y="1757"/>
            <a:ext cx="2077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796" name="Equation" r:id="rId5" imgW="2057400" imgH="266700" progId="Equation.3">
                    <p:embed/>
                  </p:oleObj>
                </mc:Choice>
                <mc:Fallback>
                  <p:oleObj name="Equation" r:id="rId5" imgW="2057400" imgH="266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0" y="1757"/>
                          <a:ext cx="2077" cy="27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32" y="1757"/>
              <a:ext cx="1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/>
                <a:t>Critical manifold: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43000" y="1371600"/>
            <a:ext cx="484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in 3-space where V is at quasi-equilibrium</a:t>
            </a:r>
            <a:endParaRPr lang="en-US" dirty="0"/>
          </a:p>
        </p:txBody>
      </p:sp>
      <p:pic>
        <p:nvPicPr>
          <p:cNvPr id="14" name="Picture 13" descr="Crit_man_naked.ep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640" y="3077027"/>
            <a:ext cx="54991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2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The Reduced and </a:t>
            </a:r>
            <a:r>
              <a:rPr lang="en-US" sz="3600" dirty="0" err="1" smtClean="0"/>
              <a:t>Desingularized</a:t>
            </a:r>
            <a:r>
              <a:rPr lang="en-US" sz="3600" dirty="0" smtClean="0"/>
              <a:t> Systems</a:t>
            </a:r>
            <a:endParaRPr lang="en-US" sz="3600" dirty="0"/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69925" y="2246316"/>
            <a:ext cx="5535613" cy="366713"/>
            <a:chOff x="422" y="1415"/>
            <a:chExt cx="3487" cy="231"/>
          </a:xfrm>
        </p:grpSpPr>
        <p:graphicFrame>
          <p:nvGraphicFramePr>
            <p:cNvPr id="4" name="Object 6"/>
            <p:cNvGraphicFramePr>
              <a:graphicFrameLocks noChangeAspect="1"/>
            </p:cNvGraphicFramePr>
            <p:nvPr/>
          </p:nvGraphicFramePr>
          <p:xfrm>
            <a:off x="1707" y="1419"/>
            <a:ext cx="2202" cy="1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28" name="Equation" r:id="rId3" imgW="2032000" imgH="177800" progId="Equation.3">
                    <p:embed/>
                  </p:oleObj>
                </mc:Choice>
                <mc:Fallback>
                  <p:oleObj name="Equation" r:id="rId3" imgW="20320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7" y="1419"/>
                          <a:ext cx="2202" cy="193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422" y="1415"/>
              <a:ext cx="1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/>
                <a:t>RHS of V-ODE: </a:t>
              </a: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685800" y="2789240"/>
            <a:ext cx="5421313" cy="428626"/>
            <a:chOff x="432" y="1757"/>
            <a:chExt cx="3415" cy="270"/>
          </a:xfrm>
        </p:grpSpPr>
        <p:graphicFrame>
          <p:nvGraphicFramePr>
            <p:cNvPr id="7" name="Object 9"/>
            <p:cNvGraphicFramePr>
              <a:graphicFrameLocks noChangeAspect="1"/>
            </p:cNvGraphicFramePr>
            <p:nvPr/>
          </p:nvGraphicFramePr>
          <p:xfrm>
            <a:off x="1770" y="1757"/>
            <a:ext cx="2077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29" name="Equation" r:id="rId5" imgW="2057400" imgH="266700" progId="Equation.3">
                    <p:embed/>
                  </p:oleObj>
                </mc:Choice>
                <mc:Fallback>
                  <p:oleObj name="Equation" r:id="rId5" imgW="2057400" imgH="266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0" y="1757"/>
                          <a:ext cx="2077" cy="27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32" y="1776"/>
              <a:ext cx="1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/>
                <a:t>Critical manifold: 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669925" y="3278191"/>
            <a:ext cx="3857625" cy="522288"/>
            <a:chOff x="432" y="2177"/>
            <a:chExt cx="2430" cy="329"/>
          </a:xfrm>
        </p:grpSpPr>
        <p:graphicFrame>
          <p:nvGraphicFramePr>
            <p:cNvPr id="10" name="Object 12"/>
            <p:cNvGraphicFramePr>
              <a:graphicFrameLocks noChangeAspect="1"/>
            </p:cNvGraphicFramePr>
            <p:nvPr/>
          </p:nvGraphicFramePr>
          <p:xfrm>
            <a:off x="1793" y="2177"/>
            <a:ext cx="1069" cy="3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30" name="Equation" r:id="rId7" imgW="1155700" imgH="355600" progId="Equation.3">
                    <p:embed/>
                  </p:oleObj>
                </mc:Choice>
                <mc:Fallback>
                  <p:oleObj name="Equation" r:id="rId7" imgW="1155700" imgH="355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3" y="2177"/>
                          <a:ext cx="1069" cy="329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32" y="2256"/>
              <a:ext cx="11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/>
                <a:t>Dynamics on S:</a:t>
              </a:r>
            </a:p>
          </p:txBody>
        </p:sp>
      </p:grp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685800" y="5257800"/>
            <a:ext cx="7772400" cy="1112838"/>
            <a:chOff x="432" y="3312"/>
            <a:chExt cx="4896" cy="701"/>
          </a:xfrm>
        </p:grpSpPr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432" y="3408"/>
              <a:ext cx="16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err="1"/>
                <a:t>Desingularized</a:t>
              </a:r>
              <a:r>
                <a:rPr lang="en-US" sz="1800" dirty="0"/>
                <a:t> system:</a:t>
              </a:r>
            </a:p>
          </p:txBody>
        </p:sp>
        <p:graphicFrame>
          <p:nvGraphicFramePr>
            <p:cNvPr id="23" name="Object 20"/>
            <p:cNvGraphicFramePr>
              <a:graphicFrameLocks noChangeAspect="1"/>
            </p:cNvGraphicFramePr>
            <p:nvPr/>
          </p:nvGraphicFramePr>
          <p:xfrm>
            <a:off x="2160" y="3406"/>
            <a:ext cx="1775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31" name="Equation" r:id="rId9" imgW="2451100" imgH="355600" progId="Equation.3">
                    <p:embed/>
                  </p:oleObj>
                </mc:Choice>
                <mc:Fallback>
                  <p:oleObj name="Equation" r:id="rId9" imgW="2451100" imgH="355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3406"/>
                          <a:ext cx="1775" cy="2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1"/>
            <p:cNvGraphicFramePr>
              <a:graphicFrameLocks noChangeAspect="1"/>
            </p:cNvGraphicFramePr>
            <p:nvPr/>
          </p:nvGraphicFramePr>
          <p:xfrm>
            <a:off x="2155" y="3744"/>
            <a:ext cx="826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32" name="Equation" r:id="rId11" imgW="1092200" imgH="355600" progId="Equation.3">
                    <p:embed/>
                  </p:oleObj>
                </mc:Choice>
                <mc:Fallback>
                  <p:oleObj name="Equation" r:id="rId11" imgW="1092200" imgH="355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5" y="3744"/>
                          <a:ext cx="826" cy="26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2"/>
            <p:cNvGraphicFramePr>
              <a:graphicFrameLocks noChangeAspect="1"/>
            </p:cNvGraphicFramePr>
            <p:nvPr/>
          </p:nvGraphicFramePr>
          <p:xfrm>
            <a:off x="4560" y="3312"/>
            <a:ext cx="768" cy="4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33" name="Equation" r:id="rId13" imgW="876240" imgH="469800" progId="Equation.3">
                    <p:embed/>
                  </p:oleObj>
                </mc:Choice>
                <mc:Fallback>
                  <p:oleObj name="Equation" r:id="rId13" imgW="87624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3312"/>
                          <a:ext cx="768" cy="4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4176" y="3408"/>
              <a:ext cx="3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with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5800" y="3770317"/>
            <a:ext cx="7534999" cy="1433509"/>
            <a:chOff x="685800" y="3770317"/>
            <a:chExt cx="7534999" cy="1433509"/>
          </a:xfrm>
        </p:grpSpPr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6477000" y="4267200"/>
              <a:ext cx="17437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smtClean="0"/>
                <a:t>With </a:t>
              </a:r>
              <a:r>
                <a:rPr lang="en-US" sz="1800" i="1" dirty="0" err="1" smtClean="0"/>
                <a:t>n</a:t>
              </a:r>
              <a:r>
                <a:rPr lang="en-US" sz="1800" dirty="0" smtClean="0"/>
                <a:t> satisfying</a:t>
              </a:r>
              <a:endParaRPr lang="en-US" sz="1800" dirty="0"/>
            </a:p>
          </p:txBody>
        </p:sp>
        <p:graphicFrame>
          <p:nvGraphicFramePr>
            <p:cNvPr id="32" name="Object 31"/>
            <p:cNvGraphicFramePr>
              <a:graphicFrameLocks noChangeAspect="1"/>
            </p:cNvGraphicFramePr>
            <p:nvPr/>
          </p:nvGraphicFramePr>
          <p:xfrm>
            <a:off x="4971143" y="3770317"/>
            <a:ext cx="2159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34" name="Equation" r:id="rId15" imgW="215900" imgH="355600" progId="Equation.3">
                    <p:embed/>
                  </p:oleObj>
                </mc:Choice>
                <mc:Fallback>
                  <p:oleObj name="Equation" r:id="rId15" imgW="215900" imgH="355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1143" y="3770317"/>
                          <a:ext cx="215900" cy="355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685800" y="4267200"/>
              <a:ext cx="2012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/>
                <a:t>Reduced system: </a:t>
              </a:r>
            </a:p>
          </p:txBody>
        </p:sp>
        <p:graphicFrame>
          <p:nvGraphicFramePr>
            <p:cNvPr id="14" name="Object 15"/>
            <p:cNvGraphicFramePr>
              <a:graphicFrameLocks noChangeAspect="1"/>
            </p:cNvGraphicFramePr>
            <p:nvPr/>
          </p:nvGraphicFramePr>
          <p:xfrm>
            <a:off x="3113088" y="4297362"/>
            <a:ext cx="2403475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35" name="Equation" r:id="rId17" imgW="2070100" imgH="355600" progId="Equation.3">
                    <p:embed/>
                  </p:oleObj>
                </mc:Choice>
                <mc:Fallback>
                  <p:oleObj name="Equation" r:id="rId17" imgW="2070100" imgH="355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3088" y="4297362"/>
                          <a:ext cx="2403475" cy="41275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7"/>
            <p:cNvGraphicFramePr>
              <a:graphicFrameLocks noChangeAspect="1"/>
            </p:cNvGraphicFramePr>
            <p:nvPr/>
          </p:nvGraphicFramePr>
          <p:xfrm>
            <a:off x="3627438" y="4727575"/>
            <a:ext cx="973137" cy="446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36" name="Equation" r:id="rId19" imgW="774700" imgH="355600" progId="Equation.3">
                    <p:embed/>
                  </p:oleObj>
                </mc:Choice>
                <mc:Fallback>
                  <p:oleObj name="Equation" r:id="rId19" imgW="774700" imgH="355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27438" y="4727575"/>
                          <a:ext cx="973137" cy="4460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Line 30"/>
            <p:cNvSpPr>
              <a:spLocks noChangeShapeType="1"/>
            </p:cNvSpPr>
            <p:nvPr/>
          </p:nvSpPr>
          <p:spPr bwMode="auto">
            <a:xfrm flipV="1">
              <a:off x="2667000" y="4572000"/>
              <a:ext cx="38100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ext Box 31"/>
            <p:cNvSpPr txBox="1">
              <a:spLocks noChangeArrowheads="1"/>
            </p:cNvSpPr>
            <p:nvPr/>
          </p:nvSpPr>
          <p:spPr bwMode="auto">
            <a:xfrm>
              <a:off x="1889125" y="4837113"/>
              <a:ext cx="13081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FF3300"/>
                  </a:solidFill>
                </a:rPr>
                <a:t>=0 on folds</a:t>
              </a:r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6622144" y="4727575"/>
            <a:ext cx="1372810" cy="300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37" name="Equation" r:id="rId21" imgW="812800" imgH="177800" progId="Equation.3">
                    <p:embed/>
                  </p:oleObj>
                </mc:Choice>
                <mc:Fallback>
                  <p:oleObj name="Equation" r:id="rId21" imgW="8128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22144" y="4727575"/>
                          <a:ext cx="1372810" cy="3003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8" name="Straight Connector 27"/>
            <p:cNvCxnSpPr/>
            <p:nvPr/>
          </p:nvCxnSpPr>
          <p:spPr>
            <a:xfrm rot="10800000" flipV="1">
              <a:off x="4364841" y="3948117"/>
              <a:ext cx="606302" cy="319082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 flipV="1">
              <a:off x="5187043" y="3978279"/>
              <a:ext cx="606302" cy="319082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471" name="Object 15"/>
            <p:cNvGraphicFramePr>
              <a:graphicFrameLocks noChangeAspect="1"/>
            </p:cNvGraphicFramePr>
            <p:nvPr/>
          </p:nvGraphicFramePr>
          <p:xfrm>
            <a:off x="5793345" y="3800479"/>
            <a:ext cx="2159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38" name="Equation" r:id="rId23" imgW="215900" imgH="355600" progId="Equation.3">
                    <p:embed/>
                  </p:oleObj>
                </mc:Choice>
                <mc:Fallback>
                  <p:oleObj name="Equation" r:id="rId23" imgW="215900" imgH="355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93345" y="3800479"/>
                          <a:ext cx="215900" cy="355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65295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Equilibria</a:t>
            </a:r>
            <a:r>
              <a:rPr lang="en-US" sz="3600" dirty="0" smtClean="0"/>
              <a:t> of the </a:t>
            </a:r>
            <a:r>
              <a:rPr lang="en-US" sz="3600" dirty="0" err="1" smtClean="0"/>
              <a:t>Desingularized</a:t>
            </a:r>
            <a:r>
              <a:rPr lang="en-US" sz="3600" dirty="0" smtClean="0"/>
              <a:t> System</a:t>
            </a:r>
            <a:endParaRPr lang="en-US" sz="3600" dirty="0"/>
          </a:p>
        </p:txBody>
      </p:sp>
      <p:graphicFrame>
        <p:nvGraphicFramePr>
          <p:cNvPr id="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05203"/>
              </p:ext>
            </p:extLst>
          </p:nvPr>
        </p:nvGraphicFramePr>
        <p:xfrm>
          <a:off x="2667000" y="2133600"/>
          <a:ext cx="1954342" cy="581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5" name="Equation" r:id="rId3" imgW="1193800" imgH="355600" progId="Equation.3">
                  <p:embed/>
                </p:oleObj>
              </mc:Choice>
              <mc:Fallback>
                <p:oleObj name="Equation" r:id="rId3" imgW="11938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133600"/>
                        <a:ext cx="1954342" cy="5813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982822"/>
              </p:ext>
            </p:extLst>
          </p:nvPr>
        </p:nvGraphicFramePr>
        <p:xfrm>
          <a:off x="5029200" y="2133600"/>
          <a:ext cx="2158899" cy="581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6" name="Equation" r:id="rId5" imgW="1320800" imgH="355600" progId="Equation.3">
                  <p:embed/>
                </p:oleObj>
              </mc:Choice>
              <mc:Fallback>
                <p:oleObj name="Equation" r:id="rId5" imgW="13208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33600"/>
                        <a:ext cx="2158899" cy="5813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1981200"/>
            <a:ext cx="1255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Equilibrium</a:t>
            </a:r>
          </a:p>
          <a:p>
            <a:r>
              <a:rPr lang="en-US" dirty="0" smtClean="0"/>
              <a:t>Conditions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67294" y="3104045"/>
            <a:ext cx="117370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Regular</a:t>
            </a:r>
          </a:p>
          <a:p>
            <a:r>
              <a:rPr lang="en-US" dirty="0" smtClean="0"/>
              <a:t>Singularity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480134"/>
              </p:ext>
            </p:extLst>
          </p:nvPr>
        </p:nvGraphicFramePr>
        <p:xfrm>
          <a:off x="4495800" y="3276600"/>
          <a:ext cx="1029296" cy="602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7" name="Equation" r:id="rId7" imgW="673100" imgH="393700" progId="Equation.3">
                  <p:embed/>
                </p:oleObj>
              </mc:Choice>
              <mc:Fallback>
                <p:oleObj name="Equation" r:id="rId7" imgW="673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276600"/>
                        <a:ext cx="1029296" cy="6020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853819" y="3975240"/>
            <a:ext cx="117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Folded</a:t>
            </a:r>
          </a:p>
          <a:p>
            <a:r>
              <a:rPr lang="en-US" dirty="0" smtClean="0"/>
              <a:t>Singularity</a:t>
            </a:r>
            <a:endParaRPr lang="en-US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761058"/>
              </p:ext>
            </p:extLst>
          </p:nvPr>
        </p:nvGraphicFramePr>
        <p:xfrm>
          <a:off x="4495800" y="4038600"/>
          <a:ext cx="795553" cy="602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Equation" r:id="rId9" imgW="469900" imgH="355600" progId="Equation.3">
                  <p:embed/>
                </p:oleObj>
              </mc:Choice>
              <mc:Fallback>
                <p:oleObj name="Equation" r:id="rId9" imgW="4699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795553" cy="6020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079748" y="4705721"/>
            <a:ext cx="2148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(On a fold curve of S)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052286" y="5684762"/>
            <a:ext cx="579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Folded Node</a:t>
            </a:r>
            <a:r>
              <a:rPr lang="en-US" dirty="0" smtClean="0"/>
              <a:t>: A folded singularity with two real </a:t>
            </a:r>
            <a:r>
              <a:rPr lang="en-US" dirty="0" err="1" smtClean="0"/>
              <a:t>eigenvalues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5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Geometric Singular Perturbation Theory tells us about the origin of bursts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1524000"/>
            <a:ext cx="651798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“spikes” of the bursts are small rotations of the</a:t>
            </a:r>
          </a:p>
          <a:p>
            <a:r>
              <a:rPr lang="en-US" dirty="0"/>
              <a:t>b</a:t>
            </a:r>
            <a:r>
              <a:rPr lang="en-US" dirty="0" smtClean="0"/>
              <a:t>urst trajectory that occur due to the presence of a</a:t>
            </a:r>
            <a:endParaRPr lang="en-US" dirty="0"/>
          </a:p>
          <a:p>
            <a:r>
              <a:rPr lang="en-US" dirty="0"/>
              <a:t>f</a:t>
            </a:r>
            <a:r>
              <a:rPr lang="en-US" dirty="0" smtClean="0"/>
              <a:t>olded node singularity in the singular system.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00476" y="36769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twisted_sheet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080" y="2997090"/>
            <a:ext cx="4353681" cy="295848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209800" y="3276600"/>
            <a:ext cx="692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800" y="297180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Bursting orbit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394857" y="5757333"/>
            <a:ext cx="870857" cy="520096"/>
          </a:xfrm>
          <a:prstGeom prst="line">
            <a:avLst/>
          </a:prstGeom>
          <a:ln>
            <a:solidFill>
              <a:schemeClr val="accent3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14400" y="5943600"/>
            <a:ext cx="1162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Secondary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canards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5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019800" y="2743200"/>
            <a:ext cx="2713303" cy="2216565"/>
            <a:chOff x="6019800" y="2743200"/>
            <a:chExt cx="2713303" cy="2216565"/>
          </a:xfrm>
        </p:grpSpPr>
        <p:pic>
          <p:nvPicPr>
            <p:cNvPr id="16389" name="Picture 2" descr="Maurizi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719" y="2743200"/>
              <a:ext cx="1643512" cy="165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TextBox 3"/>
            <p:cNvSpPr txBox="1">
              <a:spLocks noChangeArrowheads="1"/>
            </p:cNvSpPr>
            <p:nvPr/>
          </p:nvSpPr>
          <p:spPr bwMode="auto">
            <a:xfrm>
              <a:off x="6019800" y="4498100"/>
              <a:ext cx="27133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Maurizio </a:t>
              </a:r>
              <a:r>
                <a:rPr lang="en-US" dirty="0" err="1"/>
                <a:t>Tomaiuolo</a:t>
              </a:r>
              <a:r>
                <a:rPr lang="en-US" dirty="0"/>
                <a:t>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943600" y="228600"/>
            <a:ext cx="2146742" cy="2310192"/>
            <a:chOff x="5943600" y="228600"/>
            <a:chExt cx="2146742" cy="2310192"/>
          </a:xfrm>
        </p:grpSpPr>
        <p:pic>
          <p:nvPicPr>
            <p:cNvPr id="3" name="Picture 2" descr="Fletch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007" y="228600"/>
              <a:ext cx="1385392" cy="16924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943600" y="2077127"/>
              <a:ext cx="2146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Patrick Fletcher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4800" y="152400"/>
            <a:ext cx="4876799" cy="3657600"/>
            <a:chOff x="304800" y="152400"/>
            <a:chExt cx="4648199" cy="3428999"/>
          </a:xfrm>
        </p:grpSpPr>
        <p:sp>
          <p:nvSpPr>
            <p:cNvPr id="14" name="TextBox 13"/>
            <p:cNvSpPr txBox="1"/>
            <p:nvPr/>
          </p:nvSpPr>
          <p:spPr>
            <a:xfrm>
              <a:off x="488844" y="152400"/>
              <a:ext cx="1727041" cy="381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Joël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Tabak</a:t>
              </a:r>
              <a:endParaRPr lang="en-US" sz="2400" dirty="0"/>
            </a:p>
          </p:txBody>
        </p:sp>
        <p:pic>
          <p:nvPicPr>
            <p:cNvPr id="15" name="Picture 14" descr="Joel_Wondimu_RB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605660"/>
              <a:ext cx="4648199" cy="297573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980854" y="152400"/>
              <a:ext cx="2017980" cy="381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Wondimu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Teka</a:t>
              </a:r>
              <a:endParaRPr lang="en-US" sz="24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998840" y="534278"/>
              <a:ext cx="288057" cy="6194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3028336" y="534278"/>
              <a:ext cx="261870" cy="4518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2400" y="4114800"/>
            <a:ext cx="2005677" cy="2507397"/>
            <a:chOff x="152400" y="4114800"/>
            <a:chExt cx="2005677" cy="2507397"/>
          </a:xfrm>
        </p:grpSpPr>
        <p:pic>
          <p:nvPicPr>
            <p:cNvPr id="6" name="Picture 5" descr="Wechselberger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114800"/>
              <a:ext cx="1143000" cy="156410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2400" y="5791200"/>
              <a:ext cx="20056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Martin</a:t>
              </a:r>
            </a:p>
            <a:p>
              <a:r>
                <a:rPr lang="en-US" dirty="0" err="1" smtClean="0"/>
                <a:t>Wechselberger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09800" y="4114800"/>
            <a:ext cx="5263515" cy="2609850"/>
            <a:chOff x="2209800" y="4114800"/>
            <a:chExt cx="5263515" cy="2609850"/>
          </a:xfrm>
        </p:grpSpPr>
        <p:pic>
          <p:nvPicPr>
            <p:cNvPr id="7" name="Picture 6" descr="V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4114800"/>
              <a:ext cx="3479800" cy="26098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48400" y="5791200"/>
              <a:ext cx="1224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Theo Vo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4648200" y="5486400"/>
              <a:ext cx="1524000" cy="4572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3200" dirty="0" smtClean="0"/>
              <a:t>Prediction: Adding BK conductance increases the </a:t>
            </a:r>
            <a:r>
              <a:rPr lang="en-US" sz="3200" dirty="0" err="1" smtClean="0"/>
              <a:t>burstiness</a:t>
            </a:r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33400" y="1600200"/>
            <a:ext cx="7848600" cy="5139154"/>
            <a:chOff x="533400" y="1600200"/>
            <a:chExt cx="7848600" cy="5139154"/>
          </a:xfrm>
        </p:grpSpPr>
        <p:pic>
          <p:nvPicPr>
            <p:cNvPr id="3" name="Picture 2" descr="figure4p21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600200"/>
              <a:ext cx="7848600" cy="382632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81200" y="5562600"/>
              <a:ext cx="52273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Diameter: active phase duration</a:t>
              </a:r>
            </a:p>
            <a:p>
              <a:r>
                <a:rPr lang="en-US" dirty="0" smtClean="0"/>
                <a:t>Color: number of spikes per active phase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048000" y="6400800"/>
              <a:ext cx="36158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Teka</a:t>
              </a:r>
              <a:r>
                <a:rPr lang="en-US" sz="1600" dirty="0" smtClean="0"/>
                <a:t> et al., J. Math. </a:t>
              </a:r>
              <a:r>
                <a:rPr lang="en-US" sz="1600" dirty="0" err="1" smtClean="0"/>
                <a:t>Neurosci</a:t>
              </a:r>
              <a:r>
                <a:rPr lang="en-US" sz="1600" dirty="0" smtClean="0"/>
                <a:t>., 1:12, 2011</a:t>
              </a:r>
              <a:endParaRPr lang="en-US" sz="1600" dirty="0"/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5410200" y="2286000"/>
              <a:ext cx="0" cy="1905000"/>
            </a:xfrm>
            <a:prstGeom prst="straightConnector1">
              <a:avLst/>
            </a:prstGeom>
            <a:solidFill>
              <a:srgbClr val="CCFFCC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0892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cs typeface="+mj-cs"/>
              </a:rPr>
              <a:t>The Dynamic Clamp: a tool for adding a model current to a real cell</a:t>
            </a:r>
          </a:p>
        </p:txBody>
      </p:sp>
      <p:pic>
        <p:nvPicPr>
          <p:cNvPr id="41986" name="Picture 2" descr="D-cla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52324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15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sz="3600" dirty="0" smtClean="0"/>
              <a:t>Prediction tested using D-clamp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981200"/>
            <a:ext cx="3390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BK pharmacologically blocked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971800"/>
            <a:ext cx="3003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Add back some BK current</a:t>
            </a:r>
          </a:p>
          <a:p>
            <a:r>
              <a:rPr lang="en-US" sz="2000" dirty="0"/>
              <a:t>w</a:t>
            </a:r>
            <a:r>
              <a:rPr lang="en-US" sz="2000" dirty="0" smtClean="0"/>
              <a:t>ith D-clamp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4191000"/>
            <a:ext cx="2428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Add more BK current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5410200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657600" y="1371600"/>
            <a:ext cx="5105400" cy="5065110"/>
            <a:chOff x="3657600" y="1371600"/>
            <a:chExt cx="5105400" cy="5065110"/>
          </a:xfrm>
        </p:grpSpPr>
        <p:pic>
          <p:nvPicPr>
            <p:cNvPr id="3" name="Picture 2" descr="addgbk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371600"/>
              <a:ext cx="5105400" cy="506511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 flipV="1">
              <a:off x="4495800" y="5334000"/>
              <a:ext cx="762000" cy="381000"/>
            </a:xfrm>
            <a:prstGeom prst="straightConnector1">
              <a:avLst/>
            </a:prstGeom>
            <a:solidFill>
              <a:srgbClr val="CCFFCC"/>
            </a:solidFill>
            <a:ln w="47625" cap="flat" cmpd="sng" algn="ctr">
              <a:solidFill>
                <a:schemeClr val="tx1">
                  <a:alpha val="97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6629400" y="5257800"/>
              <a:ext cx="838200" cy="304800"/>
            </a:xfrm>
            <a:prstGeom prst="straightConnector1">
              <a:avLst/>
            </a:prstGeom>
            <a:solidFill>
              <a:srgbClr val="CCFFCC"/>
            </a:solidFill>
            <a:ln w="47625" cap="flat" cmpd="sng" algn="ctr">
              <a:solidFill>
                <a:schemeClr val="tx1">
                  <a:alpha val="97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8" name="TextBox 7"/>
          <p:cNvSpPr txBox="1"/>
          <p:nvPr/>
        </p:nvSpPr>
        <p:spPr>
          <a:xfrm>
            <a:off x="1447800" y="6477000"/>
            <a:ext cx="2042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Bertram et al., in press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888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3200" dirty="0" smtClean="0"/>
              <a:t>Prediction: Subtracting K(</a:t>
            </a:r>
            <a:r>
              <a:rPr lang="en-US" sz="3200" dirty="0" err="1" smtClean="0"/>
              <a:t>dr</a:t>
            </a:r>
            <a:r>
              <a:rPr lang="en-US" sz="3200" dirty="0" smtClean="0"/>
              <a:t>) conductance increases the </a:t>
            </a:r>
            <a:r>
              <a:rPr lang="en-US" sz="3200" dirty="0" err="1" smtClean="0"/>
              <a:t>burstiness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33400" y="1600200"/>
            <a:ext cx="7848600" cy="5139154"/>
            <a:chOff x="533400" y="1600200"/>
            <a:chExt cx="7848600" cy="5139154"/>
          </a:xfrm>
        </p:grpSpPr>
        <p:sp>
          <p:nvSpPr>
            <p:cNvPr id="4" name="TextBox 3"/>
            <p:cNvSpPr txBox="1"/>
            <p:nvPr/>
          </p:nvSpPr>
          <p:spPr>
            <a:xfrm>
              <a:off x="1981200" y="5562600"/>
              <a:ext cx="52273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Diameter: active phase duration</a:t>
              </a:r>
            </a:p>
            <a:p>
              <a:r>
                <a:rPr lang="en-US" dirty="0" smtClean="0"/>
                <a:t>Color: number of spikes per active phase</a:t>
              </a:r>
              <a:endParaRPr lang="en-US" dirty="0"/>
            </a:p>
          </p:txBody>
        </p:sp>
        <p:pic>
          <p:nvPicPr>
            <p:cNvPr id="3" name="Picture 2" descr="figure4p21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600200"/>
              <a:ext cx="7848600" cy="382632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24200" y="6400800"/>
              <a:ext cx="36158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Teka</a:t>
              </a:r>
              <a:r>
                <a:rPr lang="en-US" sz="1600" dirty="0" smtClean="0"/>
                <a:t> et al., J. Math. </a:t>
              </a:r>
              <a:r>
                <a:rPr lang="en-US" sz="1600" dirty="0" err="1" smtClean="0"/>
                <a:t>Neurosci</a:t>
              </a:r>
              <a:r>
                <a:rPr lang="en-US" sz="1600" dirty="0" smtClean="0"/>
                <a:t>., 1:12, 2011</a:t>
              </a:r>
              <a:endParaRPr lang="en-US" sz="1600" dirty="0"/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3962400" y="3581400"/>
              <a:ext cx="1981200" cy="0"/>
            </a:xfrm>
            <a:prstGeom prst="straightConnector1">
              <a:avLst/>
            </a:prstGeom>
            <a:solidFill>
              <a:srgbClr val="CCFFCC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1667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r>
              <a:rPr lang="en-US" sz="3600" dirty="0" smtClean="0"/>
              <a:t>Prediction tested using D-clamp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1402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Control cell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590800"/>
            <a:ext cx="2278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Subtract some K(</a:t>
            </a:r>
            <a:r>
              <a:rPr lang="en-US" sz="2000" dirty="0" err="1" smtClean="0"/>
              <a:t>dr</a:t>
            </a:r>
            <a:r>
              <a:rPr lang="en-US" sz="2000" dirty="0" smtClean="0"/>
              <a:t>) </a:t>
            </a:r>
          </a:p>
          <a:p>
            <a:r>
              <a:rPr lang="en-US" sz="2000" dirty="0" smtClean="0"/>
              <a:t>current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886200"/>
            <a:ext cx="2264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Subtract more K(</a:t>
            </a:r>
            <a:r>
              <a:rPr lang="en-US" sz="2000" dirty="0" err="1" smtClean="0"/>
              <a:t>dr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current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257800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971800" y="1066800"/>
            <a:ext cx="5692213" cy="5410200"/>
            <a:chOff x="2971800" y="1066800"/>
            <a:chExt cx="5692213" cy="5410200"/>
          </a:xfrm>
        </p:grpSpPr>
        <p:pic>
          <p:nvPicPr>
            <p:cNvPr id="3" name="Picture 2" descr="subgk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1066800"/>
              <a:ext cx="5692213" cy="54102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 flipH="1" flipV="1">
              <a:off x="6477000" y="5486400"/>
              <a:ext cx="1066800" cy="228600"/>
            </a:xfrm>
            <a:prstGeom prst="straightConnector1">
              <a:avLst/>
            </a:prstGeom>
            <a:solidFill>
              <a:srgbClr val="CCFFCC"/>
            </a:solidFill>
            <a:ln w="47625" cap="flat" cmpd="sng" algn="ctr">
              <a:solidFill>
                <a:schemeClr val="tx1">
                  <a:alpha val="97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4038600" y="5486400"/>
              <a:ext cx="1066800" cy="228600"/>
            </a:xfrm>
            <a:prstGeom prst="straightConnector1">
              <a:avLst/>
            </a:prstGeom>
            <a:solidFill>
              <a:srgbClr val="CCFFCC"/>
            </a:solidFill>
            <a:ln w="47625" cap="flat" cmpd="sng" algn="ctr">
              <a:solidFill>
                <a:schemeClr val="tx1">
                  <a:alpha val="97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9" name="TextBox 8"/>
          <p:cNvSpPr txBox="1"/>
          <p:nvPr/>
        </p:nvSpPr>
        <p:spPr>
          <a:xfrm>
            <a:off x="838200" y="6400800"/>
            <a:ext cx="2042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Bertram et al., in press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831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1460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Problem</a:t>
            </a:r>
            <a:r>
              <a:rPr lang="en-US" sz="3600" dirty="0" smtClean="0"/>
              <a:t>: since we don’t know true parameter values and the cells are heterogeneous our ability to make predictions is limited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0627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What we’d like to do…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 bwMode="auto">
          <a:xfrm>
            <a:off x="1524000" y="259080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1524000" y="3657600"/>
            <a:ext cx="609600" cy="609600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28676" name="Object 5"/>
          <p:cNvGraphicFramePr>
            <a:graphicFrameLocks noChangeAspect="1"/>
          </p:cNvGraphicFramePr>
          <p:nvPr/>
        </p:nvGraphicFramePr>
        <p:xfrm>
          <a:off x="2438400" y="2590800"/>
          <a:ext cx="4699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6" name="Equation" r:id="rId3" imgW="177800" imgH="241300" progId="Equation.3">
                  <p:embed/>
                </p:oleObj>
              </mc:Choice>
              <mc:Fallback>
                <p:oleObj name="Equation" r:id="rId3" imgW="1778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590800"/>
                        <a:ext cx="46990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6"/>
          <p:cNvGraphicFramePr>
            <a:graphicFrameLocks noChangeAspect="1"/>
          </p:cNvGraphicFramePr>
          <p:nvPr/>
        </p:nvGraphicFramePr>
        <p:xfrm>
          <a:off x="2422525" y="3657600"/>
          <a:ext cx="5032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7" name="Equation" r:id="rId5" imgW="190500" imgH="241300" progId="Equation.3">
                  <p:embed/>
                </p:oleObj>
              </mc:Choice>
              <mc:Fallback>
                <p:oleObj name="Equation" r:id="rId5" imgW="1905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2525" y="3657600"/>
                        <a:ext cx="503238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Oval 8"/>
          <p:cNvSpPr>
            <a:spLocks noChangeArrowheads="1"/>
          </p:cNvSpPr>
          <p:nvPr/>
        </p:nvSpPr>
        <p:spPr bwMode="auto">
          <a:xfrm>
            <a:off x="1524000" y="472440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28679" name="Object 9"/>
          <p:cNvGraphicFramePr>
            <a:graphicFrameLocks noChangeAspect="1"/>
          </p:cNvGraphicFramePr>
          <p:nvPr/>
        </p:nvGraphicFramePr>
        <p:xfrm>
          <a:off x="2438400" y="4708525"/>
          <a:ext cx="503238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8" name="Equation" r:id="rId7" imgW="190500" imgH="254000" progId="Equation.3">
                  <p:embed/>
                </p:oleObj>
              </mc:Choice>
              <mc:Fallback>
                <p:oleObj name="Equation" r:id="rId7" imgW="190500" imgH="254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708525"/>
                        <a:ext cx="503238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TextBox 10"/>
          <p:cNvSpPr txBox="1">
            <a:spLocks noChangeArrowheads="1"/>
          </p:cNvSpPr>
          <p:nvPr/>
        </p:nvSpPr>
        <p:spPr bwMode="auto">
          <a:xfrm>
            <a:off x="3657600" y="3581400"/>
            <a:ext cx="4586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Parameterize the model to an individual cell,</a:t>
            </a:r>
          </a:p>
          <a:p>
            <a:pPr eaLnBrk="1" hangingPunct="1"/>
            <a:r>
              <a:rPr lang="en-US" sz="1800" dirty="0"/>
              <a:t>while still patched onto that cell. Then different</a:t>
            </a:r>
          </a:p>
          <a:p>
            <a:pPr eaLnBrk="1" hangingPunct="1"/>
            <a:r>
              <a:rPr lang="en-US" sz="1800" dirty="0"/>
              <a:t>cells will have different parameter vectors.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"/>
          <p:cNvGrpSpPr>
            <a:grpSpLocks/>
          </p:cNvGrpSpPr>
          <p:nvPr/>
        </p:nvGrpSpPr>
        <p:grpSpPr bwMode="auto">
          <a:xfrm>
            <a:off x="685800" y="1600200"/>
            <a:ext cx="7696200" cy="4827588"/>
            <a:chOff x="0" y="838201"/>
            <a:chExt cx="9144000" cy="5894387"/>
          </a:xfrm>
        </p:grpSpPr>
        <p:pic>
          <p:nvPicPr>
            <p:cNvPr id="2969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8201"/>
              <a:ext cx="9144000" cy="587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00" name="Group 1"/>
            <p:cNvGrpSpPr>
              <a:grpSpLocks/>
            </p:cNvGrpSpPr>
            <p:nvPr/>
          </p:nvGrpSpPr>
          <p:grpSpPr bwMode="auto">
            <a:xfrm>
              <a:off x="407988" y="990600"/>
              <a:ext cx="7983537" cy="5741988"/>
              <a:chOff x="407988" y="990600"/>
              <a:chExt cx="7983537" cy="5741988"/>
            </a:xfrm>
          </p:grpSpPr>
          <p:sp>
            <p:nvSpPr>
              <p:cNvPr id="29701" name="Text Box 7"/>
              <p:cNvSpPr txBox="1">
                <a:spLocks noChangeArrowheads="1"/>
              </p:cNvSpPr>
              <p:nvPr/>
            </p:nvSpPr>
            <p:spPr bwMode="auto">
              <a:xfrm>
                <a:off x="4090988" y="6275388"/>
                <a:ext cx="20097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Time (sec)</a:t>
                </a:r>
              </a:p>
            </p:txBody>
          </p:sp>
          <p:sp>
            <p:nvSpPr>
              <p:cNvPr id="29702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-3175" y="3311526"/>
                <a:ext cx="127952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V (mV)</a:t>
                </a:r>
              </a:p>
            </p:txBody>
          </p:sp>
          <p:sp>
            <p:nvSpPr>
              <p:cNvPr id="29703" name="Line 9"/>
              <p:cNvSpPr>
                <a:spLocks noChangeShapeType="1"/>
              </p:cNvSpPr>
              <p:nvPr/>
            </p:nvSpPr>
            <p:spPr bwMode="auto">
              <a:xfrm>
                <a:off x="3048000" y="4572000"/>
                <a:ext cx="3581400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4" name="Text Box 10"/>
              <p:cNvSpPr txBox="1">
                <a:spLocks noChangeArrowheads="1"/>
              </p:cNvSpPr>
              <p:nvPr/>
            </p:nvSpPr>
            <p:spPr bwMode="auto">
              <a:xfrm>
                <a:off x="3336925" y="4629150"/>
                <a:ext cx="10033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period</a:t>
                </a:r>
              </a:p>
            </p:txBody>
          </p:sp>
          <p:sp>
            <p:nvSpPr>
              <p:cNvPr id="29705" name="Line 11"/>
              <p:cNvSpPr>
                <a:spLocks noChangeShapeType="1"/>
              </p:cNvSpPr>
              <p:nvPr/>
            </p:nvSpPr>
            <p:spPr bwMode="auto">
              <a:xfrm>
                <a:off x="5181600" y="4191000"/>
                <a:ext cx="1447800" cy="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6" name="Text Box 12"/>
              <p:cNvSpPr txBox="1">
                <a:spLocks noChangeArrowheads="1"/>
              </p:cNvSpPr>
              <p:nvPr/>
            </p:nvSpPr>
            <p:spPr bwMode="auto">
              <a:xfrm>
                <a:off x="5505450" y="3754438"/>
                <a:ext cx="10033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active</a:t>
                </a:r>
              </a:p>
            </p:txBody>
          </p:sp>
          <p:sp>
            <p:nvSpPr>
              <p:cNvPr id="29707" name="Line 13"/>
              <p:cNvSpPr>
                <a:spLocks noChangeShapeType="1"/>
              </p:cNvSpPr>
              <p:nvPr/>
            </p:nvSpPr>
            <p:spPr bwMode="auto">
              <a:xfrm>
                <a:off x="3048000" y="4191000"/>
                <a:ext cx="2133600" cy="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prstDash val="dash"/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8" name="Text Box 14"/>
              <p:cNvSpPr txBox="1">
                <a:spLocks noChangeArrowheads="1"/>
              </p:cNvSpPr>
              <p:nvPr/>
            </p:nvSpPr>
            <p:spPr bwMode="auto">
              <a:xfrm>
                <a:off x="3714750" y="3754438"/>
                <a:ext cx="10033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silent</a:t>
                </a:r>
              </a:p>
            </p:txBody>
          </p:sp>
          <p:sp>
            <p:nvSpPr>
              <p:cNvPr id="29709" name="Line 15"/>
              <p:cNvSpPr>
                <a:spLocks noChangeShapeType="1"/>
              </p:cNvSpPr>
              <p:nvPr/>
            </p:nvSpPr>
            <p:spPr bwMode="auto">
              <a:xfrm>
                <a:off x="6934200" y="1447800"/>
                <a:ext cx="0" cy="40386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0" name="Text Box 16"/>
              <p:cNvSpPr txBox="1">
                <a:spLocks noChangeArrowheads="1"/>
              </p:cNvSpPr>
              <p:nvPr/>
            </p:nvSpPr>
            <p:spPr bwMode="auto">
              <a:xfrm>
                <a:off x="6978650" y="2611438"/>
                <a:ext cx="141287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amplitude</a:t>
                </a:r>
              </a:p>
            </p:txBody>
          </p:sp>
          <p:sp>
            <p:nvSpPr>
              <p:cNvPr id="29711" name="Text Box 17"/>
              <p:cNvSpPr txBox="1">
                <a:spLocks noChangeArrowheads="1"/>
              </p:cNvSpPr>
              <p:nvPr/>
            </p:nvSpPr>
            <p:spPr bwMode="auto">
              <a:xfrm>
                <a:off x="6686550" y="5583238"/>
                <a:ext cx="59372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min</a:t>
                </a:r>
              </a:p>
            </p:txBody>
          </p:sp>
          <p:sp>
            <p:nvSpPr>
              <p:cNvPr id="29712" name="Line 18"/>
              <p:cNvSpPr>
                <a:spLocks noChangeShapeType="1"/>
              </p:cNvSpPr>
              <p:nvPr/>
            </p:nvSpPr>
            <p:spPr bwMode="auto">
              <a:xfrm>
                <a:off x="17526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3" name="Line 19"/>
              <p:cNvSpPr>
                <a:spLocks noChangeShapeType="1"/>
              </p:cNvSpPr>
              <p:nvPr/>
            </p:nvSpPr>
            <p:spPr bwMode="auto">
              <a:xfrm>
                <a:off x="19050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4" name="Line 20"/>
              <p:cNvSpPr>
                <a:spLocks noChangeShapeType="1"/>
              </p:cNvSpPr>
              <p:nvPr/>
            </p:nvSpPr>
            <p:spPr bwMode="auto">
              <a:xfrm>
                <a:off x="20574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5" name="Line 21"/>
              <p:cNvSpPr>
                <a:spLocks noChangeShapeType="1"/>
              </p:cNvSpPr>
              <p:nvPr/>
            </p:nvSpPr>
            <p:spPr bwMode="auto">
              <a:xfrm>
                <a:off x="22860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6" name="Line 22"/>
              <p:cNvSpPr>
                <a:spLocks noChangeShapeType="1"/>
              </p:cNvSpPr>
              <p:nvPr/>
            </p:nvSpPr>
            <p:spPr bwMode="auto">
              <a:xfrm>
                <a:off x="25146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7" name="Line 23"/>
              <p:cNvSpPr>
                <a:spLocks noChangeShapeType="1"/>
              </p:cNvSpPr>
              <p:nvPr/>
            </p:nvSpPr>
            <p:spPr bwMode="auto">
              <a:xfrm>
                <a:off x="28194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8" name="Text Box 24"/>
              <p:cNvSpPr txBox="1">
                <a:spLocks noChangeArrowheads="1"/>
              </p:cNvSpPr>
              <p:nvPr/>
            </p:nvSpPr>
            <p:spPr bwMode="auto">
              <a:xfrm>
                <a:off x="1873250" y="1392238"/>
                <a:ext cx="86677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peaks</a:t>
                </a:r>
              </a:p>
            </p:txBody>
          </p:sp>
        </p:grpSp>
      </p:grpSp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685800" y="381000"/>
            <a:ext cx="82629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tx2"/>
                </a:solidFill>
              </a:rPr>
              <a:t>Set parameters to fit features of the voltage trace,</a:t>
            </a:r>
          </a:p>
          <a:p>
            <a:pPr eaLnBrk="1" hangingPunct="1"/>
            <a:r>
              <a:rPr lang="en-US" sz="3200">
                <a:solidFill>
                  <a:schemeClr val="tx2"/>
                </a:solidFill>
              </a:rPr>
              <a:t>rather than the voltage trace itself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2362200" y="457200"/>
            <a:ext cx="4059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tx2"/>
                </a:solidFill>
              </a:rPr>
              <a:t>Feature fitness function</a:t>
            </a: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1600200" y="1600200"/>
          <a:ext cx="60579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5" name="Equation" r:id="rId3" imgW="2374900" imgH="508000" progId="Equation.3">
                  <p:embed/>
                </p:oleObj>
              </mc:Choice>
              <mc:Fallback>
                <p:oleObj name="Equation" r:id="rId3" imgW="2374900" imgH="508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600200"/>
                        <a:ext cx="60579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747" name="Group 30"/>
          <p:cNvGrpSpPr>
            <a:grpSpLocks/>
          </p:cNvGrpSpPr>
          <p:nvPr/>
        </p:nvGrpSpPr>
        <p:grpSpPr bwMode="auto">
          <a:xfrm>
            <a:off x="4114800" y="3581400"/>
            <a:ext cx="2209800" cy="2209800"/>
            <a:chOff x="1066800" y="3733800"/>
            <a:chExt cx="2209800" cy="220980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066800" y="3733800"/>
              <a:ext cx="0" cy="2209800"/>
            </a:xfrm>
            <a:prstGeom prst="lin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 flipH="1">
              <a:off x="1066800" y="5943600"/>
              <a:ext cx="2209800" cy="0"/>
            </a:xfrm>
            <a:prstGeom prst="lin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Curved Connector 14"/>
            <p:cNvCxnSpPr/>
            <p:nvPr/>
          </p:nvCxnSpPr>
          <p:spPr bwMode="auto">
            <a:xfrm>
              <a:off x="1066800" y="4343400"/>
              <a:ext cx="1676400" cy="1447800"/>
            </a:xfrm>
            <a:prstGeom prst="curvedConnector3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1757" name="Freeform 28"/>
            <p:cNvSpPr>
              <a:spLocks/>
            </p:cNvSpPr>
            <p:nvPr/>
          </p:nvSpPr>
          <p:spPr bwMode="auto">
            <a:xfrm>
              <a:off x="1070308" y="4294945"/>
              <a:ext cx="2140617" cy="1498257"/>
            </a:xfrm>
            <a:custGeom>
              <a:avLst/>
              <a:gdLst>
                <a:gd name="T0" fmla="*/ 0 w 2140617"/>
                <a:gd name="T1" fmla="*/ 0 h 1498257"/>
                <a:gd name="T2" fmla="*/ 699268 w 2140617"/>
                <a:gd name="T3" fmla="*/ 1255665 h 1498257"/>
                <a:gd name="T4" fmla="*/ 2140617 w 2140617"/>
                <a:gd name="T5" fmla="*/ 1498237 h 1498257"/>
                <a:gd name="T6" fmla="*/ 2140617 w 2140617"/>
                <a:gd name="T7" fmla="*/ 1498237 h 14982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0617" h="1498257">
                  <a:moveTo>
                    <a:pt x="0" y="0"/>
                  </a:moveTo>
                  <a:cubicBezTo>
                    <a:pt x="171249" y="502979"/>
                    <a:pt x="342499" y="1005959"/>
                    <a:pt x="699268" y="1255665"/>
                  </a:cubicBezTo>
                  <a:cubicBezTo>
                    <a:pt x="1056038" y="1505371"/>
                    <a:pt x="2140617" y="1498237"/>
                    <a:pt x="2140617" y="1498237"/>
                  </a:cubicBez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31748" name="TextBox 31"/>
          <p:cNvSpPr txBox="1">
            <a:spLocks noChangeArrowheads="1"/>
          </p:cNvSpPr>
          <p:nvPr/>
        </p:nvSpPr>
        <p:spPr bwMode="auto">
          <a:xfrm>
            <a:off x="838200" y="3581400"/>
            <a:ext cx="2441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F=fitness function</a:t>
            </a:r>
          </a:p>
        </p:txBody>
      </p:sp>
      <p:sp>
        <p:nvSpPr>
          <p:cNvPr id="31749" name="TextBox 32"/>
          <p:cNvSpPr txBox="1">
            <a:spLocks noChangeArrowheads="1"/>
          </p:cNvSpPr>
          <p:nvPr/>
        </p:nvSpPr>
        <p:spPr bwMode="auto">
          <a:xfrm>
            <a:off x="838200" y="3962400"/>
            <a:ext cx="235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</a:t>
            </a:r>
            <a:r>
              <a:rPr lang="en-US" baseline="-25000"/>
              <a:t>j</a:t>
            </a:r>
            <a:r>
              <a:rPr lang="en-US"/>
              <a:t>=model feature</a:t>
            </a:r>
          </a:p>
        </p:txBody>
      </p:sp>
      <p:sp>
        <p:nvSpPr>
          <p:cNvPr id="31750" name="TextBox 33"/>
          <p:cNvSpPr txBox="1">
            <a:spLocks noChangeArrowheads="1"/>
          </p:cNvSpPr>
          <p:nvPr/>
        </p:nvSpPr>
        <p:spPr bwMode="auto">
          <a:xfrm>
            <a:off x="914400" y="4419600"/>
            <a:ext cx="2012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d</a:t>
            </a:r>
            <a:r>
              <a:rPr lang="en-US" baseline="-25000"/>
              <a:t>j</a:t>
            </a:r>
            <a:r>
              <a:rPr lang="en-US"/>
              <a:t>=data feature</a:t>
            </a:r>
          </a:p>
        </p:txBody>
      </p:sp>
      <p:sp>
        <p:nvSpPr>
          <p:cNvPr id="31751" name="TextBox 34"/>
          <p:cNvSpPr txBox="1">
            <a:spLocks noChangeArrowheads="1"/>
          </p:cNvSpPr>
          <p:nvPr/>
        </p:nvSpPr>
        <p:spPr bwMode="auto">
          <a:xfrm>
            <a:off x="914400" y="4876800"/>
            <a:ext cx="2325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</a:t>
            </a:r>
            <a:r>
              <a:rPr lang="en-US" baseline="-25000"/>
              <a:t>j</a:t>
            </a:r>
            <a:r>
              <a:rPr lang="en-US"/>
              <a:t>=feature weight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14400" y="5334000"/>
            <a:ext cx="24034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latin typeface="+mj-lt"/>
                <a:cs typeface="Symbol" charset="2"/>
              </a:rPr>
              <a:t>j</a:t>
            </a:r>
            <a:r>
              <a:rPr lang="en-US" dirty="0">
                <a:latin typeface="+mj-lt"/>
                <a:cs typeface="Symbol" charset="2"/>
              </a:rPr>
              <a:t>=feature scaling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1753" name="Right Brace 2"/>
          <p:cNvSpPr>
            <a:spLocks/>
          </p:cNvSpPr>
          <p:nvPr/>
        </p:nvSpPr>
        <p:spPr bwMode="auto">
          <a:xfrm rot="5400000">
            <a:off x="4705350" y="1847850"/>
            <a:ext cx="952500" cy="2590800"/>
          </a:xfrm>
          <a:prstGeom prst="rightBrace">
            <a:avLst>
              <a:gd name="adj1" fmla="val 8336"/>
              <a:gd name="adj2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2286000" y="533400"/>
            <a:ext cx="4629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tx2"/>
                </a:solidFill>
              </a:rPr>
              <a:t>Also fit voltage clamp data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336391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cs typeface="+mj-cs"/>
              </a:rPr>
              <a:t>Hypothalamus and Pituitary</a:t>
            </a:r>
          </a:p>
        </p:txBody>
      </p:sp>
      <p:pic>
        <p:nvPicPr>
          <p:cNvPr id="17410" name="Picture 3" descr="hypothalam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2578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2209800" y="609600"/>
            <a:ext cx="5180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tx2"/>
                </a:solidFill>
              </a:rPr>
              <a:t>Voltage clamp fitness function</a:t>
            </a:r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792067"/>
              </p:ext>
            </p:extLst>
          </p:nvPr>
        </p:nvGraphicFramePr>
        <p:xfrm>
          <a:off x="801688" y="1816100"/>
          <a:ext cx="331946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3" name="Equation" r:id="rId3" imgW="1714500" imgH="406400" progId="Equation.3">
                  <p:embed/>
                </p:oleObj>
              </mc:Choice>
              <mc:Fallback>
                <p:oleObj name="Equation" r:id="rId3" imgW="1714500" imgH="406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688" y="1816100"/>
                        <a:ext cx="3319462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00600" y="1905000"/>
            <a:ext cx="3195638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/>
              <a:t>Im</a:t>
            </a:r>
            <a:r>
              <a:rPr lang="en-US" baseline="-25000" dirty="0" err="1"/>
              <a:t>k</a:t>
            </a:r>
            <a:r>
              <a:rPr lang="en-US" dirty="0"/>
              <a:t>=current from model</a:t>
            </a:r>
          </a:p>
          <a:p>
            <a:pPr>
              <a:defRPr/>
            </a:pPr>
            <a:r>
              <a:rPr lang="en-US" dirty="0" err="1"/>
              <a:t>Id</a:t>
            </a:r>
            <a:r>
              <a:rPr lang="en-US" baseline="-25000" dirty="0" err="1"/>
              <a:t>k</a:t>
            </a:r>
            <a:r>
              <a:rPr lang="en-US" dirty="0"/>
              <a:t>=current from data</a:t>
            </a:r>
          </a:p>
          <a:p>
            <a:pPr>
              <a:defRPr/>
            </a:pPr>
            <a:r>
              <a:rPr lang="en-US" dirty="0" err="1">
                <a:latin typeface="Symbol" charset="2"/>
                <a:cs typeface="Symbol" charset="2"/>
              </a:rPr>
              <a:t>l</a:t>
            </a:r>
            <a:r>
              <a:rPr lang="en-US" baseline="-25000" dirty="0" err="1">
                <a:latin typeface="+mn-lt"/>
                <a:cs typeface="Symbol" charset="2"/>
              </a:rPr>
              <a:t>k</a:t>
            </a:r>
            <a:r>
              <a:rPr lang="en-US" dirty="0">
                <a:latin typeface="+mn-lt"/>
                <a:cs typeface="Symbol" charset="2"/>
              </a:rPr>
              <a:t>=scaling factor</a:t>
            </a:r>
            <a:endParaRPr lang="en-US" dirty="0">
              <a:latin typeface="Symbol" charset="2"/>
              <a:cs typeface="Symbol" charset="2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990600" y="5181600"/>
            <a:ext cx="7391400" cy="609600"/>
            <a:chOff x="990600" y="5638800"/>
            <a:chExt cx="7391400" cy="609600"/>
          </a:xfrm>
        </p:grpSpPr>
        <p:sp>
          <p:nvSpPr>
            <p:cNvPr id="32775" name="TextBox 4"/>
            <p:cNvSpPr txBox="1">
              <a:spLocks noChangeArrowheads="1"/>
            </p:cNvSpPr>
            <p:nvPr/>
          </p:nvSpPr>
          <p:spPr bwMode="auto">
            <a:xfrm>
              <a:off x="990600" y="5638800"/>
              <a:ext cx="184838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>
                  <a:solidFill>
                    <a:srgbClr val="FF0000"/>
                  </a:solidFill>
                </a:rPr>
                <a:t>Maximize</a:t>
              </a:r>
            </a:p>
          </p:txBody>
        </p:sp>
        <p:graphicFrame>
          <p:nvGraphicFramePr>
            <p:cNvPr id="32776" name="Object 5"/>
            <p:cNvGraphicFramePr>
              <a:graphicFrameLocks noChangeAspect="1"/>
            </p:cNvGraphicFramePr>
            <p:nvPr/>
          </p:nvGraphicFramePr>
          <p:xfrm>
            <a:off x="2895600" y="5791200"/>
            <a:ext cx="31750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04" name="Equation" r:id="rId5" imgW="1587500" imgH="228600" progId="Equation.3">
                    <p:embed/>
                  </p:oleObj>
                </mc:Choice>
                <mc:Fallback>
                  <p:oleObj name="Equation" r:id="rId5" imgW="1587500" imgH="2286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5600" y="5791200"/>
                          <a:ext cx="3175000" cy="457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77" name="TextBox 6"/>
            <p:cNvSpPr txBox="1">
              <a:spLocks noChangeArrowheads="1"/>
            </p:cNvSpPr>
            <p:nvPr/>
          </p:nvSpPr>
          <p:spPr bwMode="auto">
            <a:xfrm>
              <a:off x="6172200" y="5715000"/>
              <a:ext cx="9365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where</a:t>
              </a:r>
            </a:p>
          </p:txBody>
        </p:sp>
        <p:graphicFrame>
          <p:nvGraphicFramePr>
            <p:cNvPr id="32778" name="Object 7"/>
            <p:cNvGraphicFramePr>
              <a:graphicFrameLocks noChangeAspect="1"/>
            </p:cNvGraphicFramePr>
            <p:nvPr/>
          </p:nvGraphicFramePr>
          <p:xfrm>
            <a:off x="7162801" y="5791200"/>
            <a:ext cx="1219199" cy="4240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05" name="Equation" r:id="rId7" imgW="584200" imgH="203200" progId="Equation.3">
                    <p:embed/>
                  </p:oleObj>
                </mc:Choice>
                <mc:Fallback>
                  <p:oleObj name="Equation" r:id="rId7" imgW="584200" imgH="2032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2801" y="5791200"/>
                          <a:ext cx="1219199" cy="4240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773" name="TextBox 1"/>
          <p:cNvSpPr txBox="1">
            <a:spLocks noChangeArrowheads="1"/>
          </p:cNvSpPr>
          <p:nvPr/>
        </p:nvSpPr>
        <p:spPr bwMode="auto">
          <a:xfrm>
            <a:off x="1752600" y="3886200"/>
            <a:ext cx="633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and</a:t>
            </a:r>
          </a:p>
        </p:txBody>
      </p:sp>
      <p:graphicFrame>
        <p:nvGraphicFramePr>
          <p:cNvPr id="32774" name="Object 2"/>
          <p:cNvGraphicFramePr>
            <a:graphicFrameLocks noChangeAspect="1"/>
          </p:cNvGraphicFramePr>
          <p:nvPr/>
        </p:nvGraphicFramePr>
        <p:xfrm>
          <a:off x="2667000" y="3657600"/>
          <a:ext cx="2828925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6" name="Equation" r:id="rId9" imgW="1333500" imgH="469900" progId="Equation.3">
                  <p:embed/>
                </p:oleObj>
              </mc:Choice>
              <mc:Fallback>
                <p:oleObj name="Equation" r:id="rId9" imgW="1333500" imgH="469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657600"/>
                        <a:ext cx="2828925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1447800" y="457200"/>
            <a:ext cx="6611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tx2"/>
                </a:solidFill>
              </a:rPr>
              <a:t>Optimization using a genetic algorithm</a:t>
            </a:r>
          </a:p>
        </p:txBody>
      </p:sp>
      <p:sp>
        <p:nvSpPr>
          <p:cNvPr id="33794" name="Right Arrow 20"/>
          <p:cNvSpPr>
            <a:spLocks noChangeArrowheads="1"/>
          </p:cNvSpPr>
          <p:nvPr/>
        </p:nvSpPr>
        <p:spPr bwMode="auto">
          <a:xfrm>
            <a:off x="4343400" y="25146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33795" name="Group 53"/>
          <p:cNvGrpSpPr>
            <a:grpSpLocks/>
          </p:cNvGrpSpPr>
          <p:nvPr/>
        </p:nvGrpSpPr>
        <p:grpSpPr bwMode="auto">
          <a:xfrm>
            <a:off x="5029200" y="1219200"/>
            <a:ext cx="2514600" cy="2671763"/>
            <a:chOff x="5029200" y="1752600"/>
            <a:chExt cx="2663492" cy="2671465"/>
          </a:xfrm>
        </p:grpSpPr>
        <p:cxnSp>
          <p:nvCxnSpPr>
            <p:cNvPr id="23" name="Straight Connector 22"/>
            <p:cNvCxnSpPr/>
            <p:nvPr/>
          </p:nvCxnSpPr>
          <p:spPr bwMode="auto">
            <a:xfrm>
              <a:off x="5483204" y="1877999"/>
              <a:ext cx="0" cy="2209554"/>
            </a:xfrm>
            <a:prstGeom prst="lin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5483204" y="4087553"/>
              <a:ext cx="2209488" cy="0"/>
            </a:xfrm>
            <a:prstGeom prst="lin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3835" name="Oval 24"/>
            <p:cNvSpPr>
              <a:spLocks noChangeArrowheads="1"/>
            </p:cNvSpPr>
            <p:nvPr/>
          </p:nvSpPr>
          <p:spPr bwMode="auto">
            <a:xfrm>
              <a:off x="6477000" y="2590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36" name="Oval 28"/>
            <p:cNvSpPr>
              <a:spLocks noChangeArrowheads="1"/>
            </p:cNvSpPr>
            <p:nvPr/>
          </p:nvSpPr>
          <p:spPr bwMode="auto">
            <a:xfrm>
              <a:off x="7239000" y="2667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37" name="Oval 31"/>
            <p:cNvSpPr>
              <a:spLocks noChangeArrowheads="1"/>
            </p:cNvSpPr>
            <p:nvPr/>
          </p:nvSpPr>
          <p:spPr bwMode="auto">
            <a:xfrm>
              <a:off x="6934200" y="3657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38" name="TextBox 32"/>
            <p:cNvSpPr txBox="1">
              <a:spLocks noChangeArrowheads="1"/>
            </p:cNvSpPr>
            <p:nvPr/>
          </p:nvSpPr>
          <p:spPr bwMode="auto">
            <a:xfrm>
              <a:off x="7239000" y="3962400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p</a:t>
              </a:r>
              <a:r>
                <a:rPr lang="en-US" baseline="-25000"/>
                <a:t>1</a:t>
              </a:r>
              <a:endParaRPr lang="en-US"/>
            </a:p>
          </p:txBody>
        </p:sp>
        <p:sp>
          <p:nvSpPr>
            <p:cNvPr id="33839" name="TextBox 33"/>
            <p:cNvSpPr txBox="1">
              <a:spLocks noChangeArrowheads="1"/>
            </p:cNvSpPr>
            <p:nvPr/>
          </p:nvSpPr>
          <p:spPr bwMode="auto">
            <a:xfrm>
              <a:off x="5029200" y="1752600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p</a:t>
              </a:r>
              <a:r>
                <a:rPr lang="en-US" baseline="-25000"/>
                <a:t>2</a:t>
              </a:r>
              <a:endParaRPr lang="en-US"/>
            </a:p>
          </p:txBody>
        </p:sp>
      </p:grpSp>
      <p:sp>
        <p:nvSpPr>
          <p:cNvPr id="33796" name="Right Arrow 37"/>
          <p:cNvSpPr>
            <a:spLocks noChangeArrowheads="1"/>
          </p:cNvSpPr>
          <p:nvPr/>
        </p:nvSpPr>
        <p:spPr bwMode="auto">
          <a:xfrm rot="7672758">
            <a:off x="4605338" y="3900488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33797" name="Group 38"/>
          <p:cNvGrpSpPr>
            <a:grpSpLocks/>
          </p:cNvGrpSpPr>
          <p:nvPr/>
        </p:nvGrpSpPr>
        <p:grpSpPr bwMode="auto">
          <a:xfrm>
            <a:off x="1295400" y="1219200"/>
            <a:ext cx="2667000" cy="2667000"/>
            <a:chOff x="1066800" y="1752600"/>
            <a:chExt cx="2663492" cy="2671465"/>
          </a:xfrm>
        </p:grpSpPr>
        <p:cxnSp>
          <p:nvCxnSpPr>
            <p:cNvPr id="40" name="Straight Connector 39"/>
            <p:cNvCxnSpPr/>
            <p:nvPr/>
          </p:nvCxnSpPr>
          <p:spPr bwMode="auto">
            <a:xfrm>
              <a:off x="1520228" y="1876632"/>
              <a:ext cx="0" cy="2210319"/>
            </a:xfrm>
            <a:prstGeom prst="lin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 flipH="1">
              <a:off x="1520228" y="4086952"/>
              <a:ext cx="2210064" cy="0"/>
            </a:xfrm>
            <a:prstGeom prst="lin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3822" name="Oval 41"/>
            <p:cNvSpPr>
              <a:spLocks noChangeArrowheads="1"/>
            </p:cNvSpPr>
            <p:nvPr/>
          </p:nvSpPr>
          <p:spPr bwMode="auto">
            <a:xfrm>
              <a:off x="2514600" y="2590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3" name="Oval 42"/>
            <p:cNvSpPr>
              <a:spLocks noChangeArrowheads="1"/>
            </p:cNvSpPr>
            <p:nvPr/>
          </p:nvSpPr>
          <p:spPr bwMode="auto">
            <a:xfrm>
              <a:off x="2057400" y="28956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4" name="Oval 43"/>
            <p:cNvSpPr>
              <a:spLocks noChangeArrowheads="1"/>
            </p:cNvSpPr>
            <p:nvPr/>
          </p:nvSpPr>
          <p:spPr bwMode="auto">
            <a:xfrm>
              <a:off x="3429000" y="32766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5" name="Oval 44"/>
            <p:cNvSpPr>
              <a:spLocks noChangeArrowheads="1"/>
            </p:cNvSpPr>
            <p:nvPr/>
          </p:nvSpPr>
          <p:spPr bwMode="auto">
            <a:xfrm>
              <a:off x="2819400" y="31242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6" name="Oval 45"/>
            <p:cNvSpPr>
              <a:spLocks noChangeArrowheads="1"/>
            </p:cNvSpPr>
            <p:nvPr/>
          </p:nvSpPr>
          <p:spPr bwMode="auto">
            <a:xfrm>
              <a:off x="3276600" y="2667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7" name="Oval 46"/>
            <p:cNvSpPr>
              <a:spLocks noChangeArrowheads="1"/>
            </p:cNvSpPr>
            <p:nvPr/>
          </p:nvSpPr>
          <p:spPr bwMode="auto">
            <a:xfrm>
              <a:off x="2971800" y="20574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8" name="Oval 47"/>
            <p:cNvSpPr>
              <a:spLocks noChangeArrowheads="1"/>
            </p:cNvSpPr>
            <p:nvPr/>
          </p:nvSpPr>
          <p:spPr bwMode="auto">
            <a:xfrm>
              <a:off x="2209800" y="35052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9" name="Oval 48"/>
            <p:cNvSpPr>
              <a:spLocks noChangeArrowheads="1"/>
            </p:cNvSpPr>
            <p:nvPr/>
          </p:nvSpPr>
          <p:spPr bwMode="auto">
            <a:xfrm>
              <a:off x="2971800" y="3657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30" name="TextBox 49"/>
            <p:cNvSpPr txBox="1">
              <a:spLocks noChangeArrowheads="1"/>
            </p:cNvSpPr>
            <p:nvPr/>
          </p:nvSpPr>
          <p:spPr bwMode="auto">
            <a:xfrm>
              <a:off x="3276600" y="3962400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p</a:t>
              </a:r>
              <a:r>
                <a:rPr lang="en-US" baseline="-25000"/>
                <a:t>1</a:t>
              </a:r>
              <a:endParaRPr lang="en-US"/>
            </a:p>
          </p:txBody>
        </p:sp>
        <p:sp>
          <p:nvSpPr>
            <p:cNvPr id="33831" name="TextBox 50"/>
            <p:cNvSpPr txBox="1">
              <a:spLocks noChangeArrowheads="1"/>
            </p:cNvSpPr>
            <p:nvPr/>
          </p:nvSpPr>
          <p:spPr bwMode="auto">
            <a:xfrm>
              <a:off x="1066800" y="1752600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p</a:t>
              </a:r>
              <a:r>
                <a:rPr lang="en-US" baseline="-25000"/>
                <a:t>2</a:t>
              </a:r>
              <a:endParaRPr lang="en-US"/>
            </a:p>
          </p:txBody>
        </p:sp>
        <p:sp>
          <p:nvSpPr>
            <p:cNvPr id="33832" name="Oval 51"/>
            <p:cNvSpPr>
              <a:spLocks noChangeArrowheads="1"/>
            </p:cNvSpPr>
            <p:nvPr/>
          </p:nvSpPr>
          <p:spPr bwMode="auto">
            <a:xfrm>
              <a:off x="3505200" y="22860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33798" name="Group 69"/>
          <p:cNvGrpSpPr>
            <a:grpSpLocks/>
          </p:cNvGrpSpPr>
          <p:nvPr/>
        </p:nvGrpSpPr>
        <p:grpSpPr bwMode="auto">
          <a:xfrm>
            <a:off x="2895600" y="4184650"/>
            <a:ext cx="2667000" cy="2673350"/>
            <a:chOff x="2895600" y="4185352"/>
            <a:chExt cx="2667000" cy="2672648"/>
          </a:xfrm>
        </p:grpSpPr>
        <p:grpSp>
          <p:nvGrpSpPr>
            <p:cNvPr id="33803" name="Group 19"/>
            <p:cNvGrpSpPr>
              <a:grpSpLocks/>
            </p:cNvGrpSpPr>
            <p:nvPr/>
          </p:nvGrpSpPr>
          <p:grpSpPr bwMode="auto">
            <a:xfrm>
              <a:off x="2895600" y="4185352"/>
              <a:ext cx="2663492" cy="2672648"/>
              <a:chOff x="1066800" y="1752600"/>
              <a:chExt cx="2663492" cy="2671465"/>
            </a:xfrm>
          </p:grpSpPr>
          <p:cxnSp>
            <p:nvCxnSpPr>
              <p:cNvPr id="4" name="Straight Connector 3"/>
              <p:cNvCxnSpPr/>
              <p:nvPr/>
            </p:nvCxnSpPr>
            <p:spPr bwMode="auto">
              <a:xfrm>
                <a:off x="1520825" y="1877925"/>
                <a:ext cx="0" cy="2209828"/>
              </a:xfrm>
              <a:prstGeom prst="line">
                <a:avLst/>
              </a:prstGeom>
              <a:solidFill>
                <a:srgbClr val="CCFF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Straight Connector 4"/>
              <p:cNvCxnSpPr/>
              <p:nvPr/>
            </p:nvCxnSpPr>
            <p:spPr bwMode="auto">
              <a:xfrm flipH="1">
                <a:off x="1520825" y="4087752"/>
                <a:ext cx="2209800" cy="0"/>
              </a:xfrm>
              <a:prstGeom prst="line">
                <a:avLst/>
              </a:prstGeom>
              <a:solidFill>
                <a:srgbClr val="CCFF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3809" name="Oval 8"/>
              <p:cNvSpPr>
                <a:spLocks noChangeArrowheads="1"/>
              </p:cNvSpPr>
              <p:nvPr/>
            </p:nvSpPr>
            <p:spPr bwMode="auto">
              <a:xfrm>
                <a:off x="2514600" y="25908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0" name="Oval 9"/>
              <p:cNvSpPr>
                <a:spLocks noChangeArrowheads="1"/>
              </p:cNvSpPr>
              <p:nvPr/>
            </p:nvSpPr>
            <p:spPr bwMode="auto">
              <a:xfrm>
                <a:off x="2133600" y="2443742"/>
                <a:ext cx="152400" cy="15233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1" name="Oval 10"/>
              <p:cNvSpPr>
                <a:spLocks noChangeArrowheads="1"/>
              </p:cNvSpPr>
              <p:nvPr/>
            </p:nvSpPr>
            <p:spPr bwMode="auto">
              <a:xfrm>
                <a:off x="3200400" y="2900741"/>
                <a:ext cx="152400" cy="15233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2" name="Oval 11"/>
              <p:cNvSpPr>
                <a:spLocks noChangeArrowheads="1"/>
              </p:cNvSpPr>
              <p:nvPr/>
            </p:nvSpPr>
            <p:spPr bwMode="auto">
              <a:xfrm>
                <a:off x="3124200" y="3433904"/>
                <a:ext cx="152400" cy="15233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3" name="Oval 12"/>
              <p:cNvSpPr>
                <a:spLocks noChangeArrowheads="1"/>
              </p:cNvSpPr>
              <p:nvPr/>
            </p:nvSpPr>
            <p:spPr bwMode="auto">
              <a:xfrm>
                <a:off x="3276600" y="2667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4" name="Oval 13"/>
              <p:cNvSpPr>
                <a:spLocks noChangeArrowheads="1"/>
              </p:cNvSpPr>
              <p:nvPr/>
            </p:nvSpPr>
            <p:spPr bwMode="auto">
              <a:xfrm>
                <a:off x="2667000" y="2215244"/>
                <a:ext cx="152400" cy="15233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5" name="Oval 14"/>
              <p:cNvSpPr>
                <a:spLocks noChangeArrowheads="1"/>
              </p:cNvSpPr>
              <p:nvPr/>
            </p:nvSpPr>
            <p:spPr bwMode="auto">
              <a:xfrm>
                <a:off x="2590800" y="3738569"/>
                <a:ext cx="152400" cy="15233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6" name="Oval 15"/>
              <p:cNvSpPr>
                <a:spLocks noChangeArrowheads="1"/>
              </p:cNvSpPr>
              <p:nvPr/>
            </p:nvSpPr>
            <p:spPr bwMode="auto">
              <a:xfrm>
                <a:off x="2971800" y="36576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7" name="TextBox 16"/>
              <p:cNvSpPr txBox="1">
                <a:spLocks noChangeArrowheads="1"/>
              </p:cNvSpPr>
              <p:nvPr/>
            </p:nvSpPr>
            <p:spPr bwMode="auto">
              <a:xfrm>
                <a:off x="3276600" y="3962400"/>
                <a:ext cx="4411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p</a:t>
                </a:r>
                <a:r>
                  <a:rPr lang="en-US" baseline="-25000"/>
                  <a:t>1</a:t>
                </a:r>
                <a:endParaRPr lang="en-US"/>
              </a:p>
            </p:txBody>
          </p:sp>
          <p:sp>
            <p:nvSpPr>
              <p:cNvPr id="33818" name="TextBox 17"/>
              <p:cNvSpPr txBox="1">
                <a:spLocks noChangeArrowheads="1"/>
              </p:cNvSpPr>
              <p:nvPr/>
            </p:nvSpPr>
            <p:spPr bwMode="auto">
              <a:xfrm>
                <a:off x="1066800" y="1752600"/>
                <a:ext cx="4411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p</a:t>
                </a:r>
                <a:r>
                  <a:rPr lang="en-US" baseline="-25000"/>
                  <a:t>2</a:t>
                </a:r>
                <a:endParaRPr lang="en-US"/>
              </a:p>
            </p:txBody>
          </p:sp>
          <p:sp>
            <p:nvSpPr>
              <p:cNvPr id="33819" name="Oval 18"/>
              <p:cNvSpPr>
                <a:spLocks noChangeArrowheads="1"/>
              </p:cNvSpPr>
              <p:nvPr/>
            </p:nvSpPr>
            <p:spPr bwMode="auto">
              <a:xfrm>
                <a:off x="3429000" y="2443742"/>
                <a:ext cx="152400" cy="15233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3804" name="Rectangle 62"/>
            <p:cNvSpPr>
              <a:spLocks noChangeArrowheads="1"/>
            </p:cNvSpPr>
            <p:nvPr/>
          </p:nvSpPr>
          <p:spPr bwMode="auto">
            <a:xfrm>
              <a:off x="4495800" y="5791200"/>
              <a:ext cx="762000" cy="76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05" name="Rectangle 63"/>
            <p:cNvSpPr>
              <a:spLocks noChangeArrowheads="1"/>
            </p:cNvSpPr>
            <p:nvPr/>
          </p:nvSpPr>
          <p:spPr bwMode="auto">
            <a:xfrm>
              <a:off x="4800600" y="4800600"/>
              <a:ext cx="762000" cy="76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06" name="Rectangle 64"/>
            <p:cNvSpPr>
              <a:spLocks noChangeArrowheads="1"/>
            </p:cNvSpPr>
            <p:nvPr/>
          </p:nvSpPr>
          <p:spPr bwMode="auto">
            <a:xfrm>
              <a:off x="3962400" y="4724400"/>
              <a:ext cx="762000" cy="76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33799" name="Right Arrow 65"/>
          <p:cNvSpPr>
            <a:spLocks noChangeArrowheads="1"/>
          </p:cNvSpPr>
          <p:nvPr/>
        </p:nvSpPr>
        <p:spPr bwMode="auto">
          <a:xfrm>
            <a:off x="6096000" y="54864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3800" name="TextBox 66"/>
          <p:cNvSpPr txBox="1">
            <a:spLocks noChangeArrowheads="1"/>
          </p:cNvSpPr>
          <p:nvPr/>
        </p:nvSpPr>
        <p:spPr bwMode="auto">
          <a:xfrm>
            <a:off x="6858000" y="5410200"/>
            <a:ext cx="941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repeat</a:t>
            </a:r>
          </a:p>
        </p:txBody>
      </p:sp>
      <p:sp>
        <p:nvSpPr>
          <p:cNvPr id="33801" name="TextBox 67"/>
          <p:cNvSpPr txBox="1">
            <a:spLocks noChangeArrowheads="1"/>
          </p:cNvSpPr>
          <p:nvPr/>
        </p:nvSpPr>
        <p:spPr bwMode="auto">
          <a:xfrm>
            <a:off x="4038600" y="2057400"/>
            <a:ext cx="1277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selection</a:t>
            </a:r>
          </a:p>
        </p:txBody>
      </p:sp>
      <p:sp>
        <p:nvSpPr>
          <p:cNvPr id="33802" name="TextBox 68"/>
          <p:cNvSpPr txBox="1">
            <a:spLocks noChangeArrowheads="1"/>
          </p:cNvSpPr>
          <p:nvPr/>
        </p:nvSpPr>
        <p:spPr bwMode="auto">
          <a:xfrm>
            <a:off x="5105400" y="3886200"/>
            <a:ext cx="3300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replication with mutation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32766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3505200" y="5410200"/>
            <a:ext cx="21855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Courier New" charset="0"/>
              </a:rPr>
              <a:t>Cost </a:t>
            </a:r>
            <a:r>
              <a:rPr lang="en-US" sz="2000" b="1" dirty="0" smtClean="0">
                <a:latin typeface="Courier New" charset="0"/>
              </a:rPr>
              <a:t>&lt; </a:t>
            </a:r>
            <a:r>
              <a:rPr lang="en-US" sz="2000" b="1" dirty="0">
                <a:latin typeface="Courier New" charset="0"/>
              </a:rPr>
              <a:t>$ </a:t>
            </a:r>
            <a:r>
              <a:rPr lang="en-US" sz="2000" b="1" dirty="0" smtClean="0">
                <a:latin typeface="Courier New" charset="0"/>
              </a:rPr>
              <a:t>1000</a:t>
            </a:r>
            <a:endParaRPr lang="en-US" sz="2000" b="1" dirty="0">
              <a:latin typeface="Courier New" charset="0"/>
            </a:endParaRP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667000" y="1447800"/>
            <a:ext cx="387985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Courier New" charset="0"/>
              </a:rPr>
              <a:t>Programmable</a:t>
            </a:r>
            <a:r>
              <a:rPr lang="en-US" b="1" dirty="0">
                <a:latin typeface="Courier New" charset="0"/>
              </a:rPr>
              <a:t> </a:t>
            </a:r>
          </a:p>
          <a:p>
            <a:pPr algn="ctr">
              <a:defRPr/>
            </a:pPr>
            <a:r>
              <a:rPr lang="en-US" sz="2000" b="1" dirty="0">
                <a:latin typeface="Courier New" charset="0"/>
              </a:rPr>
              <a:t>Graphics Processing Unit</a:t>
            </a:r>
          </a:p>
        </p:txBody>
      </p:sp>
      <p:sp>
        <p:nvSpPr>
          <p:cNvPr id="81930" name="TextBox 1"/>
          <p:cNvSpPr txBox="1">
            <a:spLocks noChangeArrowheads="1"/>
          </p:cNvSpPr>
          <p:nvPr/>
        </p:nvSpPr>
        <p:spPr bwMode="auto">
          <a:xfrm>
            <a:off x="1905000" y="152400"/>
            <a:ext cx="5861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  <a:cs typeface="Courier New" charset="0"/>
              </a:rPr>
              <a:t>We need rapid calibration, so use</a:t>
            </a:r>
          </a:p>
          <a:p>
            <a:pPr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  <a:cs typeface="Courier New" charset="0"/>
              </a:rPr>
              <a:t>a Graphics Processing Unit (GPU)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0" name="TextBox 1"/>
          <p:cNvSpPr txBox="1">
            <a:spLocks noChangeArrowheads="1"/>
          </p:cNvSpPr>
          <p:nvPr/>
        </p:nvSpPr>
        <p:spPr bwMode="auto">
          <a:xfrm>
            <a:off x="1295400" y="304800"/>
            <a:ext cx="67138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  <a:cs typeface="Courier New" charset="0"/>
              </a:rPr>
              <a:t>Feature planes can be rapidly </a:t>
            </a:r>
            <a:r>
              <a:rPr lang="en-US" sz="3200" b="0" dirty="0">
                <a:solidFill>
                  <a:schemeClr val="tx2"/>
                </a:solidFill>
                <a:latin typeface="+mn-lt"/>
                <a:cs typeface="Courier New" charset="0"/>
              </a:rPr>
              <a:t>c</a:t>
            </a:r>
            <a:r>
              <a:rPr lang="en-US" sz="3200" b="0" dirty="0" smtClean="0">
                <a:solidFill>
                  <a:schemeClr val="tx2"/>
                </a:solidFill>
                <a:latin typeface="+mn-lt"/>
                <a:cs typeface="Courier New" charset="0"/>
              </a:rPr>
              <a:t>omputed</a:t>
            </a:r>
          </a:p>
        </p:txBody>
      </p:sp>
      <p:pic>
        <p:nvPicPr>
          <p:cNvPr id="2" name="Picture 1" descr="FeaturePla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7924800" cy="4761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018730"/>
            <a:ext cx="19416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100x100 grid</a:t>
            </a:r>
          </a:p>
          <a:p>
            <a:r>
              <a:rPr lang="en-US" sz="1800" dirty="0" smtClean="0"/>
              <a:t>10,000 simulations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6019800"/>
            <a:ext cx="304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Simulation time=70 sec each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Total </a:t>
            </a:r>
            <a:r>
              <a:rPr lang="en-US" sz="1800" dirty="0">
                <a:solidFill>
                  <a:srgbClr val="FF0000"/>
                </a:solidFill>
              </a:rPr>
              <a:t>c</a:t>
            </a:r>
            <a:r>
              <a:rPr lang="en-US" sz="1800" dirty="0" smtClean="0">
                <a:solidFill>
                  <a:srgbClr val="FF0000"/>
                </a:solidFill>
              </a:rPr>
              <a:t>omputation time=20 sec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0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066800" y="152400"/>
            <a:ext cx="71136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Example: Calibrate the model to a spiking</a:t>
            </a:r>
          </a:p>
          <a:p>
            <a:pPr algn="ctr" eaLnBrk="1" hangingPunct="1">
              <a:defRPr/>
            </a:pPr>
            <a:r>
              <a:rPr lang="en-US" sz="3200" b="0" dirty="0">
                <a:solidFill>
                  <a:schemeClr val="tx2"/>
                </a:solidFill>
                <a:latin typeface="+mn-lt"/>
              </a:rPr>
              <a:t>c</a:t>
            </a: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ell and make/test predictions</a:t>
            </a:r>
          </a:p>
        </p:txBody>
      </p:sp>
      <p:pic>
        <p:nvPicPr>
          <p:cNvPr id="1638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315200" cy="260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8" name="Text Box 11"/>
          <p:cNvSpPr txBox="1">
            <a:spLocks noChangeArrowheads="1"/>
          </p:cNvSpPr>
          <p:nvPr/>
        </p:nvSpPr>
        <p:spPr bwMode="auto">
          <a:xfrm rot="-5400000">
            <a:off x="304800" y="1828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latin typeface="Courier New" charset="0"/>
              </a:rPr>
              <a:t>data</a:t>
            </a:r>
          </a:p>
        </p:txBody>
      </p:sp>
      <p:grpSp>
        <p:nvGrpSpPr>
          <p:cNvPr id="65549" name="Group 13"/>
          <p:cNvGrpSpPr>
            <a:grpSpLocks/>
          </p:cNvGrpSpPr>
          <p:nvPr/>
        </p:nvGrpSpPr>
        <p:grpSpPr bwMode="auto">
          <a:xfrm>
            <a:off x="990600" y="4114800"/>
            <a:ext cx="7391400" cy="2368550"/>
            <a:chOff x="336" y="2396"/>
            <a:chExt cx="5136" cy="1828"/>
          </a:xfrm>
        </p:grpSpPr>
        <p:pic>
          <p:nvPicPr>
            <p:cNvPr id="1639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396"/>
              <a:ext cx="5136" cy="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6392" name="Text Box 12"/>
            <p:cNvSpPr txBox="1">
              <a:spLocks noChangeArrowheads="1"/>
            </p:cNvSpPr>
            <p:nvPr/>
          </p:nvSpPr>
          <p:spPr bwMode="auto">
            <a:xfrm rot="-5400000">
              <a:off x="-94" y="3121"/>
              <a:ext cx="11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mtClean="0">
                  <a:latin typeface="Courier New" charset="0"/>
                </a:rPr>
                <a:t>model fit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38200" y="1371600"/>
            <a:ext cx="7924800" cy="4761493"/>
            <a:chOff x="838200" y="1371600"/>
            <a:chExt cx="7924800" cy="4761493"/>
          </a:xfrm>
        </p:grpSpPr>
        <p:pic>
          <p:nvPicPr>
            <p:cNvPr id="2" name="Picture 1" descr="FeaturePlane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371600"/>
              <a:ext cx="7924800" cy="4761493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 bwMode="auto">
            <a:xfrm flipV="1">
              <a:off x="5562600" y="4191000"/>
              <a:ext cx="0" cy="1295400"/>
            </a:xfrm>
            <a:prstGeom prst="straightConnector1">
              <a:avLst/>
            </a:prstGeom>
            <a:solidFill>
              <a:srgbClr val="CCFFCC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295400" y="152400"/>
            <a:ext cx="703429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Prediction 1: 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A</a:t>
            </a: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dding BK current converts</a:t>
            </a:r>
          </a:p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spiking to bursting</a:t>
            </a:r>
          </a:p>
        </p:txBody>
      </p:sp>
    </p:spTree>
    <p:extLst>
      <p:ext uri="{BB962C8B-B14F-4D97-AF65-F5344CB8AC3E}">
        <p14:creationId xmlns:p14="http://schemas.microsoft.com/office/powerpoint/2010/main" val="45555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990600" y="152400"/>
            <a:ext cx="71818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Prediction 2: 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T</a:t>
            </a: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he transition to bursting</a:t>
            </a:r>
          </a:p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requires fast activation of the BK channels </a:t>
            </a:r>
          </a:p>
        </p:txBody>
      </p:sp>
      <p:pic>
        <p:nvPicPr>
          <p:cNvPr id="1946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600200"/>
            <a:ext cx="6804025" cy="3779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7602" name="Group 18"/>
          <p:cNvGrpSpPr>
            <a:grpSpLocks/>
          </p:cNvGrpSpPr>
          <p:nvPr/>
        </p:nvGrpSpPr>
        <p:grpSpPr bwMode="auto">
          <a:xfrm>
            <a:off x="1143000" y="1600200"/>
            <a:ext cx="6804025" cy="4641850"/>
            <a:chOff x="720" y="1008"/>
            <a:chExt cx="4286" cy="2924"/>
          </a:xfrm>
        </p:grpSpPr>
        <p:sp>
          <p:nvSpPr>
            <p:cNvPr id="19467" name="Text Box 9"/>
            <p:cNvSpPr txBox="1">
              <a:spLocks noChangeArrowheads="1"/>
            </p:cNvSpPr>
            <p:nvPr/>
          </p:nvSpPr>
          <p:spPr bwMode="auto">
            <a:xfrm>
              <a:off x="1191" y="3525"/>
              <a:ext cx="3350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dirty="0" smtClean="0">
                  <a:latin typeface="Courier New" charset="0"/>
                </a:rPr>
                <a:t>With larger </a:t>
              </a:r>
              <a:r>
                <a:rPr lang="el-GR" sz="2000" dirty="0" smtClean="0">
                  <a:latin typeface="Courier New" charset="0"/>
                  <a:cs typeface="Courier New" charset="0"/>
                </a:rPr>
                <a:t>τ</a:t>
              </a:r>
              <a:r>
                <a:rPr lang="en-US" sz="1600" baseline="-25000" dirty="0" smtClean="0">
                  <a:latin typeface="Courier New" charset="0"/>
                  <a:cs typeface="Courier New" charset="0"/>
                </a:rPr>
                <a:t>BK</a:t>
              </a:r>
              <a:r>
                <a:rPr lang="en-US" sz="1600" dirty="0" smtClean="0">
                  <a:latin typeface="Courier New" charset="0"/>
                </a:rPr>
                <a:t> no transition from spiking </a:t>
              </a:r>
            </a:p>
            <a:p>
              <a:pPr algn="ctr" eaLnBrk="1" hangingPunct="1">
                <a:defRPr/>
              </a:pPr>
              <a:r>
                <a:rPr lang="en-US" sz="1600" dirty="0" smtClean="0">
                  <a:latin typeface="Courier New" charset="0"/>
                </a:rPr>
                <a:t>to bursting is made</a:t>
              </a:r>
            </a:p>
          </p:txBody>
        </p:sp>
        <p:pic>
          <p:nvPicPr>
            <p:cNvPr id="19468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008"/>
              <a:ext cx="4286" cy="2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9463" name="Line 12"/>
          <p:cNvSpPr>
            <a:spLocks noChangeShapeType="1"/>
          </p:cNvSpPr>
          <p:nvPr/>
        </p:nvSpPr>
        <p:spPr bwMode="auto">
          <a:xfrm>
            <a:off x="7543800" y="3214688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7940675" y="3032125"/>
            <a:ext cx="11414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smtClean="0">
                <a:latin typeface="Courier New" charset="0"/>
              </a:rPr>
              <a:t>ctrl </a:t>
            </a:r>
          </a:p>
          <a:p>
            <a:pPr eaLnBrk="1" hangingPunct="1">
              <a:defRPr/>
            </a:pPr>
            <a:r>
              <a:rPr lang="en-US" sz="1400" smtClean="0">
                <a:latin typeface="Courier New" charset="0"/>
              </a:rPr>
              <a:t>(10 msec)</a:t>
            </a:r>
          </a:p>
        </p:txBody>
      </p:sp>
      <p:sp>
        <p:nvSpPr>
          <p:cNvPr id="19465" name="Line 14"/>
          <p:cNvSpPr>
            <a:spLocks noChangeShapeType="1"/>
          </p:cNvSpPr>
          <p:nvPr/>
        </p:nvSpPr>
        <p:spPr bwMode="auto">
          <a:xfrm>
            <a:off x="7543800" y="3748088"/>
            <a:ext cx="381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66" name="Text Box 15"/>
          <p:cNvSpPr txBox="1">
            <a:spLocks noChangeArrowheads="1"/>
          </p:cNvSpPr>
          <p:nvPr/>
        </p:nvSpPr>
        <p:spPr bwMode="auto">
          <a:xfrm>
            <a:off x="8016875" y="3581400"/>
            <a:ext cx="9286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l-GR" sz="1400" smtClean="0">
                <a:latin typeface="Courier New" charset="0"/>
                <a:cs typeface="Courier New" charset="0"/>
              </a:rPr>
              <a:t>τ</a:t>
            </a:r>
            <a:r>
              <a:rPr lang="en-US" sz="1400" baseline="-25000" smtClean="0">
                <a:latin typeface="Courier New" charset="0"/>
              </a:rPr>
              <a:t>bk</a:t>
            </a:r>
            <a:r>
              <a:rPr lang="en-US" sz="1400" smtClean="0">
                <a:latin typeface="Courier New" charset="0"/>
              </a:rPr>
              <a:t> </a:t>
            </a:r>
          </a:p>
          <a:p>
            <a:pPr eaLnBrk="1" hangingPunct="1">
              <a:defRPr/>
            </a:pPr>
            <a:r>
              <a:rPr lang="en-US" sz="1400" smtClean="0">
                <a:latin typeface="Courier New" charset="0"/>
              </a:rPr>
              <a:t>12 msec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09600" y="228600"/>
            <a:ext cx="8042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Testing model prediction 2 with dynamic clamp </a:t>
            </a:r>
          </a:p>
        </p:txBody>
      </p:sp>
      <p:pic>
        <p:nvPicPr>
          <p:cNvPr id="2048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6804025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1697" name="Group 17"/>
          <p:cNvGrpSpPr>
            <a:grpSpLocks/>
          </p:cNvGrpSpPr>
          <p:nvPr/>
        </p:nvGrpSpPr>
        <p:grpSpPr bwMode="auto">
          <a:xfrm>
            <a:off x="457200" y="1600200"/>
            <a:ext cx="8229600" cy="4837113"/>
            <a:chOff x="288" y="1008"/>
            <a:chExt cx="5184" cy="3047"/>
          </a:xfrm>
        </p:grpSpPr>
        <p:pic>
          <p:nvPicPr>
            <p:cNvPr id="2049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008"/>
              <a:ext cx="4286" cy="2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492" name="Text Box 16"/>
            <p:cNvSpPr txBox="1">
              <a:spLocks noChangeArrowheads="1"/>
            </p:cNvSpPr>
            <p:nvPr/>
          </p:nvSpPr>
          <p:spPr bwMode="auto">
            <a:xfrm>
              <a:off x="288" y="3648"/>
              <a:ext cx="518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dirty="0" smtClean="0">
                  <a:latin typeface="Courier New" charset="0"/>
                </a:rPr>
                <a:t>A conversion from spiking to bursting occurred if </a:t>
              </a:r>
              <a:r>
                <a:rPr lang="el-GR" sz="2000" dirty="0" smtClean="0">
                  <a:latin typeface="Courier New" charset="0"/>
                  <a:cs typeface="Courier New" charset="0"/>
                </a:rPr>
                <a:t>τ</a:t>
              </a:r>
              <a:r>
                <a:rPr lang="en-US" sz="1600" baseline="-25000" dirty="0" smtClean="0">
                  <a:latin typeface="Courier New" charset="0"/>
                </a:rPr>
                <a:t>BK</a:t>
              </a:r>
              <a:r>
                <a:rPr lang="en-US" sz="1600" dirty="0" smtClean="0">
                  <a:latin typeface="Courier New" charset="0"/>
                </a:rPr>
                <a:t> was 10 </a:t>
              </a:r>
              <a:r>
                <a:rPr lang="en-US" sz="1600" dirty="0" err="1" smtClean="0">
                  <a:latin typeface="Courier New" charset="0"/>
                </a:rPr>
                <a:t>msec</a:t>
              </a:r>
              <a:r>
                <a:rPr lang="en-US" sz="1600" dirty="0" smtClean="0">
                  <a:latin typeface="Courier New" charset="0"/>
                </a:rPr>
                <a:t>, but not if it was 13 </a:t>
              </a:r>
              <a:r>
                <a:rPr lang="en-US" sz="1600" dirty="0" err="1" smtClean="0">
                  <a:latin typeface="Courier New" charset="0"/>
                </a:rPr>
                <a:t>msec</a:t>
              </a:r>
              <a:endParaRPr lang="en-US" sz="1600" dirty="0" smtClean="0">
                <a:latin typeface="Courier New" charset="0"/>
              </a:endParaRPr>
            </a:p>
          </p:txBody>
        </p:sp>
      </p:grpSp>
      <p:sp>
        <p:nvSpPr>
          <p:cNvPr id="20496" name="Line 12"/>
          <p:cNvSpPr>
            <a:spLocks noChangeShapeType="1"/>
          </p:cNvSpPr>
          <p:nvPr/>
        </p:nvSpPr>
        <p:spPr bwMode="auto">
          <a:xfrm>
            <a:off x="7543800" y="3214688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497" name="Text Box 13"/>
          <p:cNvSpPr txBox="1">
            <a:spLocks noChangeArrowheads="1"/>
          </p:cNvSpPr>
          <p:nvPr/>
        </p:nvSpPr>
        <p:spPr bwMode="auto">
          <a:xfrm>
            <a:off x="7940675" y="3032125"/>
            <a:ext cx="11414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smtClean="0">
                <a:latin typeface="Courier New" charset="0"/>
              </a:rPr>
              <a:t>ctrl </a:t>
            </a:r>
          </a:p>
          <a:p>
            <a:pPr eaLnBrk="1" hangingPunct="1">
              <a:defRPr/>
            </a:pPr>
            <a:r>
              <a:rPr lang="en-US" sz="1400" smtClean="0">
                <a:latin typeface="Courier New" charset="0"/>
              </a:rPr>
              <a:t>(10 msec)</a:t>
            </a:r>
          </a:p>
        </p:txBody>
      </p:sp>
      <p:sp>
        <p:nvSpPr>
          <p:cNvPr id="20498" name="Line 14"/>
          <p:cNvSpPr>
            <a:spLocks noChangeShapeType="1"/>
          </p:cNvSpPr>
          <p:nvPr/>
        </p:nvSpPr>
        <p:spPr bwMode="auto">
          <a:xfrm>
            <a:off x="7543800" y="3748088"/>
            <a:ext cx="381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499" name="Text Box 15"/>
          <p:cNvSpPr txBox="1">
            <a:spLocks noChangeArrowheads="1"/>
          </p:cNvSpPr>
          <p:nvPr/>
        </p:nvSpPr>
        <p:spPr bwMode="auto">
          <a:xfrm>
            <a:off x="8016875" y="3581400"/>
            <a:ext cx="9286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l-GR" sz="1400" smtClean="0">
                <a:latin typeface="Courier New" charset="0"/>
                <a:cs typeface="Courier New" charset="0"/>
              </a:rPr>
              <a:t>τ</a:t>
            </a:r>
            <a:r>
              <a:rPr lang="en-US" sz="1400" baseline="-25000" smtClean="0">
                <a:latin typeface="Courier New" charset="0"/>
              </a:rPr>
              <a:t>bk</a:t>
            </a:r>
            <a:r>
              <a:rPr lang="en-US" sz="1400" smtClean="0">
                <a:latin typeface="Courier New" charset="0"/>
              </a:rPr>
              <a:t> </a:t>
            </a:r>
          </a:p>
          <a:p>
            <a:pPr eaLnBrk="1" hangingPunct="1">
              <a:defRPr/>
            </a:pPr>
            <a:r>
              <a:rPr lang="en-US" sz="1400" smtClean="0">
                <a:latin typeface="Courier New" charset="0"/>
              </a:rPr>
              <a:t>13 msec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2209800" y="304800"/>
            <a:ext cx="4583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The “traditional” approach</a:t>
            </a:r>
          </a:p>
        </p:txBody>
      </p:sp>
      <p:pic>
        <p:nvPicPr>
          <p:cNvPr id="48130" name="Picture 1" descr="current_strateg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5519738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2819400" y="457200"/>
            <a:ext cx="321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0" dirty="0" smtClean="0">
                <a:solidFill>
                  <a:schemeClr val="tx2"/>
                </a:solidFill>
                <a:latin typeface="+mn-lt"/>
              </a:rPr>
              <a:t>Our new approach</a:t>
            </a:r>
          </a:p>
        </p:txBody>
      </p:sp>
      <p:pic>
        <p:nvPicPr>
          <p:cNvPr id="49154" name="Picture 2" descr="new_strateg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2006600"/>
            <a:ext cx="54165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Five types of anterior pituitary cells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057400"/>
            <a:ext cx="6775450" cy="3786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dirty="0" err="1">
                <a:solidFill>
                  <a:srgbClr val="FF6600"/>
                </a:solidFill>
              </a:rPr>
              <a:t>Lactotrophs</a:t>
            </a:r>
            <a:r>
              <a:rPr lang="en-US" dirty="0"/>
              <a:t>: secrete prolactin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err="1">
                <a:solidFill>
                  <a:srgbClr val="FF6600"/>
                </a:solidFill>
              </a:rPr>
              <a:t>Somatotrophs</a:t>
            </a:r>
            <a:r>
              <a:rPr lang="en-US" dirty="0"/>
              <a:t>: secrete growth hormone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err="1">
                <a:solidFill>
                  <a:srgbClr val="FF6600"/>
                </a:solidFill>
              </a:rPr>
              <a:t>Gonadotrophs</a:t>
            </a:r>
            <a:r>
              <a:rPr lang="en-US" dirty="0"/>
              <a:t>: secrete luteinizing hormone and</a:t>
            </a:r>
          </a:p>
          <a:p>
            <a:pPr>
              <a:defRPr/>
            </a:pPr>
            <a:r>
              <a:rPr lang="en-US" dirty="0"/>
              <a:t>follicle stimulating hormone</a:t>
            </a:r>
          </a:p>
          <a:p>
            <a:pPr>
              <a:defRPr/>
            </a:pPr>
            <a:endParaRPr lang="en-US" dirty="0"/>
          </a:p>
          <a:p>
            <a:pPr marL="457200" indent="-457200">
              <a:buFontTx/>
              <a:buAutoNum type="arabicPeriod" startAt="4"/>
              <a:defRPr/>
            </a:pPr>
            <a:r>
              <a:rPr lang="en-US" dirty="0" err="1">
                <a:solidFill>
                  <a:srgbClr val="FF6600"/>
                </a:solidFill>
              </a:rPr>
              <a:t>Corticotrophs</a:t>
            </a:r>
            <a:r>
              <a:rPr lang="en-US" dirty="0"/>
              <a:t>: secrete ACTH  </a:t>
            </a:r>
          </a:p>
          <a:p>
            <a:pPr marL="457200" indent="-457200">
              <a:buFontTx/>
              <a:buAutoNum type="arabicPeriod" startAt="4"/>
              <a:defRPr/>
            </a:pPr>
            <a:endParaRPr lang="en-US" dirty="0"/>
          </a:p>
          <a:p>
            <a:pPr marL="457200" indent="-457200">
              <a:buFontTx/>
              <a:buAutoNum type="arabicPeriod" startAt="4"/>
              <a:defRPr/>
            </a:pPr>
            <a:r>
              <a:rPr lang="en-US" dirty="0" err="1">
                <a:solidFill>
                  <a:srgbClr val="FF6600"/>
                </a:solidFill>
              </a:rPr>
              <a:t>Thyrotrophs</a:t>
            </a:r>
            <a:r>
              <a:rPr lang="en-US" dirty="0"/>
              <a:t>: secrete thyroid stimulating hormone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19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Thank you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_ALL_235_COMB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7086600" cy="5294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5867400"/>
            <a:ext cx="6941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Immunocytochemistry for </a:t>
            </a:r>
            <a:r>
              <a:rPr lang="en-US" dirty="0" smtClean="0">
                <a:solidFill>
                  <a:schemeClr val="accent1"/>
                </a:solidFill>
              </a:rPr>
              <a:t>prolactin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growth hormone</a:t>
            </a:r>
            <a:r>
              <a:rPr lang="en-US" dirty="0" smtClean="0"/>
              <a:t>,</a:t>
            </a:r>
          </a:p>
          <a:p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 err="1" smtClean="0">
                <a:solidFill>
                  <a:srgbClr val="33CC33"/>
                </a:solidFill>
              </a:rPr>
              <a:t>leutinizing</a:t>
            </a:r>
            <a:r>
              <a:rPr lang="en-US" dirty="0" smtClean="0">
                <a:solidFill>
                  <a:srgbClr val="33CC33"/>
                </a:solidFill>
              </a:rPr>
              <a:t> hormone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562600"/>
            <a:ext cx="817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Thanks to Arturo Gonzalez-Iglesias, Jose Arias-</a:t>
            </a:r>
            <a:r>
              <a:rPr lang="en-US" sz="1800" dirty="0" err="1" smtClean="0"/>
              <a:t>Cristanch</a:t>
            </a:r>
            <a:r>
              <a:rPr lang="en-US" sz="1800" dirty="0" smtClean="0"/>
              <a:t>, and Ruth </a:t>
            </a:r>
            <a:r>
              <a:rPr lang="en-US" sz="1800" dirty="0" err="1" smtClean="0"/>
              <a:t>Cristancho</a:t>
            </a:r>
            <a:r>
              <a:rPr lang="en-US" sz="1800" dirty="0" smtClean="0"/>
              <a:t>-Gordo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4101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Goal</a:t>
            </a:r>
            <a:endParaRPr lang="en-US" sz="3200" dirty="0"/>
          </a:p>
        </p:txBody>
      </p:sp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1828800" y="1219200"/>
            <a:ext cx="615054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Use mathematical </a:t>
            </a:r>
            <a:r>
              <a:rPr lang="en-US" dirty="0" smtClean="0">
                <a:solidFill>
                  <a:srgbClr val="3366FF"/>
                </a:solidFill>
              </a:rPr>
              <a:t>modeling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analysis</a:t>
            </a:r>
            <a:r>
              <a:rPr lang="en-US" dirty="0" smtClean="0"/>
              <a:t> to help </a:t>
            </a:r>
          </a:p>
          <a:p>
            <a:pPr eaLnBrk="1" hangingPunct="1"/>
            <a:r>
              <a:rPr lang="en-US" dirty="0"/>
              <a:t>u</a:t>
            </a:r>
            <a:r>
              <a:rPr lang="en-US" dirty="0" smtClean="0"/>
              <a:t>nderstand the electrical activity of </a:t>
            </a:r>
            <a:r>
              <a:rPr lang="en-US" dirty="0"/>
              <a:t>the different </a:t>
            </a:r>
            <a:endParaRPr lang="en-US" dirty="0" smtClean="0"/>
          </a:p>
          <a:p>
            <a:pPr eaLnBrk="1" hangingPunct="1"/>
            <a:r>
              <a:rPr lang="en-US" dirty="0" smtClean="0"/>
              <a:t>types </a:t>
            </a:r>
            <a:r>
              <a:rPr lang="en-US" dirty="0"/>
              <a:t>of endocrine </a:t>
            </a:r>
            <a:r>
              <a:rPr lang="en-US" dirty="0" smtClean="0"/>
              <a:t>pituitary </a:t>
            </a:r>
            <a:r>
              <a:rPr lang="en-US" dirty="0"/>
              <a:t>cells</a:t>
            </a:r>
          </a:p>
        </p:txBody>
      </p:sp>
      <p:grpSp>
        <p:nvGrpSpPr>
          <p:cNvPr id="19459" name="Group 10"/>
          <p:cNvGrpSpPr>
            <a:grpSpLocks/>
          </p:cNvGrpSpPr>
          <p:nvPr/>
        </p:nvGrpSpPr>
        <p:grpSpPr bwMode="auto">
          <a:xfrm>
            <a:off x="2209800" y="2743200"/>
            <a:ext cx="5208588" cy="3570288"/>
            <a:chOff x="2209800" y="2743200"/>
            <a:chExt cx="5208588" cy="3570288"/>
          </a:xfrm>
        </p:grpSpPr>
        <p:pic>
          <p:nvPicPr>
            <p:cNvPr id="19466" name="Picture 2" descr="spike-burst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743200"/>
              <a:ext cx="5208588" cy="306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TextBox 13"/>
            <p:cNvSpPr txBox="1">
              <a:spLocks noChangeArrowheads="1"/>
            </p:cNvSpPr>
            <p:nvPr/>
          </p:nvSpPr>
          <p:spPr bwMode="auto">
            <a:xfrm>
              <a:off x="2590800" y="5943600"/>
              <a:ext cx="44735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Van Goor et al., J. Neurosci., 2001:5902, 2001</a:t>
              </a:r>
            </a:p>
          </p:txBody>
        </p:sp>
      </p:grpSp>
      <p:cxnSp>
        <p:nvCxnSpPr>
          <p:cNvPr id="4" name="Straight Arrow Connector 3"/>
          <p:cNvCxnSpPr/>
          <p:nvPr/>
        </p:nvCxnSpPr>
        <p:spPr bwMode="auto">
          <a:xfrm>
            <a:off x="1600200" y="3657600"/>
            <a:ext cx="914400" cy="914400"/>
          </a:xfrm>
          <a:prstGeom prst="straightConnector1">
            <a:avLst/>
          </a:prstGeom>
          <a:solidFill>
            <a:srgbClr val="CCFFCC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9461" name="Group 13"/>
          <p:cNvGrpSpPr>
            <a:grpSpLocks/>
          </p:cNvGrpSpPr>
          <p:nvPr/>
        </p:nvGrpSpPr>
        <p:grpSpPr bwMode="auto">
          <a:xfrm>
            <a:off x="381000" y="3124200"/>
            <a:ext cx="2667000" cy="646113"/>
            <a:chOff x="381000" y="3124200"/>
            <a:chExt cx="2667000" cy="646331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1828800" y="3429103"/>
              <a:ext cx="1219200" cy="0"/>
            </a:xfrm>
            <a:prstGeom prst="straightConnector1">
              <a:avLst/>
            </a:prstGeom>
            <a:solidFill>
              <a:srgbClr val="CCFFCC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465" name="TextBox 8"/>
            <p:cNvSpPr txBox="1">
              <a:spLocks noChangeArrowheads="1"/>
            </p:cNvSpPr>
            <p:nvPr/>
          </p:nvSpPr>
          <p:spPr bwMode="auto">
            <a:xfrm>
              <a:off x="381000" y="3124200"/>
              <a:ext cx="144150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</a:rPr>
                <a:t>Spiking, little</a:t>
              </a:r>
            </a:p>
            <a:p>
              <a:pPr eaLnBrk="1" hangingPunct="1"/>
              <a:r>
                <a:rPr lang="en-US" sz="1800">
                  <a:solidFill>
                    <a:srgbClr val="FF0000"/>
                  </a:solidFill>
                </a:rPr>
                <a:t>secretion</a:t>
              </a:r>
            </a:p>
          </p:txBody>
        </p:sp>
      </p:grpSp>
      <p:cxnSp>
        <p:nvCxnSpPr>
          <p:cNvPr id="11" name="Straight Arrow Connector 10"/>
          <p:cNvCxnSpPr/>
          <p:nvPr/>
        </p:nvCxnSpPr>
        <p:spPr bwMode="auto">
          <a:xfrm flipH="1">
            <a:off x="7162800" y="3886200"/>
            <a:ext cx="609600" cy="0"/>
          </a:xfrm>
          <a:prstGeom prst="straightConnector1">
            <a:avLst/>
          </a:prstGeom>
          <a:solidFill>
            <a:srgbClr val="CCFFCC"/>
          </a:solidFill>
          <a:ln w="9525" cap="flat" cmpd="sng" algn="ctr">
            <a:solidFill>
              <a:srgbClr val="33CC33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463" name="TextBox 12"/>
          <p:cNvSpPr txBox="1">
            <a:spLocks noChangeArrowheads="1"/>
          </p:cNvSpPr>
          <p:nvPr/>
        </p:nvSpPr>
        <p:spPr bwMode="auto">
          <a:xfrm>
            <a:off x="7888288" y="3429000"/>
            <a:ext cx="12303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CC33"/>
                </a:solidFill>
              </a:rPr>
              <a:t>Bursting, </a:t>
            </a:r>
          </a:p>
          <a:p>
            <a:pPr eaLnBrk="1" hangingPunct="1"/>
            <a:r>
              <a:rPr lang="en-US" sz="1800">
                <a:solidFill>
                  <a:srgbClr val="33CC33"/>
                </a:solidFill>
              </a:rPr>
              <a:t>much more</a:t>
            </a:r>
          </a:p>
          <a:p>
            <a:pPr eaLnBrk="1" hangingPunct="1"/>
            <a:r>
              <a:rPr lang="en-US" sz="1800">
                <a:solidFill>
                  <a:srgbClr val="33CC33"/>
                </a:solidFill>
              </a:rPr>
              <a:t>secretion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800" y="228600"/>
            <a:ext cx="7620000" cy="6472238"/>
            <a:chOff x="304800" y="228600"/>
            <a:chExt cx="7620000" cy="6472238"/>
          </a:xfrm>
        </p:grpSpPr>
        <p:sp>
          <p:nvSpPr>
            <p:cNvPr id="4" name="Oval 3"/>
            <p:cNvSpPr/>
            <p:nvPr/>
          </p:nvSpPr>
          <p:spPr>
            <a:xfrm>
              <a:off x="1752600" y="762000"/>
              <a:ext cx="5562600" cy="5334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rgbClr val="FFFFFF"/>
                </a:solidFill>
                <a:latin typeface="Courier New" pitchFamily="49" charset="0"/>
                <a:cs typeface="Arial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rot="16200000" flipH="1">
              <a:off x="2819400" y="685800"/>
              <a:ext cx="1295400" cy="990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3" name="TextBox 9"/>
            <p:cNvSpPr txBox="1">
              <a:spLocks noChangeArrowheads="1"/>
            </p:cNvSpPr>
            <p:nvPr/>
          </p:nvSpPr>
          <p:spPr bwMode="auto">
            <a:xfrm>
              <a:off x="3124200" y="228600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791200" y="3429000"/>
              <a:ext cx="21336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5" name="TextBox 14"/>
            <p:cNvSpPr txBox="1">
              <a:spLocks noChangeArrowheads="1"/>
            </p:cNvSpPr>
            <p:nvPr/>
          </p:nvSpPr>
          <p:spPr bwMode="auto">
            <a:xfrm>
              <a:off x="6248400" y="2895600"/>
              <a:ext cx="5492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K+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4914900" y="571500"/>
              <a:ext cx="1295400" cy="1219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7" name="TextBox 36"/>
            <p:cNvSpPr txBox="1">
              <a:spLocks noChangeArrowheads="1"/>
            </p:cNvSpPr>
            <p:nvPr/>
          </p:nvSpPr>
          <p:spPr bwMode="auto">
            <a:xfrm>
              <a:off x="5302250" y="1371600"/>
              <a:ext cx="79375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latin typeface="Courier New" charset="0"/>
                  <a:cs typeface="Arial" charset="0"/>
                </a:rPr>
                <a:t>Ca</a:t>
              </a:r>
              <a:r>
                <a:rPr lang="en-US" sz="2000" b="1" baseline="30000">
                  <a:latin typeface="Courier New" charset="0"/>
                  <a:cs typeface="Arial" charset="0"/>
                </a:rPr>
                <a:t>2+</a:t>
              </a:r>
            </a:p>
            <a:p>
              <a:pPr algn="ctr" eaLnBrk="1" hangingPunct="1"/>
              <a:r>
                <a:rPr lang="en-US" sz="2000" b="1">
                  <a:latin typeface="Courier New" charset="0"/>
                  <a:cs typeface="Arial" charset="0"/>
                </a:rPr>
                <a:t>pump</a:t>
              </a:r>
            </a:p>
          </p:txBody>
        </p:sp>
        <p:sp>
          <p:nvSpPr>
            <p:cNvPr id="20488" name="TextBox 40"/>
            <p:cNvSpPr txBox="1">
              <a:spLocks noChangeArrowheads="1"/>
            </p:cNvSpPr>
            <p:nvPr/>
          </p:nvSpPr>
          <p:spPr bwMode="auto">
            <a:xfrm>
              <a:off x="3657600" y="1905000"/>
              <a:ext cx="15240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[Ca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2+</a:t>
              </a:r>
              <a:r>
                <a:rPr lang="en-US" sz="2800" b="1">
                  <a:latin typeface="Courier New" charset="0"/>
                  <a:cs typeface="Arial" charset="0"/>
                </a:rPr>
                <a:t>]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rot="16200000" flipV="1">
              <a:off x="2438400" y="762000"/>
              <a:ext cx="1295400" cy="9906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0" name="TextBox 47"/>
            <p:cNvSpPr txBox="1">
              <a:spLocks noChangeArrowheads="1"/>
            </p:cNvSpPr>
            <p:nvPr/>
          </p:nvSpPr>
          <p:spPr bwMode="auto">
            <a:xfrm>
              <a:off x="2362200" y="1600200"/>
              <a:ext cx="1230313" cy="118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latin typeface="Courier New" charset="0"/>
                  <a:cs typeface="Arial" charset="0"/>
                </a:rPr>
                <a:t>K+ (BK)</a:t>
              </a:r>
            </a:p>
            <a:p>
              <a:pPr algn="ctr" eaLnBrk="1" hangingPunct="1"/>
              <a:r>
                <a:rPr lang="en-US" b="1">
                  <a:latin typeface="Courier New" charset="0"/>
                  <a:cs typeface="Arial" charset="0"/>
                </a:rPr>
                <a:t>fast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2819400" y="762000"/>
              <a:ext cx="762000" cy="762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rgbClr val="FFFFFF"/>
                </a:solidFill>
                <a:latin typeface="Courier New" pitchFamily="49" charset="0"/>
                <a:cs typeface="Arial" charset="0"/>
              </a:endParaRPr>
            </a:p>
          </p:txBody>
        </p:sp>
        <p:sp>
          <p:nvSpPr>
            <p:cNvPr id="20492" name="TextBox 59"/>
            <p:cNvSpPr txBox="1">
              <a:spLocks noChangeArrowheads="1"/>
            </p:cNvSpPr>
            <p:nvPr/>
          </p:nvSpPr>
          <p:spPr bwMode="auto">
            <a:xfrm>
              <a:off x="5638800" y="3581400"/>
              <a:ext cx="1611313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latin typeface="Courier New" charset="0"/>
                  <a:cs typeface="Arial" charset="0"/>
                </a:rPr>
                <a:t>KDR,SK</a:t>
              </a:r>
            </a:p>
            <a:p>
              <a:pPr algn="ctr" eaLnBrk="1" hangingPunct="1"/>
              <a:r>
                <a:rPr lang="en-US" b="1">
                  <a:latin typeface="Courier New" charset="0"/>
                  <a:cs typeface="Arial" charset="0"/>
                </a:rPr>
                <a:t>slow</a:t>
              </a:r>
            </a:p>
          </p:txBody>
        </p:sp>
        <p:sp>
          <p:nvSpPr>
            <p:cNvPr id="20493" name="TextBox 62"/>
            <p:cNvSpPr txBox="1">
              <a:spLocks noChangeArrowheads="1"/>
            </p:cNvSpPr>
            <p:nvPr/>
          </p:nvSpPr>
          <p:spPr bwMode="auto">
            <a:xfrm>
              <a:off x="3429000" y="532447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494" name="TextBox 63"/>
            <p:cNvSpPr txBox="1">
              <a:spLocks noChangeArrowheads="1"/>
            </p:cNvSpPr>
            <p:nvPr/>
          </p:nvSpPr>
          <p:spPr bwMode="auto">
            <a:xfrm>
              <a:off x="4997450" y="501967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495" name="TextBox 64"/>
            <p:cNvSpPr txBox="1">
              <a:spLocks noChangeArrowheads="1"/>
            </p:cNvSpPr>
            <p:nvPr/>
          </p:nvSpPr>
          <p:spPr bwMode="auto">
            <a:xfrm>
              <a:off x="5334000" y="5257800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496" name="TextBox 65"/>
            <p:cNvSpPr txBox="1">
              <a:spLocks noChangeArrowheads="1"/>
            </p:cNvSpPr>
            <p:nvPr/>
          </p:nvSpPr>
          <p:spPr bwMode="auto">
            <a:xfrm>
              <a:off x="3886200" y="532447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497" name="TextBox 66"/>
            <p:cNvSpPr txBox="1">
              <a:spLocks noChangeArrowheads="1"/>
            </p:cNvSpPr>
            <p:nvPr/>
          </p:nvSpPr>
          <p:spPr bwMode="auto">
            <a:xfrm>
              <a:off x="3962400" y="4953000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498" name="TextBox 67"/>
            <p:cNvSpPr txBox="1">
              <a:spLocks noChangeArrowheads="1"/>
            </p:cNvSpPr>
            <p:nvPr/>
          </p:nvSpPr>
          <p:spPr bwMode="auto">
            <a:xfrm>
              <a:off x="4387850" y="540067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499" name="TextBox 68"/>
            <p:cNvSpPr txBox="1">
              <a:spLocks noChangeArrowheads="1"/>
            </p:cNvSpPr>
            <p:nvPr/>
          </p:nvSpPr>
          <p:spPr bwMode="auto">
            <a:xfrm>
              <a:off x="4768850" y="540067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500" name="TextBox 69"/>
            <p:cNvSpPr txBox="1">
              <a:spLocks noChangeArrowheads="1"/>
            </p:cNvSpPr>
            <p:nvPr/>
          </p:nvSpPr>
          <p:spPr bwMode="auto">
            <a:xfrm>
              <a:off x="4419600" y="4953000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501" name="TextBox 70"/>
            <p:cNvSpPr txBox="1">
              <a:spLocks noChangeArrowheads="1"/>
            </p:cNvSpPr>
            <p:nvPr/>
          </p:nvSpPr>
          <p:spPr bwMode="auto">
            <a:xfrm>
              <a:off x="4616450" y="618172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502" name="TextBox 71"/>
            <p:cNvSpPr txBox="1">
              <a:spLocks noChangeArrowheads="1"/>
            </p:cNvSpPr>
            <p:nvPr/>
          </p:nvSpPr>
          <p:spPr bwMode="auto">
            <a:xfrm>
              <a:off x="4159250" y="6181725"/>
              <a:ext cx="5413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latin typeface="Courier New" charset="0"/>
                  <a:cs typeface="Arial" charset="0"/>
                </a:rPr>
                <a:t>K</a:t>
              </a:r>
              <a:r>
                <a:rPr lang="en-US" sz="2800" b="1" baseline="30000">
                  <a:latin typeface="Courier New" charset="0"/>
                  <a:cs typeface="Arial" charset="0"/>
                </a:rPr>
                <a:t>+</a:t>
              </a:r>
            </a:p>
          </p:txBody>
        </p:sp>
        <p:sp>
          <p:nvSpPr>
            <p:cNvPr id="20503" name="TextBox 72"/>
            <p:cNvSpPr txBox="1">
              <a:spLocks noChangeArrowheads="1"/>
            </p:cNvSpPr>
            <p:nvPr/>
          </p:nvSpPr>
          <p:spPr bwMode="auto">
            <a:xfrm>
              <a:off x="304800" y="2743200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04" name="TextBox 73"/>
            <p:cNvSpPr txBox="1">
              <a:spLocks noChangeArrowheads="1"/>
            </p:cNvSpPr>
            <p:nvPr/>
          </p:nvSpPr>
          <p:spPr bwMode="auto">
            <a:xfrm>
              <a:off x="304800" y="3271838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05" name="TextBox 74"/>
            <p:cNvSpPr txBox="1">
              <a:spLocks noChangeArrowheads="1"/>
            </p:cNvSpPr>
            <p:nvPr/>
          </p:nvSpPr>
          <p:spPr bwMode="auto">
            <a:xfrm>
              <a:off x="838200" y="2509838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06" name="TextBox 75"/>
            <p:cNvSpPr txBox="1">
              <a:spLocks noChangeArrowheads="1"/>
            </p:cNvSpPr>
            <p:nvPr/>
          </p:nvSpPr>
          <p:spPr bwMode="auto">
            <a:xfrm>
              <a:off x="838200" y="2967038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07" name="TextBox 76"/>
            <p:cNvSpPr txBox="1">
              <a:spLocks noChangeArrowheads="1"/>
            </p:cNvSpPr>
            <p:nvPr/>
          </p:nvSpPr>
          <p:spPr bwMode="auto">
            <a:xfrm>
              <a:off x="838200" y="3500438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08" name="TextBox 77"/>
            <p:cNvSpPr txBox="1">
              <a:spLocks noChangeArrowheads="1"/>
            </p:cNvSpPr>
            <p:nvPr/>
          </p:nvSpPr>
          <p:spPr bwMode="auto">
            <a:xfrm>
              <a:off x="930275" y="4033838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09" name="TextBox 78"/>
            <p:cNvSpPr txBox="1">
              <a:spLocks noChangeArrowheads="1"/>
            </p:cNvSpPr>
            <p:nvPr/>
          </p:nvSpPr>
          <p:spPr bwMode="auto">
            <a:xfrm>
              <a:off x="320675" y="3805238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10" name="TextBox 76"/>
            <p:cNvSpPr txBox="1">
              <a:spLocks noChangeArrowheads="1"/>
            </p:cNvSpPr>
            <p:nvPr/>
          </p:nvSpPr>
          <p:spPr bwMode="auto">
            <a:xfrm>
              <a:off x="1954213" y="3048000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20511" name="TextBox 77"/>
            <p:cNvSpPr txBox="1">
              <a:spLocks noChangeArrowheads="1"/>
            </p:cNvSpPr>
            <p:nvPr/>
          </p:nvSpPr>
          <p:spPr bwMode="auto">
            <a:xfrm>
              <a:off x="2046288" y="3581400"/>
              <a:ext cx="793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latin typeface="Courier New" charset="0"/>
                  <a:cs typeface="Arial" charset="0"/>
                </a:rPr>
                <a:t>Ca</a:t>
              </a:r>
              <a:r>
                <a:rPr lang="en-US" b="1" baseline="30000">
                  <a:latin typeface="Courier New" charset="0"/>
                  <a:cs typeface="Arial" charset="0"/>
                </a:rPr>
                <a:t>2+</a:t>
              </a:r>
            </a:p>
          </p:txBody>
        </p:sp>
        <p:sp>
          <p:nvSpPr>
            <p:cNvPr id="4134" name="Line 49"/>
            <p:cNvSpPr>
              <a:spLocks noChangeShapeType="1"/>
            </p:cNvSpPr>
            <p:nvPr/>
          </p:nvSpPr>
          <p:spPr bwMode="auto">
            <a:xfrm flipH="1">
              <a:off x="1752600" y="4724400"/>
              <a:ext cx="1295400" cy="106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35" name="Text Box 50"/>
            <p:cNvSpPr txBox="1">
              <a:spLocks noChangeArrowheads="1"/>
            </p:cNvSpPr>
            <p:nvPr/>
          </p:nvSpPr>
          <p:spPr bwMode="auto">
            <a:xfrm>
              <a:off x="2667000" y="4333875"/>
              <a:ext cx="7937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smtClean="0">
                  <a:latin typeface="Courier New" charset="0"/>
                </a:rPr>
                <a:t>leak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Equations</a:t>
            </a:r>
            <a:endParaRPr lang="en-US" sz="3200" dirty="0"/>
          </a:p>
        </p:txBody>
      </p:sp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838200" y="1447800"/>
            <a:ext cx="954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voltage</a:t>
            </a:r>
          </a:p>
        </p:txBody>
      </p:sp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762000" y="2286000"/>
            <a:ext cx="1468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I</a:t>
            </a:r>
            <a:r>
              <a:rPr lang="en-US" sz="2000" baseline="-25000"/>
              <a:t>K</a:t>
            </a:r>
            <a:r>
              <a:rPr lang="en-US" sz="2000"/>
              <a:t> activation</a:t>
            </a:r>
          </a:p>
        </p:txBody>
      </p:sp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228600" y="3733800"/>
            <a:ext cx="1985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cytosolic calcium</a:t>
            </a:r>
          </a:p>
        </p:txBody>
      </p:sp>
      <p:pic>
        <p:nvPicPr>
          <p:cNvPr id="21509" name="Picture 2" descr="eqs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5359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10" name="Object 2"/>
          <p:cNvGraphicFramePr>
            <a:graphicFrameLocks noChangeAspect="1"/>
          </p:cNvGraphicFramePr>
          <p:nvPr/>
        </p:nvGraphicFramePr>
        <p:xfrm>
          <a:off x="7772400" y="1524000"/>
          <a:ext cx="8334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1" name="Equation" r:id="rId4" imgW="393700" imgH="215900" progId="Equation.3">
                  <p:embed/>
                </p:oleObj>
              </mc:Choice>
              <mc:Fallback>
                <p:oleObj name="Equation" r:id="rId4" imgW="393700" imgH="215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1524000"/>
                        <a:ext cx="833438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1" name="TextBox 3"/>
          <p:cNvSpPr txBox="1">
            <a:spLocks noChangeArrowheads="1"/>
          </p:cNvSpPr>
          <p:nvPr/>
        </p:nvSpPr>
        <p:spPr bwMode="auto">
          <a:xfrm>
            <a:off x="609600" y="3048000"/>
            <a:ext cx="158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I</a:t>
            </a:r>
            <a:r>
              <a:rPr lang="en-US" sz="2000" baseline="-25000"/>
              <a:t>BK</a:t>
            </a:r>
            <a:r>
              <a:rPr lang="en-US" sz="2000"/>
              <a:t> activation</a:t>
            </a:r>
          </a:p>
        </p:txBody>
      </p:sp>
      <p:sp>
        <p:nvSpPr>
          <p:cNvPr id="21512" name="TextBox 4"/>
          <p:cNvSpPr txBox="1">
            <a:spLocks noChangeArrowheads="1"/>
          </p:cNvSpPr>
          <p:nvPr/>
        </p:nvSpPr>
        <p:spPr bwMode="auto">
          <a:xfrm>
            <a:off x="1295400" y="5029200"/>
            <a:ext cx="5056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Ionic current have an Ohmic form, e.g., </a:t>
            </a:r>
          </a:p>
        </p:txBody>
      </p:sp>
      <p:graphicFrame>
        <p:nvGraphicFramePr>
          <p:cNvPr id="21513" name="Object 5"/>
          <p:cNvGraphicFramePr>
            <a:graphicFrameLocks noChangeAspect="1"/>
          </p:cNvGraphicFramePr>
          <p:nvPr/>
        </p:nvGraphicFramePr>
        <p:xfrm>
          <a:off x="6477000" y="5105400"/>
          <a:ext cx="21240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2" name="Equation" r:id="rId6" imgW="1003300" imgH="215900" progId="Equation.3">
                  <p:embed/>
                </p:oleObj>
              </mc:Choice>
              <mc:Fallback>
                <p:oleObj name="Equation" r:id="rId6" imgW="1003300" imgH="215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105400"/>
                        <a:ext cx="21240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4" name="TextBox 6"/>
          <p:cNvSpPr txBox="1">
            <a:spLocks noChangeArrowheads="1"/>
          </p:cNvSpPr>
          <p:nvPr/>
        </p:nvSpPr>
        <p:spPr bwMode="auto">
          <a:xfrm>
            <a:off x="1295400" y="5715000"/>
            <a:ext cx="7072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Conductance and time constants are all </a:t>
            </a:r>
            <a:r>
              <a:rPr lang="en-US">
                <a:solidFill>
                  <a:srgbClr val="FF0000"/>
                </a:solidFill>
              </a:rPr>
              <a:t>parameters</a:t>
            </a:r>
            <a:r>
              <a:rPr lang="en-US"/>
              <a:t>.</a:t>
            </a:r>
          </a:p>
          <a:p>
            <a:pPr eaLnBrk="1" hangingPunct="1"/>
            <a:r>
              <a:rPr lang="en-US"/>
              <a:t>There are more parameters in the equilibrium functions.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Picking parameter values</a:t>
            </a:r>
            <a:endParaRPr lang="en-US" sz="3200" dirty="0"/>
          </a:p>
        </p:txBody>
      </p:sp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1752600" y="2057400"/>
            <a:ext cx="5903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If your model has 10 or more parameters, how</a:t>
            </a:r>
          </a:p>
          <a:p>
            <a:pPr eaLnBrk="1" hangingPunct="1"/>
            <a:r>
              <a:rPr lang="en-US"/>
              <a:t>do you find values for them all? </a:t>
            </a:r>
          </a:p>
        </p:txBody>
      </p:sp>
      <p:pic>
        <p:nvPicPr>
          <p:cNvPr id="4" name="Picture 3" descr="current_strateg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29000"/>
            <a:ext cx="5519738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3700</TotalTime>
  <Words>1014</Words>
  <Application>Microsoft Macintosh PowerPoint</Application>
  <PresentationFormat>On-screen Show (4:3)</PresentationFormat>
  <Paragraphs>231</Paragraphs>
  <Slides>40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Default Design</vt:lpstr>
      <vt:lpstr>Equation</vt:lpstr>
      <vt:lpstr>Microsoft Equation</vt:lpstr>
      <vt:lpstr>A Hybrid Approach to Understanding Cell Dynamics   Richard Bertram  Department of Mathematics and Programs in Neuroscience and Molecular Biophysics  Florida State University, Tallahassee, FL. </vt:lpstr>
      <vt:lpstr>PowerPoint Presentation</vt:lpstr>
      <vt:lpstr>Hypothalamus and Pituitary</vt:lpstr>
      <vt:lpstr>Five types of anterior pituitary cells</vt:lpstr>
      <vt:lpstr>PowerPoint Presentation</vt:lpstr>
      <vt:lpstr>Goal</vt:lpstr>
      <vt:lpstr>PowerPoint Presentation</vt:lpstr>
      <vt:lpstr>Equations</vt:lpstr>
      <vt:lpstr>Picking parameter values</vt:lpstr>
      <vt:lpstr>Heterogeneity…a big problem</vt:lpstr>
      <vt:lpstr>Possible parameter distribution scenarios</vt:lpstr>
      <vt:lpstr>Possible parameter distribution scenarios</vt:lpstr>
      <vt:lpstr>Possible parameter distribution scenarios</vt:lpstr>
      <vt:lpstr>Why does this matter?</vt:lpstr>
      <vt:lpstr>Fast and Slow Dynamics</vt:lpstr>
      <vt:lpstr>The Critical Manifold</vt:lpstr>
      <vt:lpstr>The Reduced and Desingularized Systems</vt:lpstr>
      <vt:lpstr>Equilibria of the Desingularized System</vt:lpstr>
      <vt:lpstr>Geometric Singular Perturbation Theory tells us about the origin of bursts</vt:lpstr>
      <vt:lpstr>Prediction: Adding BK conductance increases the burstiness</vt:lpstr>
      <vt:lpstr>The Dynamic Clamp: a tool for adding a model current to a real cell</vt:lpstr>
      <vt:lpstr>Prediction tested using D-clamp</vt:lpstr>
      <vt:lpstr>Prediction: Subtracting K(dr) conductance increases the burstiness</vt:lpstr>
      <vt:lpstr>Prediction tested using D-clamp</vt:lpstr>
      <vt:lpstr>Problem: since we don’t know true parameter values and the cells are heterogeneous our ability to make predictions is limited</vt:lpstr>
      <vt:lpstr>What we’d like to do…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IMB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Metabolic and Electrical Oscillations: Partners in Controlling Rhythmic Islet Activity</dc:title>
  <dc:creator>bertram</dc:creator>
  <cp:lastModifiedBy>fsumath fsumath</cp:lastModifiedBy>
  <cp:revision>284</cp:revision>
  <dcterms:created xsi:type="dcterms:W3CDTF">2007-04-30T15:33:13Z</dcterms:created>
  <dcterms:modified xsi:type="dcterms:W3CDTF">2013-03-12T02:15:24Z</dcterms:modified>
</cp:coreProperties>
</file>