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32"/>
  </p:notesMasterIdLst>
  <p:sldIdLst>
    <p:sldId id="259" r:id="rId2"/>
    <p:sldId id="352" r:id="rId3"/>
    <p:sldId id="328" r:id="rId4"/>
    <p:sldId id="354" r:id="rId5"/>
    <p:sldId id="359" r:id="rId6"/>
    <p:sldId id="360" r:id="rId7"/>
    <p:sldId id="356" r:id="rId8"/>
    <p:sldId id="357" r:id="rId9"/>
    <p:sldId id="358" r:id="rId10"/>
    <p:sldId id="340" r:id="rId11"/>
    <p:sldId id="361" r:id="rId12"/>
    <p:sldId id="362" r:id="rId13"/>
    <p:sldId id="363" r:id="rId14"/>
    <p:sldId id="364" r:id="rId15"/>
    <p:sldId id="341" r:id="rId16"/>
    <p:sldId id="343" r:id="rId17"/>
    <p:sldId id="365" r:id="rId18"/>
    <p:sldId id="367" r:id="rId19"/>
    <p:sldId id="366" r:id="rId20"/>
    <p:sldId id="345" r:id="rId21"/>
    <p:sldId id="346" r:id="rId22"/>
    <p:sldId id="347" r:id="rId23"/>
    <p:sldId id="348" r:id="rId24"/>
    <p:sldId id="369" r:id="rId25"/>
    <p:sldId id="370" r:id="rId26"/>
    <p:sldId id="373" r:id="rId27"/>
    <p:sldId id="375" r:id="rId28"/>
    <p:sldId id="371" r:id="rId29"/>
    <p:sldId id="372" r:id="rId30"/>
    <p:sldId id="374" r:id="rId3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0000"/>
    <a:srgbClr val="FEC5CC"/>
    <a:srgbClr val="3130FE"/>
    <a:srgbClr val="E9E9F0"/>
    <a:srgbClr val="E5E0F0"/>
    <a:srgbClr val="DFD5F0"/>
    <a:srgbClr val="FF0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04" y="-10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 Id="rId2"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0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5F752FEC-D69E-A247-B603-A720436879C6}" type="slidenum">
              <a:rPr lang="en-US"/>
              <a:pPr>
                <a:defRPr/>
              </a:pPr>
              <a:t>‹#›</a:t>
            </a:fld>
            <a:endParaRPr lang="en-US"/>
          </a:p>
        </p:txBody>
      </p:sp>
    </p:spTree>
    <p:extLst>
      <p:ext uri="{BB962C8B-B14F-4D97-AF65-F5344CB8AC3E}">
        <p14:creationId xmlns:p14="http://schemas.microsoft.com/office/powerpoint/2010/main" val="28259062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D77EF12-546E-CB45-AAB9-CC0E7EEA62CA}" type="slidenum">
              <a:rPr lang="en-US" sz="1200">
                <a:latin typeface="Arial" charset="0"/>
              </a:rPr>
              <a:pPr/>
              <a:t>1</a:t>
            </a:fld>
            <a:endParaRPr lang="en-US" sz="1200">
              <a:latin typeface="Arial" charset="0"/>
            </a:endParaRPr>
          </a:p>
        </p:txBody>
      </p:sp>
      <p:sp>
        <p:nvSpPr>
          <p:cNvPr id="3074" name="Rectangle 2"/>
          <p:cNvSpPr>
            <a:spLocks noGrp="1" noRot="1" noChangeAspect="1" noChangeArrowheads="1" noTextEdit="1"/>
          </p:cNvSpPr>
          <p:nvPr>
            <p:ph type="sldImg"/>
          </p:nvPr>
        </p:nvSpPr>
        <p:spPr>
          <a:ln/>
        </p:spPr>
      </p:sp>
      <p:sp>
        <p:nvSpPr>
          <p:cNvPr id="3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1E6FF19-AE09-C648-8E59-BCB67E1A6F25}" type="slidenum">
              <a:rPr lang="en-US" sz="1200">
                <a:latin typeface="Arial" charset="0"/>
              </a:rPr>
              <a:pPr/>
              <a:t>3</a:t>
            </a:fld>
            <a:endParaRPr lang="en-US" sz="1200">
              <a:latin typeface="Arial" charset="0"/>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E2CE34-2344-ED44-8F1A-39B9B2CFEB68}" type="slidenum">
              <a:rPr lang="en-US"/>
              <a:pPr>
                <a:defRPr/>
              </a:pPr>
              <a:t>‹#›</a:t>
            </a:fld>
            <a:endParaRPr lang="en-US"/>
          </a:p>
        </p:txBody>
      </p:sp>
    </p:spTree>
    <p:extLst>
      <p:ext uri="{BB962C8B-B14F-4D97-AF65-F5344CB8AC3E}">
        <p14:creationId xmlns:p14="http://schemas.microsoft.com/office/powerpoint/2010/main" val="2631969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8839EE-D1BA-1D4B-A733-7450ABFA87A2}" type="slidenum">
              <a:rPr lang="en-US"/>
              <a:pPr>
                <a:defRPr/>
              </a:pPr>
              <a:t>‹#›</a:t>
            </a:fld>
            <a:endParaRPr lang="en-US"/>
          </a:p>
        </p:txBody>
      </p:sp>
    </p:spTree>
    <p:extLst>
      <p:ext uri="{BB962C8B-B14F-4D97-AF65-F5344CB8AC3E}">
        <p14:creationId xmlns:p14="http://schemas.microsoft.com/office/powerpoint/2010/main" val="3994157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AFB9DF-B065-3848-B93E-974123F6527B}" type="slidenum">
              <a:rPr lang="en-US"/>
              <a:pPr>
                <a:defRPr/>
              </a:pPr>
              <a:t>‹#›</a:t>
            </a:fld>
            <a:endParaRPr lang="en-US"/>
          </a:p>
        </p:txBody>
      </p:sp>
    </p:spTree>
    <p:extLst>
      <p:ext uri="{BB962C8B-B14F-4D97-AF65-F5344CB8AC3E}">
        <p14:creationId xmlns:p14="http://schemas.microsoft.com/office/powerpoint/2010/main" val="3913409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307500-9575-F241-99B3-979EE6B40796}" type="slidenum">
              <a:rPr lang="en-US"/>
              <a:pPr>
                <a:defRPr/>
              </a:pPr>
              <a:t>‹#›</a:t>
            </a:fld>
            <a:endParaRPr lang="en-US"/>
          </a:p>
        </p:txBody>
      </p:sp>
    </p:spTree>
    <p:extLst>
      <p:ext uri="{BB962C8B-B14F-4D97-AF65-F5344CB8AC3E}">
        <p14:creationId xmlns:p14="http://schemas.microsoft.com/office/powerpoint/2010/main" val="160620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DB7D0E-5EEB-254B-A904-3B06A63E3C55}" type="slidenum">
              <a:rPr lang="en-US"/>
              <a:pPr>
                <a:defRPr/>
              </a:pPr>
              <a:t>‹#›</a:t>
            </a:fld>
            <a:endParaRPr lang="en-US"/>
          </a:p>
        </p:txBody>
      </p:sp>
    </p:spTree>
    <p:extLst>
      <p:ext uri="{BB962C8B-B14F-4D97-AF65-F5344CB8AC3E}">
        <p14:creationId xmlns:p14="http://schemas.microsoft.com/office/powerpoint/2010/main" val="11562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C00320-02DA-1C4B-A17D-C62609B21724}" type="slidenum">
              <a:rPr lang="en-US"/>
              <a:pPr>
                <a:defRPr/>
              </a:pPr>
              <a:t>‹#›</a:t>
            </a:fld>
            <a:endParaRPr lang="en-US"/>
          </a:p>
        </p:txBody>
      </p:sp>
    </p:spTree>
    <p:extLst>
      <p:ext uri="{BB962C8B-B14F-4D97-AF65-F5344CB8AC3E}">
        <p14:creationId xmlns:p14="http://schemas.microsoft.com/office/powerpoint/2010/main" val="205986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8E7BBB-21E0-974F-BB36-4F3916105124}" type="slidenum">
              <a:rPr lang="en-US"/>
              <a:pPr>
                <a:defRPr/>
              </a:pPr>
              <a:t>‹#›</a:t>
            </a:fld>
            <a:endParaRPr lang="en-US"/>
          </a:p>
        </p:txBody>
      </p:sp>
    </p:spTree>
    <p:extLst>
      <p:ext uri="{BB962C8B-B14F-4D97-AF65-F5344CB8AC3E}">
        <p14:creationId xmlns:p14="http://schemas.microsoft.com/office/powerpoint/2010/main" val="485999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1B682A6-CDE2-1A4F-98C1-34FCD04425A5}" type="slidenum">
              <a:rPr lang="en-US"/>
              <a:pPr>
                <a:defRPr/>
              </a:pPr>
              <a:t>‹#›</a:t>
            </a:fld>
            <a:endParaRPr lang="en-US"/>
          </a:p>
        </p:txBody>
      </p:sp>
    </p:spTree>
    <p:extLst>
      <p:ext uri="{BB962C8B-B14F-4D97-AF65-F5344CB8AC3E}">
        <p14:creationId xmlns:p14="http://schemas.microsoft.com/office/powerpoint/2010/main" val="277328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4626E0A-FE70-2140-B8DF-CA8654567C07}" type="slidenum">
              <a:rPr lang="en-US"/>
              <a:pPr>
                <a:defRPr/>
              </a:pPr>
              <a:t>‹#›</a:t>
            </a:fld>
            <a:endParaRPr lang="en-US"/>
          </a:p>
        </p:txBody>
      </p:sp>
    </p:spTree>
    <p:extLst>
      <p:ext uri="{BB962C8B-B14F-4D97-AF65-F5344CB8AC3E}">
        <p14:creationId xmlns:p14="http://schemas.microsoft.com/office/powerpoint/2010/main" val="76798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72217F-4317-D64F-99D8-772D5E69ACED}" type="slidenum">
              <a:rPr lang="en-US"/>
              <a:pPr>
                <a:defRPr/>
              </a:pPr>
              <a:t>‹#›</a:t>
            </a:fld>
            <a:endParaRPr lang="en-US"/>
          </a:p>
        </p:txBody>
      </p:sp>
    </p:spTree>
    <p:extLst>
      <p:ext uri="{BB962C8B-B14F-4D97-AF65-F5344CB8AC3E}">
        <p14:creationId xmlns:p14="http://schemas.microsoft.com/office/powerpoint/2010/main" val="73057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41D447-3F7F-3443-9EC3-8153923AEB78}" type="slidenum">
              <a:rPr lang="en-US"/>
              <a:pPr>
                <a:defRPr/>
              </a:pPr>
              <a:t>‹#›</a:t>
            </a:fld>
            <a:endParaRPr lang="en-US"/>
          </a:p>
        </p:txBody>
      </p:sp>
    </p:spTree>
    <p:extLst>
      <p:ext uri="{BB962C8B-B14F-4D97-AF65-F5344CB8AC3E}">
        <p14:creationId xmlns:p14="http://schemas.microsoft.com/office/powerpoint/2010/main" val="6509434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33CEE5DC-AF03-EA43-B079-4A1BE870C5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Relationship Id="rId3" Type="http://schemas.openxmlformats.org/officeDocument/2006/relationships/image" Target="../media/image13.tif"/></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image" Target="../media/image14.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 Id="rId3" Type="http://schemas.openxmlformats.org/officeDocument/2006/relationships/image" Target="../media/image15.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oleObject" Target="../embeddings/oleObject1.bin"/><Relationship Id="rId5" Type="http://schemas.openxmlformats.org/officeDocument/2006/relationships/image" Target="../media/image16.emf"/><Relationship Id="rId6" Type="http://schemas.openxmlformats.org/officeDocument/2006/relationships/oleObject" Target="../embeddings/oleObject2.bin"/><Relationship Id="rId7" Type="http://schemas.openxmlformats.org/officeDocument/2006/relationships/image" Target="../media/image17.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1" Type="http://schemas.openxmlformats.org/officeDocument/2006/relationships/slideLayout" Target="../slideLayouts/slideLayout6.xml"/><Relationship Id="rId2" Type="http://schemas.openxmlformats.org/officeDocument/2006/relationships/image" Target="../media/image23.t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t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jpeg"/><Relationship Id="rId5" Type="http://schemas.openxmlformats.org/officeDocument/2006/relationships/image" Target="../media/image8.png"/><Relationship Id="rId1" Type="http://schemas.microsoft.com/office/2007/relationships/media" Target="../media/media1.wav"/><Relationship Id="rId2" Type="http://schemas.openxmlformats.org/officeDocument/2006/relationships/audio" Target="../media/media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 Id="rId3" Type="http://schemas.openxmlformats.org/officeDocument/2006/relationships/image" Target="../media/image10.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2"/>
          <p:cNvSpPr>
            <a:spLocks noGrp="1" noChangeArrowheads="1"/>
          </p:cNvSpPr>
          <p:nvPr>
            <p:ph type="title"/>
          </p:nvPr>
        </p:nvSpPr>
        <p:spPr>
          <a:xfrm>
            <a:off x="381000" y="304800"/>
            <a:ext cx="8382000" cy="4495800"/>
          </a:xfrm>
        </p:spPr>
        <p:txBody>
          <a:bodyPr/>
          <a:lstStyle/>
          <a:p>
            <a:r>
              <a:rPr lang="en-US" sz="2800" b="1">
                <a:latin typeface="Tahoma" charset="0"/>
              </a:rPr>
              <a:t>Understanding the Neural Basis of Birdsong in the Zebra Finch with the Help of Mathematical Modeling</a:t>
            </a:r>
            <a:br>
              <a:rPr lang="en-US" sz="2800" b="1">
                <a:latin typeface="Tahoma" charset="0"/>
              </a:rPr>
            </a:br>
            <a:r>
              <a:rPr lang="en-US" sz="3200">
                <a:latin typeface="Tahoma" charset="0"/>
              </a:rPr>
              <a:t/>
            </a:r>
            <a:br>
              <a:rPr lang="en-US" sz="3200">
                <a:latin typeface="Tahoma" charset="0"/>
              </a:rPr>
            </a:br>
            <a:r>
              <a:rPr lang="en-US" sz="2000">
                <a:latin typeface="Tahoma" charset="0"/>
              </a:rPr>
              <a:t>Richard Bertram</a:t>
            </a:r>
            <a:r>
              <a:rPr lang="en-US" sz="2000" baseline="30000">
                <a:latin typeface="Tahoma" charset="0"/>
              </a:rPr>
              <a:t/>
            </a:r>
            <a:br>
              <a:rPr lang="en-US" sz="2000" baseline="30000">
                <a:latin typeface="Tahoma" charset="0"/>
              </a:rPr>
            </a:br>
            <a:r>
              <a:rPr lang="en-US" sz="3200" baseline="30000">
                <a:latin typeface="Tahoma" charset="0"/>
              </a:rPr>
              <a:t/>
            </a:r>
            <a:br>
              <a:rPr lang="en-US" sz="3200" baseline="30000">
                <a:latin typeface="Tahoma" charset="0"/>
              </a:rPr>
            </a:br>
            <a:r>
              <a:rPr lang="en-US" sz="1600">
                <a:latin typeface="Tahoma" charset="0"/>
              </a:rPr>
              <a:t>Department of Mathematics</a:t>
            </a:r>
            <a:br>
              <a:rPr lang="en-US" sz="1600">
                <a:latin typeface="Tahoma" charset="0"/>
              </a:rPr>
            </a:br>
            <a:r>
              <a:rPr lang="en-US" sz="1600">
                <a:latin typeface="Tahoma" charset="0"/>
              </a:rPr>
              <a:t>and</a:t>
            </a:r>
            <a:br>
              <a:rPr lang="en-US" sz="1600">
                <a:latin typeface="Tahoma" charset="0"/>
              </a:rPr>
            </a:br>
            <a:r>
              <a:rPr lang="en-US" sz="1600">
                <a:latin typeface="Tahoma" charset="0"/>
              </a:rPr>
              <a:t>Programs in Neuroscience and Molecular Biophysics</a:t>
            </a:r>
            <a:br>
              <a:rPr lang="en-US" sz="1600">
                <a:latin typeface="Tahoma" charset="0"/>
              </a:rPr>
            </a:br>
            <a:r>
              <a:rPr lang="en-US" sz="1600">
                <a:latin typeface="Tahoma" charset="0"/>
              </a:rPr>
              <a:t> Florida State University, Tallahassee, FL.</a:t>
            </a:r>
            <a:br>
              <a:rPr lang="en-US" sz="1600">
                <a:latin typeface="Tahoma" charset="0"/>
              </a:rPr>
            </a:br>
            <a:endParaRPr lang="en-US" sz="1400">
              <a:latin typeface="Tahoma" charset="0"/>
            </a:endParaRPr>
          </a:p>
        </p:txBody>
      </p:sp>
      <p:sp>
        <p:nvSpPr>
          <p:cNvPr id="2050" name="TextBox 2"/>
          <p:cNvSpPr txBox="1">
            <a:spLocks noChangeArrowheads="1"/>
          </p:cNvSpPr>
          <p:nvPr/>
        </p:nvSpPr>
        <p:spPr bwMode="auto">
          <a:xfrm>
            <a:off x="2895600" y="5943600"/>
            <a:ext cx="3208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West Virginia University, 2013</a:t>
            </a:r>
          </a:p>
        </p:txBody>
      </p:sp>
      <p:sp>
        <p:nvSpPr>
          <p:cNvPr id="2" name="TextBox 1"/>
          <p:cNvSpPr txBox="1"/>
          <p:nvPr/>
        </p:nvSpPr>
        <p:spPr>
          <a:xfrm>
            <a:off x="2362200" y="4800600"/>
            <a:ext cx="1162050" cy="369888"/>
          </a:xfrm>
          <a:prstGeom prst="rect">
            <a:avLst/>
          </a:prstGeom>
          <a:noFill/>
        </p:spPr>
        <p:txBody>
          <a:bodyPr wrap="none">
            <a:spAutoFit/>
          </a:bodyPr>
          <a:lstStyle/>
          <a:p>
            <a:pPr>
              <a:defRPr/>
            </a:pPr>
            <a:r>
              <a:rPr lang="en-US" dirty="0">
                <a:solidFill>
                  <a:schemeClr val="accent3">
                    <a:lumMod val="75000"/>
                  </a:schemeClr>
                </a:solidFill>
              </a:rPr>
              <a:t>Funding:</a:t>
            </a:r>
            <a:r>
              <a:rPr lang="en-US" dirty="0">
                <a:solidFill>
                  <a:srgbClr val="FFFF00"/>
                </a:solidFill>
              </a:rPr>
              <a:t>:</a:t>
            </a:r>
          </a:p>
        </p:txBody>
      </p:sp>
      <p:sp>
        <p:nvSpPr>
          <p:cNvPr id="2052" name="TextBox 2"/>
          <p:cNvSpPr txBox="1">
            <a:spLocks noChangeArrowheads="1"/>
          </p:cNvSpPr>
          <p:nvPr/>
        </p:nvSpPr>
        <p:spPr bwMode="auto">
          <a:xfrm>
            <a:off x="3581400" y="4800600"/>
            <a:ext cx="1992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NSF IOS 1146607</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a:xfrm>
            <a:off x="457200" y="228600"/>
            <a:ext cx="8229600" cy="1143000"/>
          </a:xfrm>
        </p:spPr>
        <p:txBody>
          <a:bodyPr/>
          <a:lstStyle/>
          <a:p>
            <a:r>
              <a:rPr lang="en-US" sz="3600" dirty="0">
                <a:latin typeface="Tahoma" charset="0"/>
              </a:rPr>
              <a:t>Song control system</a:t>
            </a:r>
          </a:p>
        </p:txBody>
      </p:sp>
      <p:sp>
        <p:nvSpPr>
          <p:cNvPr id="8194" name="TextBox 3"/>
          <p:cNvSpPr txBox="1">
            <a:spLocks noChangeArrowheads="1"/>
          </p:cNvSpPr>
          <p:nvPr/>
        </p:nvSpPr>
        <p:spPr bwMode="auto">
          <a:xfrm>
            <a:off x="1524000" y="5715000"/>
            <a:ext cx="5592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dirty="0"/>
              <a:t>Neurons within the </a:t>
            </a:r>
            <a:r>
              <a:rPr lang="en-US" sz="1800" dirty="0">
                <a:solidFill>
                  <a:srgbClr val="FF0000"/>
                </a:solidFill>
              </a:rPr>
              <a:t>telencephalon</a:t>
            </a:r>
            <a:r>
              <a:rPr lang="en-US" sz="1800" dirty="0"/>
              <a:t> produce the neural</a:t>
            </a:r>
          </a:p>
          <a:p>
            <a:r>
              <a:rPr lang="en-US" sz="1800" dirty="0"/>
              <a:t>activity underlying the song.</a:t>
            </a:r>
          </a:p>
        </p:txBody>
      </p:sp>
      <p:sp>
        <p:nvSpPr>
          <p:cNvPr id="8195" name="TextBox 6"/>
          <p:cNvSpPr txBox="1">
            <a:spLocks noChangeArrowheads="1"/>
          </p:cNvSpPr>
          <p:nvPr/>
        </p:nvSpPr>
        <p:spPr bwMode="auto">
          <a:xfrm>
            <a:off x="6705600" y="2286000"/>
            <a:ext cx="177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dirty="0"/>
              <a:t>HVC = proper name</a:t>
            </a:r>
          </a:p>
        </p:txBody>
      </p:sp>
      <p:sp>
        <p:nvSpPr>
          <p:cNvPr id="8196" name="TextBox 7"/>
          <p:cNvSpPr txBox="1">
            <a:spLocks noChangeArrowheads="1"/>
          </p:cNvSpPr>
          <p:nvPr/>
        </p:nvSpPr>
        <p:spPr bwMode="auto">
          <a:xfrm>
            <a:off x="6553200" y="2819400"/>
            <a:ext cx="2324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dirty="0"/>
              <a:t>RA = robust nucleus of the</a:t>
            </a:r>
          </a:p>
          <a:p>
            <a:r>
              <a:rPr lang="en-US" sz="1400" dirty="0"/>
              <a:t>        </a:t>
            </a:r>
            <a:r>
              <a:rPr lang="en-US" sz="1400" dirty="0" err="1"/>
              <a:t>arcopallium</a:t>
            </a:r>
            <a:endParaRPr lang="en-US" sz="1400" dirty="0"/>
          </a:p>
        </p:txBody>
      </p:sp>
      <p:sp>
        <p:nvSpPr>
          <p:cNvPr id="8197" name="TextBox 8"/>
          <p:cNvSpPr txBox="1">
            <a:spLocks noChangeArrowheads="1"/>
          </p:cNvSpPr>
          <p:nvPr/>
        </p:nvSpPr>
        <p:spPr bwMode="auto">
          <a:xfrm>
            <a:off x="6400800" y="3429000"/>
            <a:ext cx="2527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dirty="0"/>
              <a:t>LMAN = lateral </a:t>
            </a:r>
            <a:r>
              <a:rPr lang="en-US" sz="1400" dirty="0" err="1"/>
              <a:t>magnocellular</a:t>
            </a:r>
            <a:endParaRPr lang="en-US" sz="1400" dirty="0"/>
          </a:p>
          <a:p>
            <a:r>
              <a:rPr lang="en-US" sz="1400" dirty="0"/>
              <a:t>            nucleus</a:t>
            </a:r>
          </a:p>
        </p:txBody>
      </p:sp>
      <p:sp>
        <p:nvSpPr>
          <p:cNvPr id="8198" name="TextBox 9"/>
          <p:cNvSpPr txBox="1">
            <a:spLocks noChangeArrowheads="1"/>
          </p:cNvSpPr>
          <p:nvPr/>
        </p:nvSpPr>
        <p:spPr bwMode="auto">
          <a:xfrm>
            <a:off x="6781800" y="4038600"/>
            <a:ext cx="1052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dirty="0"/>
              <a:t>X = Area X</a:t>
            </a:r>
          </a:p>
        </p:txBody>
      </p:sp>
      <p:sp>
        <p:nvSpPr>
          <p:cNvPr id="8199" name="TextBox 10"/>
          <p:cNvSpPr txBox="1">
            <a:spLocks noChangeArrowheads="1"/>
          </p:cNvSpPr>
          <p:nvPr/>
        </p:nvSpPr>
        <p:spPr bwMode="auto">
          <a:xfrm>
            <a:off x="6553200" y="4572000"/>
            <a:ext cx="2479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t>DLM = dorsolateral thalamus</a:t>
            </a:r>
          </a:p>
        </p:txBody>
      </p:sp>
      <p:pic>
        <p:nvPicPr>
          <p:cNvPr id="2" name="Picture 1" descr="Fig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828800"/>
            <a:ext cx="6026136" cy="314192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a:xfrm>
            <a:off x="457200" y="228600"/>
            <a:ext cx="8229600" cy="1143000"/>
          </a:xfrm>
        </p:spPr>
        <p:txBody>
          <a:bodyPr/>
          <a:lstStyle/>
          <a:p>
            <a:r>
              <a:rPr lang="en-US" sz="3600" dirty="0" smtClean="0">
                <a:latin typeface="Tahoma" charset="0"/>
              </a:rPr>
              <a:t>What role does LMAN play in song learning?</a:t>
            </a:r>
            <a:endParaRPr lang="en-US" sz="3600" dirty="0">
              <a:latin typeface="Tahoma" charset="0"/>
            </a:endParaRPr>
          </a:p>
        </p:txBody>
      </p:sp>
      <p:sp>
        <p:nvSpPr>
          <p:cNvPr id="4" name="TextBox 3"/>
          <p:cNvSpPr txBox="1"/>
          <p:nvPr/>
        </p:nvSpPr>
        <p:spPr>
          <a:xfrm>
            <a:off x="1676400" y="2590800"/>
            <a:ext cx="6036177" cy="369332"/>
          </a:xfrm>
          <a:prstGeom prst="rect">
            <a:avLst/>
          </a:prstGeom>
          <a:noFill/>
        </p:spPr>
        <p:txBody>
          <a:bodyPr wrap="none" rtlCol="0">
            <a:spAutoFit/>
          </a:bodyPr>
          <a:lstStyle/>
          <a:p>
            <a:r>
              <a:rPr lang="en-US" dirty="0" smtClean="0">
                <a:solidFill>
                  <a:srgbClr val="FF0000"/>
                </a:solidFill>
              </a:rPr>
              <a:t>Prevailing hypothesis </a:t>
            </a:r>
            <a:r>
              <a:rPr lang="en-US" dirty="0" smtClean="0"/>
              <a:t>in 2007: It provides error correction</a:t>
            </a:r>
            <a:endParaRPr lang="en-US" dirty="0"/>
          </a:p>
        </p:txBody>
      </p:sp>
      <p:grpSp>
        <p:nvGrpSpPr>
          <p:cNvPr id="8" name="Group 7"/>
          <p:cNvGrpSpPr/>
          <p:nvPr/>
        </p:nvGrpSpPr>
        <p:grpSpPr>
          <a:xfrm>
            <a:off x="1752600" y="3200400"/>
            <a:ext cx="5831945" cy="3232361"/>
            <a:chOff x="1752600" y="3200400"/>
            <a:chExt cx="5831945" cy="3232361"/>
          </a:xfrm>
        </p:grpSpPr>
        <p:sp>
          <p:nvSpPr>
            <p:cNvPr id="5" name="TextBox 4"/>
            <p:cNvSpPr txBox="1"/>
            <p:nvPr/>
          </p:nvSpPr>
          <p:spPr>
            <a:xfrm>
              <a:off x="1752600" y="3200400"/>
              <a:ext cx="5831945" cy="923330"/>
            </a:xfrm>
            <a:prstGeom prst="rect">
              <a:avLst/>
            </a:prstGeom>
            <a:noFill/>
          </p:spPr>
          <p:txBody>
            <a:bodyPr wrap="none" rtlCol="0">
              <a:spAutoFit/>
            </a:bodyPr>
            <a:lstStyle/>
            <a:p>
              <a:r>
                <a:rPr lang="en-US" dirty="0" smtClean="0">
                  <a:solidFill>
                    <a:srgbClr val="008000"/>
                  </a:solidFill>
                </a:rPr>
                <a:t>Experimental test</a:t>
              </a:r>
              <a:r>
                <a:rPr lang="en-US" dirty="0" smtClean="0"/>
                <a:t>: Make a small </a:t>
              </a:r>
              <a:r>
                <a:rPr lang="en-US" dirty="0" err="1" smtClean="0"/>
                <a:t>microlesion</a:t>
              </a:r>
              <a:r>
                <a:rPr lang="en-US" dirty="0" smtClean="0"/>
                <a:t> to the HVC</a:t>
              </a:r>
            </a:p>
            <a:p>
              <a:r>
                <a:rPr lang="en-US" dirty="0"/>
                <a:t>t</a:t>
              </a:r>
              <a:r>
                <a:rPr lang="en-US" dirty="0" smtClean="0"/>
                <a:t>o disrupt the song. If hypothesis is correct, then when </a:t>
              </a:r>
            </a:p>
            <a:p>
              <a:r>
                <a:rPr lang="en-US" dirty="0" smtClean="0"/>
                <a:t>LMAN is ablated the song should not return to normal.</a:t>
              </a:r>
              <a:endParaRPr lang="en-US" dirty="0"/>
            </a:p>
          </p:txBody>
        </p:sp>
        <p:pic>
          <p:nvPicPr>
            <p:cNvPr id="13" name="Picture 12" descr="Fig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4419600"/>
              <a:ext cx="3861200" cy="2013161"/>
            </a:xfrm>
            <a:prstGeom prst="rect">
              <a:avLst/>
            </a:prstGeom>
          </p:spPr>
        </p:pic>
        <p:sp>
          <p:nvSpPr>
            <p:cNvPr id="7" name="Multiply 6"/>
            <p:cNvSpPr/>
            <p:nvPr/>
          </p:nvSpPr>
          <p:spPr>
            <a:xfrm>
              <a:off x="5715000" y="5334000"/>
              <a:ext cx="457200" cy="6858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674747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a:xfrm>
            <a:off x="457200" y="228600"/>
            <a:ext cx="8229600" cy="1143000"/>
          </a:xfrm>
        </p:spPr>
        <p:txBody>
          <a:bodyPr/>
          <a:lstStyle/>
          <a:p>
            <a:r>
              <a:rPr lang="en-US" sz="3600" dirty="0" smtClean="0">
                <a:latin typeface="Tahoma" charset="0"/>
              </a:rPr>
              <a:t>Song analysis in terms of scatter plots</a:t>
            </a:r>
            <a:endParaRPr lang="en-US" sz="3600" dirty="0">
              <a:latin typeface="Tahoma" charset="0"/>
            </a:endParaRPr>
          </a:p>
        </p:txBody>
      </p:sp>
      <p:pic>
        <p:nvPicPr>
          <p:cNvPr id="9" name="Picture 8" descr="fig2.tif"/>
          <p:cNvPicPr>
            <a:picLocks noChangeAspect="1"/>
          </p:cNvPicPr>
          <p:nvPr/>
        </p:nvPicPr>
        <p:blipFill rotWithShape="1">
          <a:blip r:embed="rId2">
            <a:extLst>
              <a:ext uri="{28A0092B-C50C-407E-A947-70E740481C1C}">
                <a14:useLocalDpi xmlns:a14="http://schemas.microsoft.com/office/drawing/2010/main" val="0"/>
              </a:ext>
            </a:extLst>
          </a:blip>
          <a:srcRect l="6733" t="-150" r="7626" b="82208"/>
          <a:stretch/>
        </p:blipFill>
        <p:spPr>
          <a:xfrm>
            <a:off x="1905000" y="1447800"/>
            <a:ext cx="5715000" cy="1468522"/>
          </a:xfrm>
          <a:prstGeom prst="rect">
            <a:avLst/>
          </a:prstGeom>
        </p:spPr>
      </p:pic>
      <p:sp>
        <p:nvSpPr>
          <p:cNvPr id="3" name="TextBox 2"/>
          <p:cNvSpPr txBox="1"/>
          <p:nvPr/>
        </p:nvSpPr>
        <p:spPr>
          <a:xfrm>
            <a:off x="304800" y="3886200"/>
            <a:ext cx="1309298" cy="369332"/>
          </a:xfrm>
          <a:prstGeom prst="rect">
            <a:avLst/>
          </a:prstGeom>
          <a:noFill/>
        </p:spPr>
        <p:txBody>
          <a:bodyPr wrap="none" rtlCol="0">
            <a:spAutoFit/>
          </a:bodyPr>
          <a:lstStyle/>
          <a:p>
            <a:r>
              <a:rPr lang="en-US" dirty="0" smtClean="0"/>
              <a:t>With LMAN</a:t>
            </a:r>
            <a:endParaRPr lang="en-US" dirty="0"/>
          </a:p>
        </p:txBody>
      </p:sp>
      <p:sp>
        <p:nvSpPr>
          <p:cNvPr id="6" name="TextBox 5"/>
          <p:cNvSpPr txBox="1"/>
          <p:nvPr/>
        </p:nvSpPr>
        <p:spPr>
          <a:xfrm>
            <a:off x="381000" y="5334000"/>
            <a:ext cx="1640556" cy="369332"/>
          </a:xfrm>
          <a:prstGeom prst="rect">
            <a:avLst/>
          </a:prstGeom>
          <a:noFill/>
        </p:spPr>
        <p:txBody>
          <a:bodyPr wrap="none" rtlCol="0">
            <a:spAutoFit/>
          </a:bodyPr>
          <a:lstStyle/>
          <a:p>
            <a:r>
              <a:rPr lang="en-US" dirty="0" smtClean="0"/>
              <a:t>Without LMAN</a:t>
            </a:r>
            <a:endParaRPr lang="en-US" dirty="0"/>
          </a:p>
        </p:txBody>
      </p:sp>
      <p:sp>
        <p:nvSpPr>
          <p:cNvPr id="10" name="TextBox 9"/>
          <p:cNvSpPr txBox="1"/>
          <p:nvPr/>
        </p:nvSpPr>
        <p:spPr>
          <a:xfrm>
            <a:off x="7543800" y="3200400"/>
            <a:ext cx="1455484" cy="1477328"/>
          </a:xfrm>
          <a:prstGeom prst="rect">
            <a:avLst/>
          </a:prstGeom>
          <a:noFill/>
        </p:spPr>
        <p:txBody>
          <a:bodyPr wrap="none" rtlCol="0">
            <a:spAutoFit/>
          </a:bodyPr>
          <a:lstStyle/>
          <a:p>
            <a:r>
              <a:rPr lang="en-US" dirty="0" smtClean="0"/>
              <a:t>Gray: before</a:t>
            </a:r>
          </a:p>
          <a:p>
            <a:r>
              <a:rPr lang="en-US" dirty="0" err="1"/>
              <a:t>m</a:t>
            </a:r>
            <a:r>
              <a:rPr lang="en-US" dirty="0" err="1" smtClean="0"/>
              <a:t>icrolesion</a:t>
            </a:r>
            <a:endParaRPr lang="en-US" dirty="0" smtClean="0"/>
          </a:p>
          <a:p>
            <a:endParaRPr lang="en-US" dirty="0"/>
          </a:p>
          <a:p>
            <a:r>
              <a:rPr lang="en-US" dirty="0" smtClean="0"/>
              <a:t>Black: after</a:t>
            </a:r>
          </a:p>
          <a:p>
            <a:r>
              <a:rPr lang="en-US" dirty="0" err="1" smtClean="0"/>
              <a:t>microlesion</a:t>
            </a:r>
            <a:endParaRPr lang="en-US" dirty="0"/>
          </a:p>
        </p:txBody>
      </p:sp>
      <p:grpSp>
        <p:nvGrpSpPr>
          <p:cNvPr id="12" name="Group 11"/>
          <p:cNvGrpSpPr/>
          <p:nvPr/>
        </p:nvGrpSpPr>
        <p:grpSpPr>
          <a:xfrm>
            <a:off x="2286000" y="3200400"/>
            <a:ext cx="5095197" cy="3203377"/>
            <a:chOff x="2286000" y="3200400"/>
            <a:chExt cx="5095197" cy="3203377"/>
          </a:xfrm>
        </p:grpSpPr>
        <p:pic>
          <p:nvPicPr>
            <p:cNvPr id="2" name="Picture 1" descr="ablation.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200400"/>
              <a:ext cx="5095197" cy="3124200"/>
            </a:xfrm>
            <a:prstGeom prst="rect">
              <a:avLst/>
            </a:prstGeom>
          </p:spPr>
        </p:pic>
        <p:sp>
          <p:nvSpPr>
            <p:cNvPr id="11" name="TextBox 10"/>
            <p:cNvSpPr txBox="1"/>
            <p:nvPr/>
          </p:nvSpPr>
          <p:spPr>
            <a:xfrm>
              <a:off x="4419600" y="6096000"/>
              <a:ext cx="861083" cy="307777"/>
            </a:xfrm>
            <a:prstGeom prst="rect">
              <a:avLst/>
            </a:prstGeom>
            <a:noFill/>
          </p:spPr>
          <p:txBody>
            <a:bodyPr wrap="none" rtlCol="0">
              <a:spAutoFit/>
            </a:bodyPr>
            <a:lstStyle/>
            <a:p>
              <a:r>
                <a:rPr lang="en-US" sz="1400" dirty="0" smtClean="0"/>
                <a:t>Duration</a:t>
              </a:r>
              <a:endParaRPr lang="en-US" sz="1400" dirty="0"/>
            </a:p>
          </p:txBody>
        </p:sp>
      </p:grpSp>
      <p:sp>
        <p:nvSpPr>
          <p:cNvPr id="15" name="TextBox 14"/>
          <p:cNvSpPr txBox="1"/>
          <p:nvPr/>
        </p:nvSpPr>
        <p:spPr>
          <a:xfrm>
            <a:off x="2590800" y="6400800"/>
            <a:ext cx="4360589" cy="338554"/>
          </a:xfrm>
          <a:prstGeom prst="rect">
            <a:avLst/>
          </a:prstGeom>
          <a:noFill/>
        </p:spPr>
        <p:txBody>
          <a:bodyPr wrap="none" rtlCol="0">
            <a:spAutoFit/>
          </a:bodyPr>
          <a:lstStyle/>
          <a:p>
            <a:r>
              <a:rPr lang="en-US" sz="1600" dirty="0" smtClean="0"/>
              <a:t>Thompson et al., J. </a:t>
            </a:r>
            <a:r>
              <a:rPr lang="en-US" sz="1600" dirty="0" err="1" smtClean="0"/>
              <a:t>Neurosci</a:t>
            </a:r>
            <a:r>
              <a:rPr lang="en-US" sz="1600" dirty="0" smtClean="0"/>
              <a:t>., 27:12308, 2007</a:t>
            </a:r>
            <a:endParaRPr lang="en-US" sz="1600" dirty="0"/>
          </a:p>
        </p:txBody>
      </p:sp>
    </p:spTree>
    <p:extLst>
      <p:ext uri="{BB962C8B-B14F-4D97-AF65-F5344CB8AC3E}">
        <p14:creationId xmlns:p14="http://schemas.microsoft.com/office/powerpoint/2010/main" val="16469767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a:xfrm>
            <a:off x="457200" y="152400"/>
            <a:ext cx="8229600" cy="1143000"/>
          </a:xfrm>
        </p:spPr>
        <p:txBody>
          <a:bodyPr/>
          <a:lstStyle/>
          <a:p>
            <a:r>
              <a:rPr lang="en-US" sz="3200" dirty="0" smtClean="0">
                <a:latin typeface="Tahoma" charset="0"/>
              </a:rPr>
              <a:t>Return of song actually seems faster </a:t>
            </a:r>
            <a:r>
              <a:rPr lang="en-US" sz="3200" i="1" dirty="0" smtClean="0">
                <a:latin typeface="Tahoma" charset="0"/>
              </a:rPr>
              <a:t>without</a:t>
            </a:r>
            <a:r>
              <a:rPr lang="en-US" sz="3200" dirty="0" smtClean="0">
                <a:latin typeface="Tahoma" charset="0"/>
              </a:rPr>
              <a:t> LMAN, but how can we quantify this?</a:t>
            </a:r>
            <a:endParaRPr lang="en-US" sz="3200" dirty="0">
              <a:latin typeface="Tahoma" charset="0"/>
            </a:endParaRPr>
          </a:p>
        </p:txBody>
      </p:sp>
      <p:sp>
        <p:nvSpPr>
          <p:cNvPr id="4" name="TextBox 3"/>
          <p:cNvSpPr txBox="1"/>
          <p:nvPr/>
        </p:nvSpPr>
        <p:spPr>
          <a:xfrm>
            <a:off x="1143000" y="1371600"/>
            <a:ext cx="6723039" cy="1200329"/>
          </a:xfrm>
          <a:prstGeom prst="rect">
            <a:avLst/>
          </a:prstGeom>
          <a:noFill/>
        </p:spPr>
        <p:txBody>
          <a:bodyPr wrap="none" rtlCol="0">
            <a:spAutoFit/>
          </a:bodyPr>
          <a:lstStyle/>
          <a:p>
            <a:r>
              <a:rPr lang="en-US" dirty="0" smtClean="0"/>
              <a:t>Treat the scatter plots as probability distributions. Then ask how</a:t>
            </a:r>
          </a:p>
          <a:p>
            <a:r>
              <a:rPr lang="en-US" dirty="0"/>
              <a:t>f</a:t>
            </a:r>
            <a:r>
              <a:rPr lang="en-US" dirty="0" smtClean="0"/>
              <a:t>ar the pre-</a:t>
            </a:r>
            <a:r>
              <a:rPr lang="en-US" dirty="0" err="1" smtClean="0"/>
              <a:t>microlesion</a:t>
            </a:r>
            <a:r>
              <a:rPr lang="en-US" dirty="0" smtClean="0"/>
              <a:t> distribution is from the post-</a:t>
            </a:r>
            <a:r>
              <a:rPr lang="en-US" dirty="0" err="1" smtClean="0"/>
              <a:t>microlesion</a:t>
            </a:r>
            <a:endParaRPr lang="en-US" dirty="0" smtClean="0"/>
          </a:p>
          <a:p>
            <a:r>
              <a:rPr lang="en-US" dirty="0"/>
              <a:t>d</a:t>
            </a:r>
            <a:r>
              <a:rPr lang="en-US" dirty="0" smtClean="0"/>
              <a:t>istribution on different days. Measure distance with the </a:t>
            </a:r>
          </a:p>
          <a:p>
            <a:r>
              <a:rPr lang="en-US" dirty="0" err="1" smtClean="0">
                <a:solidFill>
                  <a:srgbClr val="3366FF"/>
                </a:solidFill>
              </a:rPr>
              <a:t>Kellback-Leibler</a:t>
            </a:r>
            <a:r>
              <a:rPr lang="en-US" dirty="0" smtClean="0">
                <a:solidFill>
                  <a:srgbClr val="3366FF"/>
                </a:solidFill>
              </a:rPr>
              <a:t> (KL) distance</a:t>
            </a:r>
            <a:r>
              <a:rPr lang="en-US" dirty="0" smtClean="0"/>
              <a:t>.</a:t>
            </a:r>
            <a:endParaRPr lang="en-US" dirty="0"/>
          </a:p>
        </p:txBody>
      </p:sp>
      <p:pic>
        <p:nvPicPr>
          <p:cNvPr id="5" name="Picture 4" descr="KL_timecourse.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634202"/>
            <a:ext cx="3657600" cy="3522758"/>
          </a:xfrm>
          <a:prstGeom prst="rect">
            <a:avLst/>
          </a:prstGeom>
        </p:spPr>
      </p:pic>
      <p:sp>
        <p:nvSpPr>
          <p:cNvPr id="7" name="TextBox 6"/>
          <p:cNvSpPr txBox="1"/>
          <p:nvPr/>
        </p:nvSpPr>
        <p:spPr>
          <a:xfrm>
            <a:off x="914400" y="3429000"/>
            <a:ext cx="1309298" cy="369332"/>
          </a:xfrm>
          <a:prstGeom prst="rect">
            <a:avLst/>
          </a:prstGeom>
          <a:noFill/>
        </p:spPr>
        <p:txBody>
          <a:bodyPr wrap="none" rtlCol="0">
            <a:spAutoFit/>
          </a:bodyPr>
          <a:lstStyle/>
          <a:p>
            <a:r>
              <a:rPr lang="en-US" dirty="0" smtClean="0"/>
              <a:t>With LMAN</a:t>
            </a:r>
            <a:endParaRPr lang="en-US" dirty="0"/>
          </a:p>
        </p:txBody>
      </p:sp>
      <p:sp>
        <p:nvSpPr>
          <p:cNvPr id="8" name="TextBox 7"/>
          <p:cNvSpPr txBox="1"/>
          <p:nvPr/>
        </p:nvSpPr>
        <p:spPr>
          <a:xfrm>
            <a:off x="762000" y="5181600"/>
            <a:ext cx="1640556" cy="369332"/>
          </a:xfrm>
          <a:prstGeom prst="rect">
            <a:avLst/>
          </a:prstGeom>
          <a:noFill/>
        </p:spPr>
        <p:txBody>
          <a:bodyPr wrap="none" rtlCol="0">
            <a:spAutoFit/>
          </a:bodyPr>
          <a:lstStyle/>
          <a:p>
            <a:r>
              <a:rPr lang="en-US" dirty="0" smtClean="0"/>
              <a:t>Without LMAN</a:t>
            </a:r>
            <a:endParaRPr lang="en-US" dirty="0"/>
          </a:p>
        </p:txBody>
      </p:sp>
      <p:sp>
        <p:nvSpPr>
          <p:cNvPr id="13" name="TextBox 12"/>
          <p:cNvSpPr txBox="1"/>
          <p:nvPr/>
        </p:nvSpPr>
        <p:spPr>
          <a:xfrm>
            <a:off x="228600" y="6519446"/>
            <a:ext cx="4360589" cy="338554"/>
          </a:xfrm>
          <a:prstGeom prst="rect">
            <a:avLst/>
          </a:prstGeom>
          <a:noFill/>
        </p:spPr>
        <p:txBody>
          <a:bodyPr wrap="none" rtlCol="0">
            <a:spAutoFit/>
          </a:bodyPr>
          <a:lstStyle/>
          <a:p>
            <a:r>
              <a:rPr lang="en-US" sz="1600" dirty="0" smtClean="0"/>
              <a:t>Thompson et al., J. </a:t>
            </a:r>
            <a:r>
              <a:rPr lang="en-US" sz="1600" dirty="0" err="1" smtClean="0"/>
              <a:t>Neurosci</a:t>
            </a:r>
            <a:r>
              <a:rPr lang="en-US" sz="1600" dirty="0" smtClean="0"/>
              <a:t>., 27:12308, 2007</a:t>
            </a:r>
            <a:endParaRPr lang="en-US" sz="1600" dirty="0"/>
          </a:p>
        </p:txBody>
      </p:sp>
      <p:grpSp>
        <p:nvGrpSpPr>
          <p:cNvPr id="16" name="Group 15"/>
          <p:cNvGrpSpPr/>
          <p:nvPr/>
        </p:nvGrpSpPr>
        <p:grpSpPr>
          <a:xfrm>
            <a:off x="7086600" y="4114800"/>
            <a:ext cx="1676400" cy="2426732"/>
            <a:chOff x="7010400" y="3200400"/>
            <a:chExt cx="1803085" cy="2579132"/>
          </a:xfrm>
        </p:grpSpPr>
        <p:pic>
          <p:nvPicPr>
            <p:cNvPr id="14" name="Picture 13" descr="Thomps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200400"/>
              <a:ext cx="1524000" cy="2057400"/>
            </a:xfrm>
            <a:prstGeom prst="rect">
              <a:avLst/>
            </a:prstGeom>
          </p:spPr>
        </p:pic>
        <p:sp>
          <p:nvSpPr>
            <p:cNvPr id="15" name="TextBox 14"/>
            <p:cNvSpPr txBox="1"/>
            <p:nvPr/>
          </p:nvSpPr>
          <p:spPr>
            <a:xfrm>
              <a:off x="7010400" y="5410200"/>
              <a:ext cx="1803085" cy="369332"/>
            </a:xfrm>
            <a:prstGeom prst="rect">
              <a:avLst/>
            </a:prstGeom>
            <a:noFill/>
          </p:spPr>
          <p:txBody>
            <a:bodyPr wrap="none" rtlCol="0">
              <a:spAutoFit/>
            </a:bodyPr>
            <a:lstStyle/>
            <a:p>
              <a:r>
                <a:rPr lang="en-US" dirty="0" smtClean="0"/>
                <a:t>John Thompson</a:t>
              </a:r>
              <a:endParaRPr lang="en-US" dirty="0"/>
            </a:p>
          </p:txBody>
        </p:sp>
      </p:grpSp>
      <p:grpSp>
        <p:nvGrpSpPr>
          <p:cNvPr id="11" name="Group 10"/>
          <p:cNvGrpSpPr/>
          <p:nvPr/>
        </p:nvGrpSpPr>
        <p:grpSpPr>
          <a:xfrm>
            <a:off x="7315200" y="2133600"/>
            <a:ext cx="990600" cy="1817133"/>
            <a:chOff x="304800" y="1676399"/>
            <a:chExt cx="990600" cy="1817133"/>
          </a:xfrm>
        </p:grpSpPr>
        <p:pic>
          <p:nvPicPr>
            <p:cNvPr id="12" name="Picture 11" descr="W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676399"/>
              <a:ext cx="990600" cy="1396109"/>
            </a:xfrm>
            <a:prstGeom prst="rect">
              <a:avLst/>
            </a:prstGeom>
          </p:spPr>
        </p:pic>
        <p:sp>
          <p:nvSpPr>
            <p:cNvPr id="17" name="TextBox 16"/>
            <p:cNvSpPr txBox="1"/>
            <p:nvPr/>
          </p:nvSpPr>
          <p:spPr>
            <a:xfrm>
              <a:off x="304800" y="3124200"/>
              <a:ext cx="963387" cy="369332"/>
            </a:xfrm>
            <a:prstGeom prst="rect">
              <a:avLst/>
            </a:prstGeom>
            <a:noFill/>
          </p:spPr>
          <p:txBody>
            <a:bodyPr wrap="none" rtlCol="0">
              <a:spAutoFit/>
            </a:bodyPr>
            <a:lstStyle/>
            <a:p>
              <a:r>
                <a:rPr lang="en-US" dirty="0" smtClean="0"/>
                <a:t>Wei Wu</a:t>
              </a:r>
              <a:endParaRPr lang="en-US" dirty="0"/>
            </a:p>
          </p:txBody>
        </p:sp>
      </p:grpSp>
      <p:sp>
        <p:nvSpPr>
          <p:cNvPr id="2" name="TextBox 1"/>
          <p:cNvSpPr txBox="1"/>
          <p:nvPr/>
        </p:nvSpPr>
        <p:spPr>
          <a:xfrm>
            <a:off x="4114800" y="6172200"/>
            <a:ext cx="1144001" cy="307777"/>
          </a:xfrm>
          <a:prstGeom prst="rect">
            <a:avLst/>
          </a:prstGeom>
          <a:noFill/>
        </p:spPr>
        <p:txBody>
          <a:bodyPr wrap="none" rtlCol="0">
            <a:spAutoFit/>
          </a:bodyPr>
          <a:lstStyle/>
          <a:p>
            <a:r>
              <a:rPr lang="en-US" sz="1400" dirty="0" smtClean="0"/>
              <a:t>Time (days)</a:t>
            </a:r>
            <a:endParaRPr lang="en-US" sz="1400" dirty="0"/>
          </a:p>
        </p:txBody>
      </p:sp>
    </p:spTree>
    <p:extLst>
      <p:ext uri="{BB962C8B-B14F-4D97-AF65-F5344CB8AC3E}">
        <p14:creationId xmlns:p14="http://schemas.microsoft.com/office/powerpoint/2010/main" val="34378370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Conclusion: LMAN does not play the role of an error corrector</a:t>
            </a:r>
            <a:endParaRPr lang="en-US" sz="3600" dirty="0"/>
          </a:p>
        </p:txBody>
      </p:sp>
      <p:sp>
        <p:nvSpPr>
          <p:cNvPr id="3" name="TextBox 2"/>
          <p:cNvSpPr txBox="1"/>
          <p:nvPr/>
        </p:nvSpPr>
        <p:spPr>
          <a:xfrm>
            <a:off x="1143000" y="3048000"/>
            <a:ext cx="7177153" cy="923330"/>
          </a:xfrm>
          <a:prstGeom prst="rect">
            <a:avLst/>
          </a:prstGeom>
          <a:noFill/>
        </p:spPr>
        <p:txBody>
          <a:bodyPr wrap="none" rtlCol="0">
            <a:spAutoFit/>
          </a:bodyPr>
          <a:lstStyle/>
          <a:p>
            <a:r>
              <a:rPr lang="en-US" dirty="0" smtClean="0">
                <a:solidFill>
                  <a:srgbClr val="FF0000"/>
                </a:solidFill>
              </a:rPr>
              <a:t>Alternate hypothesis</a:t>
            </a:r>
            <a:r>
              <a:rPr lang="en-US" dirty="0" smtClean="0"/>
              <a:t>: LMAN provides random variation to the system</a:t>
            </a:r>
          </a:p>
          <a:p>
            <a:r>
              <a:rPr lang="en-US" dirty="0"/>
              <a:t>t</a:t>
            </a:r>
            <a:r>
              <a:rPr lang="en-US" dirty="0" smtClean="0"/>
              <a:t>hat is useful for the bird during development to explore its vocal</a:t>
            </a:r>
          </a:p>
          <a:p>
            <a:r>
              <a:rPr lang="en-US" dirty="0"/>
              <a:t>r</a:t>
            </a:r>
            <a:r>
              <a:rPr lang="en-US" dirty="0" smtClean="0"/>
              <a:t>epertoire as it attempts to mimic the tutor’s song. </a:t>
            </a:r>
            <a:endParaRPr lang="en-US" dirty="0"/>
          </a:p>
        </p:txBody>
      </p:sp>
    </p:spTree>
    <p:extLst>
      <p:ext uri="{BB962C8B-B14F-4D97-AF65-F5344CB8AC3E}">
        <p14:creationId xmlns:p14="http://schemas.microsoft.com/office/powerpoint/2010/main" val="30698118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rtlCol="0">
            <a:noAutofit/>
          </a:bodyPr>
          <a:lstStyle/>
          <a:p>
            <a:pPr fontAlgn="auto">
              <a:spcAft>
                <a:spcPts val="0"/>
              </a:spcAft>
              <a:defRPr/>
            </a:pPr>
            <a:r>
              <a:rPr lang="en-US" sz="3600" dirty="0" smtClean="0">
                <a:latin typeface="Tahoma" charset="0"/>
              </a:rPr>
              <a:t>How are syllables encoded by neurons of the HVC?</a:t>
            </a:r>
          </a:p>
        </p:txBody>
      </p:sp>
      <p:pic>
        <p:nvPicPr>
          <p:cNvPr id="9218" name="Picture 2" descr="C:\Users\KeenEye\Desktop\poster\hahnloser.jpg"/>
          <p:cNvPicPr>
            <a:picLocks noChangeAspect="1" noChangeArrowheads="1"/>
          </p:cNvPicPr>
          <p:nvPr/>
        </p:nvPicPr>
        <p:blipFill rotWithShape="1">
          <a:blip r:embed="rId2">
            <a:extLst>
              <a:ext uri="{28A0092B-C50C-407E-A947-70E740481C1C}">
                <a14:useLocalDpi xmlns:a14="http://schemas.microsoft.com/office/drawing/2010/main" val="0"/>
              </a:ext>
            </a:extLst>
          </a:blip>
          <a:srcRect b="17990"/>
          <a:stretch/>
        </p:blipFill>
        <p:spPr bwMode="auto">
          <a:xfrm>
            <a:off x="2209800" y="1828800"/>
            <a:ext cx="4724400" cy="3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3"/>
          <p:cNvSpPr txBox="1">
            <a:spLocks noChangeArrowheads="1"/>
          </p:cNvSpPr>
          <p:nvPr/>
        </p:nvSpPr>
        <p:spPr bwMode="auto">
          <a:xfrm>
            <a:off x="2895600" y="5638800"/>
            <a:ext cx="36677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600" dirty="0" err="1"/>
              <a:t>Hahnloser</a:t>
            </a:r>
            <a:r>
              <a:rPr lang="en-US" sz="1600" dirty="0"/>
              <a:t> et al.</a:t>
            </a:r>
            <a:r>
              <a:rPr lang="en-US" sz="1600" dirty="0" smtClean="0"/>
              <a:t>, Nature, 419:65, </a:t>
            </a:r>
            <a:r>
              <a:rPr lang="en-US" sz="1600" dirty="0"/>
              <a:t>2002</a:t>
            </a:r>
          </a:p>
        </p:txBody>
      </p:sp>
      <p:sp>
        <p:nvSpPr>
          <p:cNvPr id="9220" name="TextBox 4"/>
          <p:cNvSpPr txBox="1">
            <a:spLocks noChangeArrowheads="1"/>
          </p:cNvSpPr>
          <p:nvPr/>
        </p:nvSpPr>
        <p:spPr bwMode="auto">
          <a:xfrm>
            <a:off x="609600" y="2438400"/>
            <a:ext cx="11047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dirty="0" err="1" smtClean="0"/>
              <a:t>spectogram</a:t>
            </a:r>
            <a:endParaRPr lang="en-US" sz="1400" dirty="0"/>
          </a:p>
        </p:txBody>
      </p:sp>
      <p:sp>
        <p:nvSpPr>
          <p:cNvPr id="9221" name="TextBox 5"/>
          <p:cNvSpPr txBox="1">
            <a:spLocks noChangeArrowheads="1"/>
          </p:cNvSpPr>
          <p:nvPr/>
        </p:nvSpPr>
        <p:spPr bwMode="auto">
          <a:xfrm>
            <a:off x="533400" y="3200400"/>
            <a:ext cx="1335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t>acoustic signal</a:t>
            </a:r>
          </a:p>
        </p:txBody>
      </p:sp>
      <p:sp>
        <p:nvSpPr>
          <p:cNvPr id="9222" name="TextBox 6"/>
          <p:cNvSpPr txBox="1">
            <a:spLocks noChangeArrowheads="1"/>
          </p:cNvSpPr>
          <p:nvPr/>
        </p:nvSpPr>
        <p:spPr bwMode="auto">
          <a:xfrm>
            <a:off x="609600" y="4648200"/>
            <a:ext cx="1428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dirty="0"/>
              <a:t>spiking during</a:t>
            </a:r>
          </a:p>
          <a:p>
            <a:r>
              <a:rPr lang="en-US" sz="1400" dirty="0"/>
              <a:t>10 renditions of</a:t>
            </a:r>
          </a:p>
          <a:p>
            <a:r>
              <a:rPr lang="en-US" sz="1400" dirty="0"/>
              <a:t>the motif</a:t>
            </a:r>
          </a:p>
        </p:txBody>
      </p:sp>
      <p:sp>
        <p:nvSpPr>
          <p:cNvPr id="9223" name="TextBox 7"/>
          <p:cNvSpPr txBox="1">
            <a:spLocks noChangeArrowheads="1"/>
          </p:cNvSpPr>
          <p:nvPr/>
        </p:nvSpPr>
        <p:spPr bwMode="auto">
          <a:xfrm>
            <a:off x="7097684" y="3657600"/>
            <a:ext cx="20463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dirty="0">
                <a:solidFill>
                  <a:srgbClr val="008000"/>
                </a:solidFill>
              </a:rPr>
              <a:t>precise timing</a:t>
            </a:r>
          </a:p>
          <a:p>
            <a:r>
              <a:rPr lang="en-US" sz="1800" dirty="0">
                <a:solidFill>
                  <a:srgbClr val="008000"/>
                </a:solidFill>
              </a:rPr>
              <a:t>of </a:t>
            </a:r>
            <a:r>
              <a:rPr lang="en-US" sz="1800" dirty="0" smtClean="0">
                <a:solidFill>
                  <a:srgbClr val="008000"/>
                </a:solidFill>
              </a:rPr>
              <a:t>HVC</a:t>
            </a:r>
            <a:r>
              <a:rPr lang="en-US" sz="1800" baseline="-25000" dirty="0" smtClean="0">
                <a:solidFill>
                  <a:srgbClr val="008000"/>
                </a:solidFill>
              </a:rPr>
              <a:t>RA</a:t>
            </a:r>
            <a:r>
              <a:rPr lang="en-US" sz="1800" dirty="0" smtClean="0">
                <a:solidFill>
                  <a:srgbClr val="008000"/>
                </a:solidFill>
              </a:rPr>
              <a:t> neuron</a:t>
            </a:r>
          </a:p>
          <a:p>
            <a:r>
              <a:rPr lang="en-US" sz="1800" dirty="0">
                <a:solidFill>
                  <a:srgbClr val="008000"/>
                </a:solidFill>
              </a:rPr>
              <a:t>b</a:t>
            </a:r>
            <a:r>
              <a:rPr lang="en-US" sz="1800" dirty="0" smtClean="0">
                <a:solidFill>
                  <a:srgbClr val="008000"/>
                </a:solidFill>
              </a:rPr>
              <a:t>ursts of electrical</a:t>
            </a:r>
          </a:p>
          <a:p>
            <a:r>
              <a:rPr lang="en-US" sz="1800" dirty="0" smtClean="0">
                <a:solidFill>
                  <a:srgbClr val="008000"/>
                </a:solidFill>
              </a:rPr>
              <a:t>activity</a:t>
            </a:r>
            <a:endParaRPr lang="en-US" sz="1800" dirty="0">
              <a:solidFill>
                <a:srgbClr val="008000"/>
              </a:solidFill>
            </a:endParaRPr>
          </a:p>
        </p:txBody>
      </p:sp>
      <p:pic>
        <p:nvPicPr>
          <p:cNvPr id="3" name="Picture 2" descr="burst.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4876800"/>
            <a:ext cx="1143000" cy="1336301"/>
          </a:xfrm>
          <a:prstGeom prst="rect">
            <a:avLst/>
          </a:prstGeom>
        </p:spPr>
      </p:pic>
      <p:sp>
        <p:nvSpPr>
          <p:cNvPr id="4" name="TextBox 3"/>
          <p:cNvSpPr txBox="1"/>
          <p:nvPr/>
        </p:nvSpPr>
        <p:spPr>
          <a:xfrm>
            <a:off x="5486400" y="6248400"/>
            <a:ext cx="3376245" cy="369332"/>
          </a:xfrm>
          <a:prstGeom prst="rect">
            <a:avLst/>
          </a:prstGeom>
          <a:noFill/>
        </p:spPr>
        <p:txBody>
          <a:bodyPr wrap="none" rtlCol="0">
            <a:spAutoFit/>
          </a:bodyPr>
          <a:lstStyle/>
          <a:p>
            <a:r>
              <a:rPr lang="en-US" sz="1600" dirty="0" smtClean="0"/>
              <a:t>Long et al., Nature, 468:394,</a:t>
            </a:r>
            <a:r>
              <a:rPr lang="en-US" dirty="0" smtClean="0"/>
              <a:t> </a:t>
            </a:r>
            <a:r>
              <a:rPr lang="en-US" sz="1600" dirty="0" smtClean="0"/>
              <a:t>2010</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rtlCol="0">
            <a:noAutofit/>
          </a:bodyPr>
          <a:lstStyle/>
          <a:p>
            <a:pPr fontAlgn="auto">
              <a:spcAft>
                <a:spcPts val="0"/>
              </a:spcAft>
              <a:defRPr/>
            </a:pPr>
            <a:r>
              <a:rPr lang="en-US" sz="3600" dirty="0" smtClean="0">
                <a:latin typeface="Tahoma" charset="0"/>
              </a:rPr>
              <a:t>Goal: Construct network models that can produce HVC neural activity patterns during singing</a:t>
            </a:r>
          </a:p>
        </p:txBody>
      </p:sp>
      <p:sp>
        <p:nvSpPr>
          <p:cNvPr id="11266" name="TextBox 2"/>
          <p:cNvSpPr txBox="1">
            <a:spLocks noChangeArrowheads="1"/>
          </p:cNvSpPr>
          <p:nvPr/>
        </p:nvSpPr>
        <p:spPr bwMode="auto">
          <a:xfrm>
            <a:off x="1143000" y="2286000"/>
            <a:ext cx="5514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dirty="0">
                <a:solidFill>
                  <a:srgbClr val="008000"/>
                </a:solidFill>
              </a:rPr>
              <a:t>HVC</a:t>
            </a:r>
            <a:r>
              <a:rPr lang="en-US" sz="1800" baseline="-25000" dirty="0">
                <a:solidFill>
                  <a:srgbClr val="008000"/>
                </a:solidFill>
              </a:rPr>
              <a:t>RA</a:t>
            </a:r>
            <a:r>
              <a:rPr lang="en-US" sz="1800" dirty="0"/>
              <a:t>: One burst per motif during the same syllable</a:t>
            </a:r>
          </a:p>
        </p:txBody>
      </p:sp>
      <p:sp>
        <p:nvSpPr>
          <p:cNvPr id="11267" name="TextBox 3"/>
          <p:cNvSpPr txBox="1">
            <a:spLocks noChangeArrowheads="1"/>
          </p:cNvSpPr>
          <p:nvPr/>
        </p:nvSpPr>
        <p:spPr bwMode="auto">
          <a:xfrm>
            <a:off x="1143000" y="2971800"/>
            <a:ext cx="6321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dirty="0">
                <a:solidFill>
                  <a:srgbClr val="FF6600"/>
                </a:solidFill>
              </a:rPr>
              <a:t>HVC</a:t>
            </a:r>
            <a:r>
              <a:rPr lang="en-US" sz="1800" baseline="-25000" dirty="0">
                <a:solidFill>
                  <a:srgbClr val="FF6600"/>
                </a:solidFill>
              </a:rPr>
              <a:t>X</a:t>
            </a:r>
            <a:r>
              <a:rPr lang="en-US" sz="1800" dirty="0"/>
              <a:t>: Several bursts per motif, spread over several syllables</a:t>
            </a:r>
          </a:p>
        </p:txBody>
      </p:sp>
      <p:sp>
        <p:nvSpPr>
          <p:cNvPr id="11268" name="TextBox 4"/>
          <p:cNvSpPr txBox="1">
            <a:spLocks noChangeArrowheads="1"/>
          </p:cNvSpPr>
          <p:nvPr/>
        </p:nvSpPr>
        <p:spPr bwMode="auto">
          <a:xfrm>
            <a:off x="1143000" y="3657600"/>
            <a:ext cx="628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dirty="0">
                <a:solidFill>
                  <a:srgbClr val="FF0000"/>
                </a:solidFill>
              </a:rPr>
              <a:t>HVC</a:t>
            </a:r>
            <a:r>
              <a:rPr lang="en-US" sz="1800" baseline="-25000" dirty="0">
                <a:solidFill>
                  <a:srgbClr val="FF0000"/>
                </a:solidFill>
              </a:rPr>
              <a:t>INT</a:t>
            </a:r>
            <a:r>
              <a:rPr lang="en-US" sz="1800" dirty="0"/>
              <a:t>: Dense spiking mixed with bursting throughout motif</a:t>
            </a:r>
          </a:p>
        </p:txBody>
      </p:sp>
      <p:pic>
        <p:nvPicPr>
          <p:cNvPr id="6" name="Picture 5" descr="Fig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4267200"/>
            <a:ext cx="4191000" cy="218511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0600" y="1143000"/>
            <a:ext cx="6934200" cy="5405438"/>
            <a:chOff x="304800" y="228600"/>
            <a:chExt cx="7620000" cy="6472238"/>
          </a:xfrm>
        </p:grpSpPr>
        <p:sp>
          <p:nvSpPr>
            <p:cNvPr id="4" name="Oval 3"/>
            <p:cNvSpPr/>
            <p:nvPr/>
          </p:nvSpPr>
          <p:spPr>
            <a:xfrm>
              <a:off x="1752600" y="838200"/>
              <a:ext cx="5410200" cy="52578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Courier New" pitchFamily="49" charset="0"/>
                <a:cs typeface="Arial" charset="0"/>
              </a:endParaRPr>
            </a:p>
          </p:txBody>
        </p:sp>
        <p:cxnSp>
          <p:nvCxnSpPr>
            <p:cNvPr id="6" name="Straight Arrow Connector 5"/>
            <p:cNvCxnSpPr/>
            <p:nvPr/>
          </p:nvCxnSpPr>
          <p:spPr>
            <a:xfrm rot="16200000" flipH="1">
              <a:off x="2819400" y="685800"/>
              <a:ext cx="1295400" cy="990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83" name="TextBox 9"/>
            <p:cNvSpPr txBox="1">
              <a:spLocks noChangeArrowheads="1"/>
            </p:cNvSpPr>
            <p:nvPr/>
          </p:nvSpPr>
          <p:spPr bwMode="auto">
            <a:xfrm>
              <a:off x="3124200" y="228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Courier New" charset="0"/>
                  <a:cs typeface="Arial" charset="0"/>
                </a:rPr>
                <a:t>Ca</a:t>
              </a:r>
              <a:r>
                <a:rPr lang="en-US" b="1" baseline="30000">
                  <a:latin typeface="Courier New" charset="0"/>
                  <a:cs typeface="Arial" charset="0"/>
                </a:rPr>
                <a:t>2+</a:t>
              </a:r>
            </a:p>
          </p:txBody>
        </p:sp>
        <p:cxnSp>
          <p:nvCxnSpPr>
            <p:cNvPr id="11" name="Straight Arrow Connector 10"/>
            <p:cNvCxnSpPr/>
            <p:nvPr/>
          </p:nvCxnSpPr>
          <p:spPr>
            <a:xfrm>
              <a:off x="5791200" y="3429000"/>
              <a:ext cx="2133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85" name="TextBox 14"/>
            <p:cNvSpPr txBox="1">
              <a:spLocks noChangeArrowheads="1"/>
            </p:cNvSpPr>
            <p:nvPr/>
          </p:nvSpPr>
          <p:spPr bwMode="auto">
            <a:xfrm>
              <a:off x="6248400" y="28956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Courier New" charset="0"/>
                  <a:cs typeface="Arial" charset="0"/>
                </a:rPr>
                <a:t>K+</a:t>
              </a:r>
            </a:p>
          </p:txBody>
        </p:sp>
        <p:cxnSp>
          <p:nvCxnSpPr>
            <p:cNvPr id="28" name="Straight Arrow Connector 27"/>
            <p:cNvCxnSpPr/>
            <p:nvPr/>
          </p:nvCxnSpPr>
          <p:spPr>
            <a:xfrm rot="5400000" flipH="1" flipV="1">
              <a:off x="4914900" y="571500"/>
              <a:ext cx="1295400" cy="1219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87" name="TextBox 36"/>
            <p:cNvSpPr txBox="1">
              <a:spLocks noChangeArrowheads="1"/>
            </p:cNvSpPr>
            <p:nvPr/>
          </p:nvSpPr>
          <p:spPr bwMode="auto">
            <a:xfrm>
              <a:off x="5302250" y="1371600"/>
              <a:ext cx="7937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Courier New" charset="0"/>
                  <a:cs typeface="Arial" charset="0"/>
                </a:rPr>
                <a:t>Ca</a:t>
              </a:r>
              <a:r>
                <a:rPr lang="en-US" sz="2000" b="1" baseline="30000">
                  <a:latin typeface="Courier New" charset="0"/>
                  <a:cs typeface="Arial" charset="0"/>
                </a:rPr>
                <a:t>2+</a:t>
              </a:r>
            </a:p>
            <a:p>
              <a:pPr algn="ctr" eaLnBrk="1" hangingPunct="1"/>
              <a:r>
                <a:rPr lang="en-US" sz="2000" b="1">
                  <a:latin typeface="Courier New" charset="0"/>
                  <a:cs typeface="Arial" charset="0"/>
                </a:rPr>
                <a:t>pump</a:t>
              </a:r>
            </a:p>
          </p:txBody>
        </p:sp>
        <p:sp>
          <p:nvSpPr>
            <p:cNvPr id="20488" name="TextBox 40"/>
            <p:cNvSpPr txBox="1">
              <a:spLocks noChangeArrowheads="1"/>
            </p:cNvSpPr>
            <p:nvPr/>
          </p:nvSpPr>
          <p:spPr bwMode="auto">
            <a:xfrm>
              <a:off x="3657600" y="1905000"/>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Courier New" charset="0"/>
                  <a:cs typeface="Arial" charset="0"/>
                </a:rPr>
                <a:t>[Ca</a:t>
              </a:r>
              <a:r>
                <a:rPr lang="en-US" sz="2800" b="1" baseline="30000">
                  <a:latin typeface="Courier New" charset="0"/>
                  <a:cs typeface="Arial" charset="0"/>
                </a:rPr>
                <a:t>2+</a:t>
              </a:r>
              <a:r>
                <a:rPr lang="en-US" sz="2800" b="1">
                  <a:latin typeface="Courier New" charset="0"/>
                  <a:cs typeface="Arial" charset="0"/>
                </a:rPr>
                <a:t>]</a:t>
              </a:r>
            </a:p>
          </p:txBody>
        </p:sp>
        <p:cxnSp>
          <p:nvCxnSpPr>
            <p:cNvPr id="47" name="Straight Arrow Connector 46"/>
            <p:cNvCxnSpPr/>
            <p:nvPr/>
          </p:nvCxnSpPr>
          <p:spPr>
            <a:xfrm rot="16200000" flipV="1">
              <a:off x="2438400" y="762000"/>
              <a:ext cx="1295400" cy="990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0" name="TextBox 47"/>
            <p:cNvSpPr txBox="1">
              <a:spLocks noChangeArrowheads="1"/>
            </p:cNvSpPr>
            <p:nvPr/>
          </p:nvSpPr>
          <p:spPr bwMode="auto">
            <a:xfrm>
              <a:off x="2362200" y="1600200"/>
              <a:ext cx="12303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Courier New" charset="0"/>
                  <a:cs typeface="Arial" charset="0"/>
                </a:rPr>
                <a:t>K+ (BK)</a:t>
              </a:r>
            </a:p>
            <a:p>
              <a:pPr algn="ctr" eaLnBrk="1" hangingPunct="1"/>
              <a:r>
                <a:rPr lang="en-US" b="1">
                  <a:latin typeface="Courier New" charset="0"/>
                  <a:cs typeface="Arial" charset="0"/>
                </a:rPr>
                <a:t>fast</a:t>
              </a:r>
            </a:p>
          </p:txBody>
        </p:sp>
        <p:sp>
          <p:nvSpPr>
            <p:cNvPr id="55" name="Oval 54"/>
            <p:cNvSpPr/>
            <p:nvPr/>
          </p:nvSpPr>
          <p:spPr>
            <a:xfrm>
              <a:off x="2819400" y="762000"/>
              <a:ext cx="762000" cy="7620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Courier New" pitchFamily="49" charset="0"/>
                <a:cs typeface="Arial" charset="0"/>
              </a:endParaRPr>
            </a:p>
          </p:txBody>
        </p:sp>
        <p:sp>
          <p:nvSpPr>
            <p:cNvPr id="20492" name="TextBox 59"/>
            <p:cNvSpPr txBox="1">
              <a:spLocks noChangeArrowheads="1"/>
            </p:cNvSpPr>
            <p:nvPr/>
          </p:nvSpPr>
          <p:spPr bwMode="auto">
            <a:xfrm>
              <a:off x="5638800" y="3581400"/>
              <a:ext cx="16113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Courier New" charset="0"/>
                  <a:cs typeface="Arial" charset="0"/>
                </a:rPr>
                <a:t>KDR,SK</a:t>
              </a:r>
            </a:p>
            <a:p>
              <a:pPr algn="ctr" eaLnBrk="1" hangingPunct="1"/>
              <a:r>
                <a:rPr lang="en-US" b="1">
                  <a:latin typeface="Courier New" charset="0"/>
                  <a:cs typeface="Arial" charset="0"/>
                </a:rPr>
                <a:t>slow</a:t>
              </a:r>
            </a:p>
          </p:txBody>
        </p:sp>
        <p:sp>
          <p:nvSpPr>
            <p:cNvPr id="20493" name="TextBox 62"/>
            <p:cNvSpPr txBox="1">
              <a:spLocks noChangeArrowheads="1"/>
            </p:cNvSpPr>
            <p:nvPr/>
          </p:nvSpPr>
          <p:spPr bwMode="auto">
            <a:xfrm>
              <a:off x="3429000" y="5324475"/>
              <a:ext cx="541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Courier New" charset="0"/>
                  <a:cs typeface="Arial" charset="0"/>
                </a:rPr>
                <a:t>K</a:t>
              </a:r>
              <a:r>
                <a:rPr lang="en-US" sz="2800" b="1" baseline="30000">
                  <a:latin typeface="Courier New" charset="0"/>
                  <a:cs typeface="Arial" charset="0"/>
                </a:rPr>
                <a:t>+</a:t>
              </a:r>
            </a:p>
          </p:txBody>
        </p:sp>
        <p:sp>
          <p:nvSpPr>
            <p:cNvPr id="20494" name="TextBox 63"/>
            <p:cNvSpPr txBox="1">
              <a:spLocks noChangeArrowheads="1"/>
            </p:cNvSpPr>
            <p:nvPr/>
          </p:nvSpPr>
          <p:spPr bwMode="auto">
            <a:xfrm>
              <a:off x="4997450" y="5019675"/>
              <a:ext cx="541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Courier New" charset="0"/>
                  <a:cs typeface="Arial" charset="0"/>
                </a:rPr>
                <a:t>K</a:t>
              </a:r>
              <a:r>
                <a:rPr lang="en-US" sz="2800" b="1" baseline="30000">
                  <a:latin typeface="Courier New" charset="0"/>
                  <a:cs typeface="Arial" charset="0"/>
                </a:rPr>
                <a:t>+</a:t>
              </a:r>
            </a:p>
          </p:txBody>
        </p:sp>
        <p:sp>
          <p:nvSpPr>
            <p:cNvPr id="20495" name="TextBox 64"/>
            <p:cNvSpPr txBox="1">
              <a:spLocks noChangeArrowheads="1"/>
            </p:cNvSpPr>
            <p:nvPr/>
          </p:nvSpPr>
          <p:spPr bwMode="auto">
            <a:xfrm>
              <a:off x="5334000" y="5257800"/>
              <a:ext cx="541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Courier New" charset="0"/>
                  <a:cs typeface="Arial" charset="0"/>
                </a:rPr>
                <a:t>K</a:t>
              </a:r>
              <a:r>
                <a:rPr lang="en-US" sz="2800" b="1" baseline="30000">
                  <a:latin typeface="Courier New" charset="0"/>
                  <a:cs typeface="Arial" charset="0"/>
                </a:rPr>
                <a:t>+</a:t>
              </a:r>
            </a:p>
          </p:txBody>
        </p:sp>
        <p:sp>
          <p:nvSpPr>
            <p:cNvPr id="20496" name="TextBox 65"/>
            <p:cNvSpPr txBox="1">
              <a:spLocks noChangeArrowheads="1"/>
            </p:cNvSpPr>
            <p:nvPr/>
          </p:nvSpPr>
          <p:spPr bwMode="auto">
            <a:xfrm>
              <a:off x="3886200" y="5324475"/>
              <a:ext cx="541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Courier New" charset="0"/>
                  <a:cs typeface="Arial" charset="0"/>
                </a:rPr>
                <a:t>K</a:t>
              </a:r>
              <a:r>
                <a:rPr lang="en-US" sz="2800" b="1" baseline="30000">
                  <a:latin typeface="Courier New" charset="0"/>
                  <a:cs typeface="Arial" charset="0"/>
                </a:rPr>
                <a:t>+</a:t>
              </a:r>
            </a:p>
          </p:txBody>
        </p:sp>
        <p:sp>
          <p:nvSpPr>
            <p:cNvPr id="20497" name="TextBox 66"/>
            <p:cNvSpPr txBox="1">
              <a:spLocks noChangeArrowheads="1"/>
            </p:cNvSpPr>
            <p:nvPr/>
          </p:nvSpPr>
          <p:spPr bwMode="auto">
            <a:xfrm>
              <a:off x="3962400" y="4953000"/>
              <a:ext cx="541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Courier New" charset="0"/>
                  <a:cs typeface="Arial" charset="0"/>
                </a:rPr>
                <a:t>K</a:t>
              </a:r>
              <a:r>
                <a:rPr lang="en-US" sz="2800" b="1" baseline="30000">
                  <a:latin typeface="Courier New" charset="0"/>
                  <a:cs typeface="Arial" charset="0"/>
                </a:rPr>
                <a:t>+</a:t>
              </a:r>
            </a:p>
          </p:txBody>
        </p:sp>
        <p:sp>
          <p:nvSpPr>
            <p:cNvPr id="20498" name="TextBox 67"/>
            <p:cNvSpPr txBox="1">
              <a:spLocks noChangeArrowheads="1"/>
            </p:cNvSpPr>
            <p:nvPr/>
          </p:nvSpPr>
          <p:spPr bwMode="auto">
            <a:xfrm>
              <a:off x="4387850" y="5400675"/>
              <a:ext cx="541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Courier New" charset="0"/>
                  <a:cs typeface="Arial" charset="0"/>
                </a:rPr>
                <a:t>K</a:t>
              </a:r>
              <a:r>
                <a:rPr lang="en-US" sz="2800" b="1" baseline="30000">
                  <a:latin typeface="Courier New" charset="0"/>
                  <a:cs typeface="Arial" charset="0"/>
                </a:rPr>
                <a:t>+</a:t>
              </a:r>
            </a:p>
          </p:txBody>
        </p:sp>
        <p:sp>
          <p:nvSpPr>
            <p:cNvPr id="20499" name="TextBox 68"/>
            <p:cNvSpPr txBox="1">
              <a:spLocks noChangeArrowheads="1"/>
            </p:cNvSpPr>
            <p:nvPr/>
          </p:nvSpPr>
          <p:spPr bwMode="auto">
            <a:xfrm>
              <a:off x="4768850" y="5400675"/>
              <a:ext cx="541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Courier New" charset="0"/>
                  <a:cs typeface="Arial" charset="0"/>
                </a:rPr>
                <a:t>K</a:t>
              </a:r>
              <a:r>
                <a:rPr lang="en-US" sz="2800" b="1" baseline="30000">
                  <a:latin typeface="Courier New" charset="0"/>
                  <a:cs typeface="Arial" charset="0"/>
                </a:rPr>
                <a:t>+</a:t>
              </a:r>
            </a:p>
          </p:txBody>
        </p:sp>
        <p:sp>
          <p:nvSpPr>
            <p:cNvPr id="20500" name="TextBox 69"/>
            <p:cNvSpPr txBox="1">
              <a:spLocks noChangeArrowheads="1"/>
            </p:cNvSpPr>
            <p:nvPr/>
          </p:nvSpPr>
          <p:spPr bwMode="auto">
            <a:xfrm>
              <a:off x="4419600" y="4953000"/>
              <a:ext cx="541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Courier New" charset="0"/>
                  <a:cs typeface="Arial" charset="0"/>
                </a:rPr>
                <a:t>K</a:t>
              </a:r>
              <a:r>
                <a:rPr lang="en-US" sz="2800" b="1" baseline="30000">
                  <a:latin typeface="Courier New" charset="0"/>
                  <a:cs typeface="Arial" charset="0"/>
                </a:rPr>
                <a:t>+</a:t>
              </a:r>
            </a:p>
          </p:txBody>
        </p:sp>
        <p:sp>
          <p:nvSpPr>
            <p:cNvPr id="20501" name="TextBox 70"/>
            <p:cNvSpPr txBox="1">
              <a:spLocks noChangeArrowheads="1"/>
            </p:cNvSpPr>
            <p:nvPr/>
          </p:nvSpPr>
          <p:spPr bwMode="auto">
            <a:xfrm>
              <a:off x="4616450" y="6181725"/>
              <a:ext cx="541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Courier New" charset="0"/>
                  <a:cs typeface="Arial" charset="0"/>
                </a:rPr>
                <a:t>K</a:t>
              </a:r>
              <a:r>
                <a:rPr lang="en-US" sz="2800" b="1" baseline="30000">
                  <a:latin typeface="Courier New" charset="0"/>
                  <a:cs typeface="Arial" charset="0"/>
                </a:rPr>
                <a:t>+</a:t>
              </a:r>
            </a:p>
          </p:txBody>
        </p:sp>
        <p:sp>
          <p:nvSpPr>
            <p:cNvPr id="20502" name="TextBox 71"/>
            <p:cNvSpPr txBox="1">
              <a:spLocks noChangeArrowheads="1"/>
            </p:cNvSpPr>
            <p:nvPr/>
          </p:nvSpPr>
          <p:spPr bwMode="auto">
            <a:xfrm>
              <a:off x="4159250" y="6181725"/>
              <a:ext cx="541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Courier New" charset="0"/>
                  <a:cs typeface="Arial" charset="0"/>
                </a:rPr>
                <a:t>K</a:t>
              </a:r>
              <a:r>
                <a:rPr lang="en-US" sz="2800" b="1" baseline="30000">
                  <a:latin typeface="Courier New" charset="0"/>
                  <a:cs typeface="Arial" charset="0"/>
                </a:rPr>
                <a:t>+</a:t>
              </a:r>
            </a:p>
          </p:txBody>
        </p:sp>
        <p:sp>
          <p:nvSpPr>
            <p:cNvPr id="20503" name="TextBox 72"/>
            <p:cNvSpPr txBox="1">
              <a:spLocks noChangeArrowheads="1"/>
            </p:cNvSpPr>
            <p:nvPr/>
          </p:nvSpPr>
          <p:spPr bwMode="auto">
            <a:xfrm>
              <a:off x="304800" y="27432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Courier New" charset="0"/>
                  <a:cs typeface="Arial" charset="0"/>
                </a:rPr>
                <a:t>Ca</a:t>
              </a:r>
              <a:r>
                <a:rPr lang="en-US" b="1" baseline="30000">
                  <a:latin typeface="Courier New" charset="0"/>
                  <a:cs typeface="Arial" charset="0"/>
                </a:rPr>
                <a:t>2+</a:t>
              </a:r>
            </a:p>
          </p:txBody>
        </p:sp>
        <p:sp>
          <p:nvSpPr>
            <p:cNvPr id="20504" name="TextBox 73"/>
            <p:cNvSpPr txBox="1">
              <a:spLocks noChangeArrowheads="1"/>
            </p:cNvSpPr>
            <p:nvPr/>
          </p:nvSpPr>
          <p:spPr bwMode="auto">
            <a:xfrm>
              <a:off x="304800" y="3271838"/>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Courier New" charset="0"/>
                  <a:cs typeface="Arial" charset="0"/>
                </a:rPr>
                <a:t>Ca</a:t>
              </a:r>
              <a:r>
                <a:rPr lang="en-US" b="1" baseline="30000">
                  <a:latin typeface="Courier New" charset="0"/>
                  <a:cs typeface="Arial" charset="0"/>
                </a:rPr>
                <a:t>2+</a:t>
              </a:r>
            </a:p>
          </p:txBody>
        </p:sp>
        <p:sp>
          <p:nvSpPr>
            <p:cNvPr id="20505" name="TextBox 74"/>
            <p:cNvSpPr txBox="1">
              <a:spLocks noChangeArrowheads="1"/>
            </p:cNvSpPr>
            <p:nvPr/>
          </p:nvSpPr>
          <p:spPr bwMode="auto">
            <a:xfrm>
              <a:off x="838200" y="2509838"/>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Courier New" charset="0"/>
                  <a:cs typeface="Arial" charset="0"/>
                </a:rPr>
                <a:t>Ca</a:t>
              </a:r>
              <a:r>
                <a:rPr lang="en-US" b="1" baseline="30000">
                  <a:latin typeface="Courier New" charset="0"/>
                  <a:cs typeface="Arial" charset="0"/>
                </a:rPr>
                <a:t>2+</a:t>
              </a:r>
            </a:p>
          </p:txBody>
        </p:sp>
        <p:sp>
          <p:nvSpPr>
            <p:cNvPr id="20506" name="TextBox 75"/>
            <p:cNvSpPr txBox="1">
              <a:spLocks noChangeArrowheads="1"/>
            </p:cNvSpPr>
            <p:nvPr/>
          </p:nvSpPr>
          <p:spPr bwMode="auto">
            <a:xfrm>
              <a:off x="838200" y="2967038"/>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Courier New" charset="0"/>
                  <a:cs typeface="Arial" charset="0"/>
                </a:rPr>
                <a:t>Ca</a:t>
              </a:r>
              <a:r>
                <a:rPr lang="en-US" b="1" baseline="30000">
                  <a:latin typeface="Courier New" charset="0"/>
                  <a:cs typeface="Arial" charset="0"/>
                </a:rPr>
                <a:t>2+</a:t>
              </a:r>
            </a:p>
          </p:txBody>
        </p:sp>
        <p:sp>
          <p:nvSpPr>
            <p:cNvPr id="20507" name="TextBox 76"/>
            <p:cNvSpPr txBox="1">
              <a:spLocks noChangeArrowheads="1"/>
            </p:cNvSpPr>
            <p:nvPr/>
          </p:nvSpPr>
          <p:spPr bwMode="auto">
            <a:xfrm>
              <a:off x="838200" y="3500438"/>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Courier New" charset="0"/>
                  <a:cs typeface="Arial" charset="0"/>
                </a:rPr>
                <a:t>Ca</a:t>
              </a:r>
              <a:r>
                <a:rPr lang="en-US" b="1" baseline="30000">
                  <a:latin typeface="Courier New" charset="0"/>
                  <a:cs typeface="Arial" charset="0"/>
                </a:rPr>
                <a:t>2+</a:t>
              </a:r>
            </a:p>
          </p:txBody>
        </p:sp>
        <p:sp>
          <p:nvSpPr>
            <p:cNvPr id="20508" name="TextBox 77"/>
            <p:cNvSpPr txBox="1">
              <a:spLocks noChangeArrowheads="1"/>
            </p:cNvSpPr>
            <p:nvPr/>
          </p:nvSpPr>
          <p:spPr bwMode="auto">
            <a:xfrm>
              <a:off x="930275" y="4033838"/>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Courier New" charset="0"/>
                  <a:cs typeface="Arial" charset="0"/>
                </a:rPr>
                <a:t>Ca</a:t>
              </a:r>
              <a:r>
                <a:rPr lang="en-US" b="1" baseline="30000">
                  <a:latin typeface="Courier New" charset="0"/>
                  <a:cs typeface="Arial" charset="0"/>
                </a:rPr>
                <a:t>2+</a:t>
              </a:r>
            </a:p>
          </p:txBody>
        </p:sp>
        <p:sp>
          <p:nvSpPr>
            <p:cNvPr id="20509" name="TextBox 78"/>
            <p:cNvSpPr txBox="1">
              <a:spLocks noChangeArrowheads="1"/>
            </p:cNvSpPr>
            <p:nvPr/>
          </p:nvSpPr>
          <p:spPr bwMode="auto">
            <a:xfrm>
              <a:off x="320675" y="3805238"/>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Courier New" charset="0"/>
                  <a:cs typeface="Arial" charset="0"/>
                </a:rPr>
                <a:t>Ca</a:t>
              </a:r>
              <a:r>
                <a:rPr lang="en-US" b="1" baseline="30000">
                  <a:latin typeface="Courier New" charset="0"/>
                  <a:cs typeface="Arial" charset="0"/>
                </a:rPr>
                <a:t>2+</a:t>
              </a:r>
            </a:p>
          </p:txBody>
        </p:sp>
        <p:sp>
          <p:nvSpPr>
            <p:cNvPr id="20510" name="TextBox 76"/>
            <p:cNvSpPr txBox="1">
              <a:spLocks noChangeArrowheads="1"/>
            </p:cNvSpPr>
            <p:nvPr/>
          </p:nvSpPr>
          <p:spPr bwMode="auto">
            <a:xfrm>
              <a:off x="1954213" y="3048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Courier New" charset="0"/>
                  <a:cs typeface="Arial" charset="0"/>
                </a:rPr>
                <a:t>Ca</a:t>
              </a:r>
              <a:r>
                <a:rPr lang="en-US" b="1" baseline="30000">
                  <a:latin typeface="Courier New" charset="0"/>
                  <a:cs typeface="Arial" charset="0"/>
                </a:rPr>
                <a:t>2+</a:t>
              </a:r>
            </a:p>
          </p:txBody>
        </p:sp>
        <p:sp>
          <p:nvSpPr>
            <p:cNvPr id="20511" name="TextBox 77"/>
            <p:cNvSpPr txBox="1">
              <a:spLocks noChangeArrowheads="1"/>
            </p:cNvSpPr>
            <p:nvPr/>
          </p:nvSpPr>
          <p:spPr bwMode="auto">
            <a:xfrm>
              <a:off x="2046288" y="3581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Courier New" charset="0"/>
                  <a:cs typeface="Arial" charset="0"/>
                </a:rPr>
                <a:t>Ca</a:t>
              </a:r>
              <a:r>
                <a:rPr lang="en-US" b="1" baseline="30000">
                  <a:latin typeface="Courier New" charset="0"/>
                  <a:cs typeface="Arial" charset="0"/>
                </a:rPr>
                <a:t>2+</a:t>
              </a:r>
            </a:p>
          </p:txBody>
        </p:sp>
        <p:sp>
          <p:nvSpPr>
            <p:cNvPr id="4134" name="Line 49"/>
            <p:cNvSpPr>
              <a:spLocks noChangeShapeType="1"/>
            </p:cNvSpPr>
            <p:nvPr/>
          </p:nvSpPr>
          <p:spPr bwMode="auto">
            <a:xfrm flipH="1">
              <a:off x="1752600" y="4724400"/>
              <a:ext cx="1295400" cy="1066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135" name="Text Box 50"/>
            <p:cNvSpPr txBox="1">
              <a:spLocks noChangeArrowheads="1"/>
            </p:cNvSpPr>
            <p:nvPr/>
          </p:nvSpPr>
          <p:spPr bwMode="auto">
            <a:xfrm>
              <a:off x="2667000" y="4333875"/>
              <a:ext cx="793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Calibri" charset="0"/>
                  <a:ea typeface="ＭＳ Ｐゴシック" charset="0"/>
                  <a:cs typeface="Arial" charset="0"/>
                </a:defRPr>
              </a:lvl1pPr>
              <a:lvl2pPr marL="742950" indent="-285750" eaLnBrk="0" hangingPunct="0">
                <a:defRPr b="1">
                  <a:solidFill>
                    <a:schemeClr val="tx1"/>
                  </a:solidFill>
                  <a:latin typeface="Calibri" charset="0"/>
                  <a:ea typeface="Arial" charset="0"/>
                  <a:cs typeface="Arial" charset="0"/>
                </a:defRPr>
              </a:lvl2pPr>
              <a:lvl3pPr marL="1143000" indent="-228600" eaLnBrk="0" hangingPunct="0">
                <a:defRPr b="1">
                  <a:solidFill>
                    <a:schemeClr val="tx1"/>
                  </a:solidFill>
                  <a:latin typeface="Calibri" charset="0"/>
                  <a:ea typeface="Arial" charset="0"/>
                  <a:cs typeface="Arial" charset="0"/>
                </a:defRPr>
              </a:lvl3pPr>
              <a:lvl4pPr marL="1600200" indent="-228600" eaLnBrk="0" hangingPunct="0">
                <a:defRPr b="1">
                  <a:solidFill>
                    <a:schemeClr val="tx1"/>
                  </a:solidFill>
                  <a:latin typeface="Calibri" charset="0"/>
                  <a:ea typeface="Arial" charset="0"/>
                  <a:cs typeface="Arial" charset="0"/>
                </a:defRPr>
              </a:lvl4pPr>
              <a:lvl5pPr marL="2057400" indent="-228600" eaLnBrk="0" hangingPunct="0">
                <a:defRPr b="1">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b="1">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b="1">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b="1">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b="1">
                  <a:solidFill>
                    <a:schemeClr val="tx1"/>
                  </a:solidFill>
                  <a:latin typeface="Calibri" charset="0"/>
                  <a:ea typeface="Arial" charset="0"/>
                  <a:cs typeface="Arial" charset="0"/>
                </a:defRPr>
              </a:lvl9pPr>
            </a:lstStyle>
            <a:p>
              <a:pPr eaLnBrk="1" hangingPunct="1">
                <a:defRPr/>
              </a:pPr>
              <a:r>
                <a:rPr lang="en-US" sz="2000" smtClean="0">
                  <a:latin typeface="Courier New" charset="0"/>
                </a:rPr>
                <a:t>leak</a:t>
              </a:r>
            </a:p>
          </p:txBody>
        </p:sp>
      </p:grpSp>
      <p:sp>
        <p:nvSpPr>
          <p:cNvPr id="3" name="TextBox 2"/>
          <p:cNvSpPr txBox="1"/>
          <p:nvPr/>
        </p:nvSpPr>
        <p:spPr>
          <a:xfrm>
            <a:off x="1752600" y="457200"/>
            <a:ext cx="6119584" cy="646331"/>
          </a:xfrm>
          <a:prstGeom prst="rect">
            <a:avLst/>
          </a:prstGeom>
          <a:noFill/>
        </p:spPr>
        <p:txBody>
          <a:bodyPr wrap="none" rtlCol="0">
            <a:spAutoFit/>
          </a:bodyPr>
          <a:lstStyle/>
          <a:p>
            <a:r>
              <a:rPr lang="en-US" sz="3600" dirty="0" smtClean="0"/>
              <a:t>Example single cell ion fluxes </a:t>
            </a:r>
            <a:endParaRPr lang="en-US" sz="3600" dirty="0"/>
          </a:p>
        </p:txBody>
      </p:sp>
    </p:spTree>
    <p:extLst>
      <p:ext uri="{BB962C8B-B14F-4D97-AF65-F5344CB8AC3E}">
        <p14:creationId xmlns:p14="http://schemas.microsoft.com/office/powerpoint/2010/main" val="39863706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38200"/>
          </a:xfrm>
        </p:spPr>
        <p:txBody>
          <a:bodyPr/>
          <a:lstStyle/>
          <a:p>
            <a:pPr>
              <a:defRPr/>
            </a:pPr>
            <a:r>
              <a:rPr lang="en-US" sz="3200" dirty="0" smtClean="0"/>
              <a:t>Hodgkin-Huxley-like equations</a:t>
            </a:r>
            <a:endParaRPr lang="en-US" sz="3200" dirty="0"/>
          </a:p>
        </p:txBody>
      </p:sp>
      <p:sp>
        <p:nvSpPr>
          <p:cNvPr id="21506" name="TextBox 5"/>
          <p:cNvSpPr txBox="1">
            <a:spLocks noChangeArrowheads="1"/>
          </p:cNvSpPr>
          <p:nvPr/>
        </p:nvSpPr>
        <p:spPr bwMode="auto">
          <a:xfrm>
            <a:off x="838200" y="1447800"/>
            <a:ext cx="954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t>voltage</a:t>
            </a:r>
          </a:p>
        </p:txBody>
      </p:sp>
      <p:sp>
        <p:nvSpPr>
          <p:cNvPr id="21507" name="TextBox 6"/>
          <p:cNvSpPr txBox="1">
            <a:spLocks noChangeArrowheads="1"/>
          </p:cNvSpPr>
          <p:nvPr/>
        </p:nvSpPr>
        <p:spPr bwMode="auto">
          <a:xfrm>
            <a:off x="762000" y="2286000"/>
            <a:ext cx="1468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t>I</a:t>
            </a:r>
            <a:r>
              <a:rPr lang="en-US" sz="2000" baseline="-25000"/>
              <a:t>K</a:t>
            </a:r>
            <a:r>
              <a:rPr lang="en-US" sz="2000"/>
              <a:t> activation</a:t>
            </a:r>
          </a:p>
        </p:txBody>
      </p:sp>
      <p:sp>
        <p:nvSpPr>
          <p:cNvPr id="21508" name="TextBox 7"/>
          <p:cNvSpPr txBox="1">
            <a:spLocks noChangeArrowheads="1"/>
          </p:cNvSpPr>
          <p:nvPr/>
        </p:nvSpPr>
        <p:spPr bwMode="auto">
          <a:xfrm>
            <a:off x="228600" y="3733800"/>
            <a:ext cx="1985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t>cytosolic calcium</a:t>
            </a:r>
          </a:p>
        </p:txBody>
      </p:sp>
      <p:pic>
        <p:nvPicPr>
          <p:cNvPr id="21509" name="Picture 2" descr="eqs3.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371600"/>
            <a:ext cx="5359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10" name="Object 2"/>
          <p:cNvGraphicFramePr>
            <a:graphicFrameLocks noChangeAspect="1"/>
          </p:cNvGraphicFramePr>
          <p:nvPr/>
        </p:nvGraphicFramePr>
        <p:xfrm>
          <a:off x="7772400" y="1524000"/>
          <a:ext cx="833438" cy="457200"/>
        </p:xfrm>
        <a:graphic>
          <a:graphicData uri="http://schemas.openxmlformats.org/presentationml/2006/ole">
            <mc:AlternateContent xmlns:mc="http://schemas.openxmlformats.org/markup-compatibility/2006">
              <mc:Choice xmlns:v="urn:schemas-microsoft-com:vml" Requires="v">
                <p:oleObj spid="_x0000_s2084" name="Equation" r:id="rId4" imgW="393700" imgH="215900" progId="Equation.3">
                  <p:embed/>
                </p:oleObj>
              </mc:Choice>
              <mc:Fallback>
                <p:oleObj name="Equation" r:id="rId4" imgW="393700" imgH="215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1524000"/>
                        <a:ext cx="833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1" name="TextBox 3"/>
          <p:cNvSpPr txBox="1">
            <a:spLocks noChangeArrowheads="1"/>
          </p:cNvSpPr>
          <p:nvPr/>
        </p:nvSpPr>
        <p:spPr bwMode="auto">
          <a:xfrm>
            <a:off x="609600" y="3048000"/>
            <a:ext cx="158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t>I</a:t>
            </a:r>
            <a:r>
              <a:rPr lang="en-US" sz="2000" baseline="-25000"/>
              <a:t>BK</a:t>
            </a:r>
            <a:r>
              <a:rPr lang="en-US" sz="2000"/>
              <a:t> activation</a:t>
            </a:r>
          </a:p>
        </p:txBody>
      </p:sp>
      <p:sp>
        <p:nvSpPr>
          <p:cNvPr id="21512" name="TextBox 4"/>
          <p:cNvSpPr txBox="1">
            <a:spLocks noChangeArrowheads="1"/>
          </p:cNvSpPr>
          <p:nvPr/>
        </p:nvSpPr>
        <p:spPr bwMode="auto">
          <a:xfrm>
            <a:off x="1295400" y="5029200"/>
            <a:ext cx="505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Ionic current have an Ohmic form, e.g., </a:t>
            </a:r>
          </a:p>
        </p:txBody>
      </p:sp>
      <p:graphicFrame>
        <p:nvGraphicFramePr>
          <p:cNvPr id="21513" name="Object 5"/>
          <p:cNvGraphicFramePr>
            <a:graphicFrameLocks noChangeAspect="1"/>
          </p:cNvGraphicFramePr>
          <p:nvPr/>
        </p:nvGraphicFramePr>
        <p:xfrm>
          <a:off x="6477000" y="5105400"/>
          <a:ext cx="2124075" cy="457200"/>
        </p:xfrm>
        <a:graphic>
          <a:graphicData uri="http://schemas.openxmlformats.org/presentationml/2006/ole">
            <mc:AlternateContent xmlns:mc="http://schemas.openxmlformats.org/markup-compatibility/2006">
              <mc:Choice xmlns:v="urn:schemas-microsoft-com:vml" Requires="v">
                <p:oleObj spid="_x0000_s2085" name="Equation" r:id="rId6" imgW="1003300" imgH="215900" progId="Equation.3">
                  <p:embed/>
                </p:oleObj>
              </mc:Choice>
              <mc:Fallback>
                <p:oleObj name="Equation" r:id="rId6" imgW="1003300" imgH="215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5105400"/>
                        <a:ext cx="2124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704321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3600" dirty="0" smtClean="0">
                <a:latin typeface="Tahoma" charset="0"/>
              </a:rPr>
              <a:t>What</a:t>
            </a:r>
            <a:r>
              <a:rPr lang="en-US" sz="3600" dirty="0" smtClean="0">
                <a:latin typeface="Tahoma" charset="0"/>
              </a:rPr>
              <a:t> architectures </a:t>
            </a:r>
            <a:r>
              <a:rPr lang="en-US" sz="3600" dirty="0" smtClean="0">
                <a:latin typeface="Tahoma" charset="0"/>
              </a:rPr>
              <a:t>produce the </a:t>
            </a:r>
            <a:r>
              <a:rPr lang="en-US" sz="3600" dirty="0" smtClean="0">
                <a:latin typeface="Tahoma" charset="0"/>
              </a:rPr>
              <a:t>correct HVC </a:t>
            </a:r>
            <a:r>
              <a:rPr lang="en-US" sz="3600" dirty="0" smtClean="0">
                <a:latin typeface="Tahoma" charset="0"/>
              </a:rPr>
              <a:t>neuron activity </a:t>
            </a:r>
            <a:r>
              <a:rPr lang="en-US" sz="3600" dirty="0" smtClean="0">
                <a:latin typeface="Tahoma" charset="0"/>
              </a:rPr>
              <a:t>patterns?</a:t>
            </a:r>
            <a:endParaRPr lang="en-US" sz="3600" dirty="0" smtClean="0">
              <a:latin typeface="Tahoma" charset="0"/>
            </a:endParaRPr>
          </a:p>
        </p:txBody>
      </p:sp>
      <p:sp useBgFill="1">
        <p:nvSpPr>
          <p:cNvPr id="12290" name="TextBox 3"/>
          <p:cNvSpPr txBox="1">
            <a:spLocks noChangeArrowheads="1"/>
          </p:cNvSpPr>
          <p:nvPr/>
        </p:nvSpPr>
        <p:spPr bwMode="auto">
          <a:xfrm>
            <a:off x="2590800" y="2514600"/>
            <a:ext cx="4724400" cy="29718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sz="1800"/>
          </a:p>
        </p:txBody>
      </p:sp>
      <p:pic>
        <p:nvPicPr>
          <p:cNvPr id="12291" name="Picture 4" descr="network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743200"/>
            <a:ext cx="518160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5"/>
          <p:cNvSpPr txBox="1">
            <a:spLocks noChangeArrowheads="1"/>
          </p:cNvSpPr>
          <p:nvPr/>
        </p:nvSpPr>
        <p:spPr bwMode="auto">
          <a:xfrm>
            <a:off x="3962400" y="2209800"/>
            <a:ext cx="1230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dirty="0">
                <a:solidFill>
                  <a:srgbClr val="008000"/>
                </a:solidFill>
              </a:rPr>
              <a:t>Network 1</a:t>
            </a:r>
          </a:p>
        </p:txBody>
      </p:sp>
      <p:pic>
        <p:nvPicPr>
          <p:cNvPr id="4" name="Picture 3" descr="Daou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57400"/>
            <a:ext cx="1193800" cy="1473200"/>
          </a:xfrm>
          <a:prstGeom prst="rect">
            <a:avLst/>
          </a:prstGeom>
        </p:spPr>
      </p:pic>
      <p:sp>
        <p:nvSpPr>
          <p:cNvPr id="5" name="TextBox 4"/>
          <p:cNvSpPr txBox="1"/>
          <p:nvPr/>
        </p:nvSpPr>
        <p:spPr>
          <a:xfrm>
            <a:off x="457200" y="3657600"/>
            <a:ext cx="1127946" cy="369332"/>
          </a:xfrm>
          <a:prstGeom prst="rect">
            <a:avLst/>
          </a:prstGeom>
          <a:noFill/>
        </p:spPr>
        <p:txBody>
          <a:bodyPr wrap="none" rtlCol="0">
            <a:spAutoFit/>
          </a:bodyPr>
          <a:lstStyle/>
          <a:p>
            <a:r>
              <a:rPr lang="en-US" dirty="0" err="1" smtClean="0"/>
              <a:t>Arij</a:t>
            </a:r>
            <a:r>
              <a:rPr lang="en-US" dirty="0" smtClean="0"/>
              <a:t> </a:t>
            </a:r>
            <a:r>
              <a:rPr lang="en-US" dirty="0" err="1" smtClean="0"/>
              <a:t>Daou</a:t>
            </a:r>
            <a:endParaRPr lang="en-US" dirty="0"/>
          </a:p>
        </p:txBody>
      </p:sp>
    </p:spTree>
    <p:extLst>
      <p:ext uri="{BB962C8B-B14F-4D97-AF65-F5344CB8AC3E}">
        <p14:creationId xmlns:p14="http://schemas.microsoft.com/office/powerpoint/2010/main" val="34137824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 descr="Dao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4" descr="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57200"/>
            <a:ext cx="1524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5" descr="Johns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86200"/>
            <a:ext cx="18478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Hys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886200"/>
            <a:ext cx="18288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descr="Wu.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886199"/>
            <a:ext cx="1600200" cy="225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8"/>
          <p:cNvSpPr txBox="1">
            <a:spLocks noChangeArrowheads="1"/>
          </p:cNvSpPr>
          <p:nvPr/>
        </p:nvSpPr>
        <p:spPr bwMode="auto">
          <a:xfrm>
            <a:off x="4953000" y="1600200"/>
            <a:ext cx="1128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Arij Daou</a:t>
            </a:r>
          </a:p>
        </p:txBody>
      </p:sp>
      <p:cxnSp>
        <p:nvCxnSpPr>
          <p:cNvPr id="4103" name="Straight Arrow Connector 10"/>
          <p:cNvCxnSpPr>
            <a:cxnSpLocks noChangeShapeType="1"/>
            <a:stCxn id="4102" idx="1"/>
          </p:cNvCxnSpPr>
          <p:nvPr/>
        </p:nvCxnSpPr>
        <p:spPr bwMode="auto">
          <a:xfrm flipH="1">
            <a:off x="3276600" y="1784350"/>
            <a:ext cx="1676400" cy="44450"/>
          </a:xfrm>
          <a:prstGeom prst="straightConnector1">
            <a:avLst/>
          </a:prstGeom>
          <a:noFill/>
          <a:ln w="28575">
            <a:solidFill>
              <a:srgbClr val="FF0000"/>
            </a:solidFill>
            <a:round/>
            <a:headEnd/>
            <a:tailEnd type="arrow" w="med" len="med"/>
          </a:ln>
        </p:spPr>
      </p:cxnSp>
      <p:sp>
        <p:nvSpPr>
          <p:cNvPr id="4104" name="TextBox 14"/>
          <p:cNvSpPr txBox="1">
            <a:spLocks noChangeArrowheads="1"/>
          </p:cNvSpPr>
          <p:nvPr/>
        </p:nvSpPr>
        <p:spPr bwMode="auto">
          <a:xfrm>
            <a:off x="6781800" y="28956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Matthew Ross</a:t>
            </a:r>
          </a:p>
        </p:txBody>
      </p:sp>
      <p:sp>
        <p:nvSpPr>
          <p:cNvPr id="4105" name="TextBox 15"/>
          <p:cNvSpPr txBox="1">
            <a:spLocks noChangeArrowheads="1"/>
          </p:cNvSpPr>
          <p:nvPr/>
        </p:nvSpPr>
        <p:spPr bwMode="auto">
          <a:xfrm>
            <a:off x="609600" y="6324600"/>
            <a:ext cx="1657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Frank Johnson</a:t>
            </a:r>
          </a:p>
        </p:txBody>
      </p:sp>
      <p:sp>
        <p:nvSpPr>
          <p:cNvPr id="4106" name="TextBox 16"/>
          <p:cNvSpPr txBox="1">
            <a:spLocks noChangeArrowheads="1"/>
          </p:cNvSpPr>
          <p:nvPr/>
        </p:nvSpPr>
        <p:spPr bwMode="auto">
          <a:xfrm>
            <a:off x="3124200" y="6324600"/>
            <a:ext cx="1301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dirty="0"/>
              <a:t>Rick Hyson</a:t>
            </a:r>
          </a:p>
        </p:txBody>
      </p:sp>
      <p:sp>
        <p:nvSpPr>
          <p:cNvPr id="4107" name="TextBox 17"/>
          <p:cNvSpPr txBox="1">
            <a:spLocks noChangeArrowheads="1"/>
          </p:cNvSpPr>
          <p:nvPr/>
        </p:nvSpPr>
        <p:spPr bwMode="auto">
          <a:xfrm>
            <a:off x="5486400" y="6324600"/>
            <a:ext cx="963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dirty="0"/>
              <a:t>Wei Wu</a:t>
            </a:r>
          </a:p>
        </p:txBody>
      </p:sp>
      <p:pic>
        <p:nvPicPr>
          <p:cNvPr id="2" name="Picture 1" descr="Thompso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2800" y="3886200"/>
            <a:ext cx="1676400" cy="2263140"/>
          </a:xfrm>
          <a:prstGeom prst="rect">
            <a:avLst/>
          </a:prstGeom>
        </p:spPr>
      </p:pic>
      <p:sp>
        <p:nvSpPr>
          <p:cNvPr id="3" name="TextBox 2"/>
          <p:cNvSpPr txBox="1"/>
          <p:nvPr/>
        </p:nvSpPr>
        <p:spPr>
          <a:xfrm>
            <a:off x="7086600" y="6324600"/>
            <a:ext cx="1803085" cy="369332"/>
          </a:xfrm>
          <a:prstGeom prst="rect">
            <a:avLst/>
          </a:prstGeom>
          <a:noFill/>
        </p:spPr>
        <p:txBody>
          <a:bodyPr wrap="none" rtlCol="0">
            <a:spAutoFit/>
          </a:bodyPr>
          <a:lstStyle/>
          <a:p>
            <a:r>
              <a:rPr lang="en-US" dirty="0" smtClean="0"/>
              <a:t>John Thompson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sz="3600" dirty="0">
                <a:latin typeface="Tahoma" charset="0"/>
              </a:rPr>
              <a:t>Activity pattern: network 1</a:t>
            </a:r>
          </a:p>
        </p:txBody>
      </p:sp>
      <p:sp>
        <p:nvSpPr>
          <p:cNvPr id="13314" name="TextBox 2"/>
          <p:cNvSpPr txBox="1">
            <a:spLocks noChangeArrowheads="1"/>
          </p:cNvSpPr>
          <p:nvPr/>
        </p:nvSpPr>
        <p:spPr bwMode="auto">
          <a:xfrm>
            <a:off x="2895600" y="2590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sz="1800"/>
          </a:p>
        </p:txBody>
      </p:sp>
      <p:pic>
        <p:nvPicPr>
          <p:cNvPr id="13315" name="Picture 3" descr="network1_activity.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76400"/>
            <a:ext cx="55626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381000"/>
            <a:ext cx="8229600" cy="762000"/>
          </a:xfrm>
        </p:spPr>
        <p:txBody>
          <a:bodyPr/>
          <a:lstStyle/>
          <a:p>
            <a:r>
              <a:rPr lang="en-US" sz="3600" dirty="0">
                <a:latin typeface="Tahoma" charset="0"/>
              </a:rPr>
              <a:t>Spiking patterns: network 1</a:t>
            </a:r>
          </a:p>
        </p:txBody>
      </p:sp>
      <p:pic>
        <p:nvPicPr>
          <p:cNvPr id="14338" name="Picture 3" descr="Fig7.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457325"/>
            <a:ext cx="41735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4"/>
          <p:cNvSpPr txBox="1">
            <a:spLocks noChangeArrowheads="1"/>
          </p:cNvSpPr>
          <p:nvPr/>
        </p:nvSpPr>
        <p:spPr bwMode="auto">
          <a:xfrm>
            <a:off x="838200" y="2514600"/>
            <a:ext cx="1695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dirty="0">
                <a:solidFill>
                  <a:srgbClr val="0000FF"/>
                </a:solidFill>
              </a:rPr>
              <a:t>HVC</a:t>
            </a:r>
            <a:r>
              <a:rPr lang="en-US" sz="1800" baseline="-25000" dirty="0">
                <a:solidFill>
                  <a:srgbClr val="0000FF"/>
                </a:solidFill>
              </a:rPr>
              <a:t>RA</a:t>
            </a:r>
            <a:r>
              <a:rPr lang="en-US" sz="1800" dirty="0">
                <a:solidFill>
                  <a:srgbClr val="0000FF"/>
                </a:solidFill>
              </a:rPr>
              <a:t> neurons</a:t>
            </a:r>
          </a:p>
        </p:txBody>
      </p:sp>
      <p:sp>
        <p:nvSpPr>
          <p:cNvPr id="14340" name="TextBox 5"/>
          <p:cNvSpPr txBox="1">
            <a:spLocks noChangeArrowheads="1"/>
          </p:cNvSpPr>
          <p:nvPr/>
        </p:nvSpPr>
        <p:spPr bwMode="auto">
          <a:xfrm>
            <a:off x="838200" y="3733800"/>
            <a:ext cx="950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solidFill>
                  <a:srgbClr val="FF0000"/>
                </a:solidFill>
              </a:rPr>
              <a:t>HVC</a:t>
            </a:r>
            <a:r>
              <a:rPr lang="en-US" sz="1800" baseline="-25000">
                <a:solidFill>
                  <a:srgbClr val="FF0000"/>
                </a:solidFill>
              </a:rPr>
              <a:t>INT</a:t>
            </a:r>
            <a:r>
              <a:rPr lang="en-US" sz="1800" baseline="30000">
                <a:solidFill>
                  <a:srgbClr val="FF0000"/>
                </a:solidFill>
              </a:rPr>
              <a:t>3</a:t>
            </a:r>
            <a:endParaRPr lang="en-US" sz="1800">
              <a:solidFill>
                <a:srgbClr val="FF0000"/>
              </a:solidFill>
            </a:endParaRPr>
          </a:p>
        </p:txBody>
      </p:sp>
      <p:sp>
        <p:nvSpPr>
          <p:cNvPr id="14341" name="TextBox 6"/>
          <p:cNvSpPr txBox="1">
            <a:spLocks noChangeArrowheads="1"/>
          </p:cNvSpPr>
          <p:nvPr/>
        </p:nvSpPr>
        <p:spPr bwMode="auto">
          <a:xfrm>
            <a:off x="838200" y="5257800"/>
            <a:ext cx="790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dirty="0">
                <a:solidFill>
                  <a:srgbClr val="008000"/>
                </a:solidFill>
              </a:rPr>
              <a:t>HVC</a:t>
            </a:r>
            <a:r>
              <a:rPr lang="en-US" sz="1800" baseline="-25000" dirty="0">
                <a:solidFill>
                  <a:srgbClr val="008000"/>
                </a:solidFill>
              </a:rPr>
              <a:t>X</a:t>
            </a:r>
            <a:r>
              <a:rPr lang="en-US" sz="1800" baseline="30000" dirty="0">
                <a:solidFill>
                  <a:srgbClr val="008000"/>
                </a:solidFill>
              </a:rPr>
              <a:t>3</a:t>
            </a:r>
            <a:endParaRPr lang="en-US" sz="1800" dirty="0">
              <a:solidFill>
                <a:srgbClr val="008000"/>
              </a:solidFill>
            </a:endParaRPr>
          </a:p>
        </p:txBody>
      </p:sp>
      <p:sp>
        <p:nvSpPr>
          <p:cNvPr id="14342" name="TextBox 7"/>
          <p:cNvSpPr txBox="1">
            <a:spLocks noChangeArrowheads="1"/>
          </p:cNvSpPr>
          <p:nvPr/>
        </p:nvSpPr>
        <p:spPr bwMode="auto">
          <a:xfrm>
            <a:off x="3429000" y="1143000"/>
            <a:ext cx="1006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dirty="0"/>
              <a:t>4 motifs</a:t>
            </a:r>
          </a:p>
        </p:txBody>
      </p:sp>
      <p:sp>
        <p:nvSpPr>
          <p:cNvPr id="14343" name="TextBox 8"/>
          <p:cNvSpPr txBox="1">
            <a:spLocks noChangeArrowheads="1"/>
          </p:cNvSpPr>
          <p:nvPr/>
        </p:nvSpPr>
        <p:spPr bwMode="auto">
          <a:xfrm>
            <a:off x="5257800" y="1143000"/>
            <a:ext cx="91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1 motif</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371600"/>
          </a:xfrm>
        </p:spPr>
        <p:txBody>
          <a:bodyPr rtlCol="0">
            <a:normAutofit fontScale="90000"/>
          </a:bodyPr>
          <a:lstStyle/>
          <a:p>
            <a:pPr fontAlgn="auto">
              <a:spcAft>
                <a:spcPts val="0"/>
              </a:spcAft>
              <a:defRPr/>
            </a:pPr>
            <a:r>
              <a:rPr lang="en-US" sz="3600" dirty="0" smtClean="0">
                <a:latin typeface="Tahoma" charset="0"/>
              </a:rPr>
              <a:t>Problem with network 1: not enough HVC</a:t>
            </a:r>
            <a:r>
              <a:rPr lang="en-US" sz="3600" baseline="-25000" dirty="0" smtClean="0">
                <a:latin typeface="Tahoma" charset="0"/>
              </a:rPr>
              <a:t>INT</a:t>
            </a:r>
            <a:r>
              <a:rPr lang="en-US" sz="3600" dirty="0" smtClean="0">
                <a:latin typeface="Tahoma" charset="0"/>
              </a:rPr>
              <a:t> and HVC</a:t>
            </a:r>
            <a:r>
              <a:rPr lang="en-US" sz="3600" baseline="-25000" dirty="0" smtClean="0">
                <a:latin typeface="Tahoma" charset="0"/>
              </a:rPr>
              <a:t>X</a:t>
            </a:r>
            <a:r>
              <a:rPr lang="en-US" sz="3600" dirty="0" smtClean="0">
                <a:latin typeface="Tahoma" charset="0"/>
              </a:rPr>
              <a:t> bursts per motif—</a:t>
            </a:r>
            <a:br>
              <a:rPr lang="en-US" sz="3600" dirty="0" smtClean="0">
                <a:latin typeface="Tahoma" charset="0"/>
              </a:rPr>
            </a:br>
            <a:r>
              <a:rPr lang="en-US" sz="3600" dirty="0" smtClean="0">
                <a:latin typeface="Tahoma" charset="0"/>
              </a:rPr>
              <a:t>develop more complex networks</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Modeling paper submitted twice—rejected both times</a:t>
            </a:r>
            <a:endParaRPr lang="en-US" sz="3600" dirty="0"/>
          </a:p>
        </p:txBody>
      </p:sp>
      <p:sp>
        <p:nvSpPr>
          <p:cNvPr id="4" name="TextBox 3"/>
          <p:cNvSpPr txBox="1"/>
          <p:nvPr/>
        </p:nvSpPr>
        <p:spPr>
          <a:xfrm>
            <a:off x="1447800" y="3505200"/>
            <a:ext cx="6300122" cy="1477328"/>
          </a:xfrm>
          <a:prstGeom prst="rect">
            <a:avLst/>
          </a:prstGeom>
          <a:noFill/>
        </p:spPr>
        <p:txBody>
          <a:bodyPr wrap="none" rtlCol="0">
            <a:spAutoFit/>
          </a:bodyPr>
          <a:lstStyle/>
          <a:p>
            <a:r>
              <a:rPr lang="en-US" dirty="0" smtClean="0"/>
              <a:t>“There are no unsuccessful experiments. Every experiment</a:t>
            </a:r>
          </a:p>
          <a:p>
            <a:r>
              <a:rPr lang="en-US" dirty="0"/>
              <a:t>c</a:t>
            </a:r>
            <a:r>
              <a:rPr lang="en-US" dirty="0" smtClean="0"/>
              <a:t>ontains a lesson. If we stop right here, it is the man that is</a:t>
            </a:r>
          </a:p>
          <a:p>
            <a:r>
              <a:rPr lang="en-US" dirty="0"/>
              <a:t>u</a:t>
            </a:r>
            <a:r>
              <a:rPr lang="en-US" dirty="0" smtClean="0"/>
              <a:t>nsuccessful, not the </a:t>
            </a:r>
            <a:r>
              <a:rPr lang="en-US" dirty="0" smtClean="0"/>
              <a:t>experiment</a:t>
            </a:r>
            <a:r>
              <a:rPr lang="en-US" dirty="0" smtClean="0"/>
              <a:t>”</a:t>
            </a:r>
          </a:p>
          <a:p>
            <a:endParaRPr lang="en-US" dirty="0"/>
          </a:p>
          <a:p>
            <a:r>
              <a:rPr lang="en-US" dirty="0" smtClean="0"/>
              <a:t>                          Alexander Graham Bell</a:t>
            </a:r>
            <a:endParaRPr lang="en-US" dirty="0"/>
          </a:p>
        </p:txBody>
      </p:sp>
      <p:sp>
        <p:nvSpPr>
          <p:cNvPr id="2" name="TextBox 1"/>
          <p:cNvSpPr txBox="1"/>
          <p:nvPr/>
        </p:nvSpPr>
        <p:spPr>
          <a:xfrm>
            <a:off x="1524000" y="1981200"/>
            <a:ext cx="5942652" cy="923330"/>
          </a:xfrm>
          <a:prstGeom prst="rect">
            <a:avLst/>
          </a:prstGeom>
          <a:noFill/>
        </p:spPr>
        <p:txBody>
          <a:bodyPr wrap="none" rtlCol="0">
            <a:spAutoFit/>
          </a:bodyPr>
          <a:lstStyle/>
          <a:p>
            <a:pPr marL="285750" indent="-285750">
              <a:buFont typeface="Arial"/>
              <a:buChar char="•"/>
            </a:pPr>
            <a:r>
              <a:rPr lang="en-US" dirty="0" smtClean="0"/>
              <a:t>Not enough data on individual neurons</a:t>
            </a:r>
          </a:p>
          <a:p>
            <a:pPr marL="285750" indent="-285750">
              <a:buFont typeface="Arial"/>
              <a:buChar char="•"/>
            </a:pPr>
            <a:r>
              <a:rPr lang="en-US" dirty="0" smtClean="0"/>
              <a:t>Little evidence for rebound bursting</a:t>
            </a:r>
          </a:p>
          <a:p>
            <a:pPr marL="285750" indent="-285750">
              <a:buFont typeface="Arial"/>
              <a:buChar char="•"/>
            </a:pPr>
            <a:r>
              <a:rPr lang="en-US" dirty="0" smtClean="0"/>
              <a:t>Reviewers uncomfortable with purely theoretical work</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We need more single-cell data to build better single-cell models</a:t>
            </a:r>
            <a:endParaRPr lang="en-US" sz="3600" dirty="0"/>
          </a:p>
        </p:txBody>
      </p:sp>
      <p:pic>
        <p:nvPicPr>
          <p:cNvPr id="2" name="Picture 1" descr="Fig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524000"/>
            <a:ext cx="4584700" cy="5020280"/>
          </a:xfrm>
          <a:prstGeom prst="rect">
            <a:avLst/>
          </a:prstGeom>
        </p:spPr>
      </p:pic>
      <p:sp>
        <p:nvSpPr>
          <p:cNvPr id="5" name="TextBox 4"/>
          <p:cNvSpPr txBox="1"/>
          <p:nvPr/>
        </p:nvSpPr>
        <p:spPr>
          <a:xfrm>
            <a:off x="3276600" y="2133600"/>
            <a:ext cx="616913" cy="369332"/>
          </a:xfrm>
          <a:prstGeom prst="rect">
            <a:avLst/>
          </a:prstGeom>
          <a:noFill/>
        </p:spPr>
        <p:txBody>
          <a:bodyPr wrap="none" rtlCol="0">
            <a:spAutoFit/>
          </a:bodyPr>
          <a:lstStyle/>
          <a:p>
            <a:r>
              <a:rPr lang="en-US" dirty="0" smtClean="0"/>
              <a:t>HVC</a:t>
            </a:r>
            <a:endParaRPr lang="en-US" dirty="0"/>
          </a:p>
        </p:txBody>
      </p:sp>
      <p:sp>
        <p:nvSpPr>
          <p:cNvPr id="6" name="TextBox 5"/>
          <p:cNvSpPr txBox="1"/>
          <p:nvPr/>
        </p:nvSpPr>
        <p:spPr>
          <a:xfrm>
            <a:off x="1981200" y="3733800"/>
            <a:ext cx="2164099" cy="646331"/>
          </a:xfrm>
          <a:prstGeom prst="rect">
            <a:avLst/>
          </a:prstGeom>
          <a:noFill/>
        </p:spPr>
        <p:txBody>
          <a:bodyPr wrap="none" rtlCol="0">
            <a:spAutoFit/>
          </a:bodyPr>
          <a:lstStyle/>
          <a:p>
            <a:r>
              <a:rPr lang="en-US" dirty="0" smtClean="0"/>
              <a:t>Retrograde labeling</a:t>
            </a:r>
          </a:p>
          <a:p>
            <a:r>
              <a:rPr lang="en-US" dirty="0"/>
              <a:t>f</a:t>
            </a:r>
            <a:r>
              <a:rPr lang="en-US" dirty="0" smtClean="0"/>
              <a:t>or HVC</a:t>
            </a:r>
            <a:r>
              <a:rPr lang="en-US" baseline="-25000" dirty="0" smtClean="0"/>
              <a:t>RA</a:t>
            </a:r>
            <a:r>
              <a:rPr lang="en-US" dirty="0" smtClean="0"/>
              <a:t> neurons</a:t>
            </a:r>
            <a:endParaRPr lang="en-US" dirty="0"/>
          </a:p>
        </p:txBody>
      </p:sp>
      <p:sp>
        <p:nvSpPr>
          <p:cNvPr id="7" name="TextBox 6"/>
          <p:cNvSpPr txBox="1"/>
          <p:nvPr/>
        </p:nvSpPr>
        <p:spPr>
          <a:xfrm>
            <a:off x="1828800" y="5334000"/>
            <a:ext cx="2280981" cy="646331"/>
          </a:xfrm>
          <a:prstGeom prst="rect">
            <a:avLst/>
          </a:prstGeom>
          <a:noFill/>
        </p:spPr>
        <p:txBody>
          <a:bodyPr wrap="none" rtlCol="0">
            <a:spAutoFit/>
          </a:bodyPr>
          <a:lstStyle/>
          <a:p>
            <a:r>
              <a:rPr lang="en-US" dirty="0" err="1" smtClean="0"/>
              <a:t>Flourescent</a:t>
            </a:r>
            <a:r>
              <a:rPr lang="en-US" dirty="0" smtClean="0"/>
              <a:t> HVC</a:t>
            </a:r>
            <a:r>
              <a:rPr lang="en-US" baseline="-25000" dirty="0" smtClean="0"/>
              <a:t>RA</a:t>
            </a:r>
          </a:p>
          <a:p>
            <a:r>
              <a:rPr lang="en-US" dirty="0"/>
              <a:t>n</a:t>
            </a:r>
            <a:r>
              <a:rPr lang="en-US" dirty="0" smtClean="0"/>
              <a:t>eurons with pipette</a:t>
            </a:r>
          </a:p>
        </p:txBody>
      </p:sp>
      <p:pic>
        <p:nvPicPr>
          <p:cNvPr id="8" name="Picture 7" descr="Daou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752600"/>
            <a:ext cx="1193800" cy="1473200"/>
          </a:xfrm>
          <a:prstGeom prst="rect">
            <a:avLst/>
          </a:prstGeom>
        </p:spPr>
      </p:pic>
      <p:pic>
        <p:nvPicPr>
          <p:cNvPr id="9" name="Picture 8" descr="Ro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752600"/>
            <a:ext cx="1072444" cy="1447800"/>
          </a:xfrm>
          <a:prstGeom prst="rect">
            <a:avLst/>
          </a:prstGeom>
        </p:spPr>
      </p:pic>
      <p:pic>
        <p:nvPicPr>
          <p:cNvPr id="10" name="Picture 9" descr="Johns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352800"/>
            <a:ext cx="1170751" cy="1447800"/>
          </a:xfrm>
          <a:prstGeom prst="rect">
            <a:avLst/>
          </a:prstGeom>
        </p:spPr>
      </p:pic>
      <p:pic>
        <p:nvPicPr>
          <p:cNvPr id="11" name="Picture 10" descr="Hyso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4953000"/>
            <a:ext cx="1219200" cy="1506070"/>
          </a:xfrm>
          <a:prstGeom prst="rect">
            <a:avLst/>
          </a:prstGeom>
        </p:spPr>
      </p:pic>
    </p:spTree>
    <p:extLst>
      <p:ext uri="{BB962C8B-B14F-4D97-AF65-F5344CB8AC3E}">
        <p14:creationId xmlns:p14="http://schemas.microsoft.com/office/powerpoint/2010/main" val="29101922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Calibrate single-cell models to match the electrophysiology data</a:t>
            </a:r>
            <a:endParaRPr lang="en-US" sz="3600" dirty="0"/>
          </a:p>
        </p:txBody>
      </p:sp>
      <p:pic>
        <p:nvPicPr>
          <p:cNvPr id="4" name="Picture 3" descr="Fig4.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981200"/>
            <a:ext cx="6400800" cy="3171952"/>
          </a:xfrm>
          <a:prstGeom prst="rect">
            <a:avLst/>
          </a:prstGeom>
        </p:spPr>
      </p:pic>
      <p:sp>
        <p:nvSpPr>
          <p:cNvPr id="12" name="TextBox 11"/>
          <p:cNvSpPr txBox="1"/>
          <p:nvPr/>
        </p:nvSpPr>
        <p:spPr>
          <a:xfrm>
            <a:off x="2743200" y="5715000"/>
            <a:ext cx="3777409" cy="369332"/>
          </a:xfrm>
          <a:prstGeom prst="rect">
            <a:avLst/>
          </a:prstGeom>
          <a:noFill/>
        </p:spPr>
        <p:txBody>
          <a:bodyPr wrap="none" rtlCol="0">
            <a:spAutoFit/>
          </a:bodyPr>
          <a:lstStyle/>
          <a:p>
            <a:r>
              <a:rPr lang="en-US" dirty="0" smtClean="0"/>
              <a:t>Data and model of an HVC</a:t>
            </a:r>
            <a:r>
              <a:rPr lang="en-US" baseline="-25000" dirty="0" smtClean="0"/>
              <a:t>X</a:t>
            </a:r>
            <a:r>
              <a:rPr lang="en-US" dirty="0" smtClean="0"/>
              <a:t> neuron</a:t>
            </a:r>
            <a:endParaRPr lang="en-US" dirty="0"/>
          </a:p>
        </p:txBody>
      </p:sp>
    </p:spTree>
    <p:extLst>
      <p:ext uri="{BB962C8B-B14F-4D97-AF65-F5344CB8AC3E}">
        <p14:creationId xmlns:p14="http://schemas.microsoft.com/office/powerpoint/2010/main" val="5019573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944562"/>
          </a:xfrm>
        </p:spPr>
        <p:txBody>
          <a:bodyPr/>
          <a:lstStyle/>
          <a:p>
            <a:r>
              <a:rPr lang="en-US" sz="3600" dirty="0" smtClean="0"/>
              <a:t>Make model predictions—then test them</a:t>
            </a:r>
            <a:endParaRPr lang="en-US" sz="3600" dirty="0"/>
          </a:p>
        </p:txBody>
      </p:sp>
      <p:pic>
        <p:nvPicPr>
          <p:cNvPr id="2" name="Picture 1" descr="Fig7.tif"/>
          <p:cNvPicPr>
            <a:picLocks noChangeAspect="1"/>
          </p:cNvPicPr>
          <p:nvPr/>
        </p:nvPicPr>
        <p:blipFill rotWithShape="1">
          <a:blip r:embed="rId2">
            <a:extLst>
              <a:ext uri="{28A0092B-C50C-407E-A947-70E740481C1C}">
                <a14:useLocalDpi xmlns:a14="http://schemas.microsoft.com/office/drawing/2010/main" val="0"/>
              </a:ext>
            </a:extLst>
          </a:blip>
          <a:srcRect b="50658"/>
          <a:stretch/>
        </p:blipFill>
        <p:spPr>
          <a:xfrm>
            <a:off x="838200" y="1295400"/>
            <a:ext cx="5422900" cy="2558803"/>
          </a:xfrm>
          <a:prstGeom prst="rect">
            <a:avLst/>
          </a:prstGeom>
        </p:spPr>
      </p:pic>
      <p:sp>
        <p:nvSpPr>
          <p:cNvPr id="7" name="TextBox 6"/>
          <p:cNvSpPr txBox="1"/>
          <p:nvPr/>
        </p:nvSpPr>
        <p:spPr>
          <a:xfrm>
            <a:off x="6629400" y="1752600"/>
            <a:ext cx="2119465" cy="646331"/>
          </a:xfrm>
          <a:prstGeom prst="rect">
            <a:avLst/>
          </a:prstGeom>
          <a:noFill/>
        </p:spPr>
        <p:txBody>
          <a:bodyPr wrap="none" rtlCol="0">
            <a:spAutoFit/>
          </a:bodyPr>
          <a:lstStyle/>
          <a:p>
            <a:r>
              <a:rPr lang="en-US" dirty="0" smtClean="0"/>
              <a:t>First “block” </a:t>
            </a:r>
            <a:r>
              <a:rPr lang="en-US" dirty="0" smtClean="0">
                <a:solidFill>
                  <a:srgbClr val="FF0000"/>
                </a:solidFill>
              </a:rPr>
              <a:t>T-type</a:t>
            </a:r>
          </a:p>
          <a:p>
            <a:r>
              <a:rPr lang="en-US" dirty="0" smtClean="0">
                <a:solidFill>
                  <a:srgbClr val="FF0000"/>
                </a:solidFill>
              </a:rPr>
              <a:t>Ca</a:t>
            </a:r>
            <a:r>
              <a:rPr lang="en-US" baseline="30000" dirty="0" smtClean="0">
                <a:solidFill>
                  <a:srgbClr val="FF0000"/>
                </a:solidFill>
              </a:rPr>
              <a:t>2+ </a:t>
            </a:r>
            <a:r>
              <a:rPr lang="en-US" dirty="0" smtClean="0">
                <a:solidFill>
                  <a:srgbClr val="FF0000"/>
                </a:solidFill>
              </a:rPr>
              <a:t>current</a:t>
            </a:r>
            <a:endParaRPr lang="en-US" dirty="0">
              <a:solidFill>
                <a:srgbClr val="FF0000"/>
              </a:solidFill>
            </a:endParaRPr>
          </a:p>
        </p:txBody>
      </p:sp>
      <p:sp>
        <p:nvSpPr>
          <p:cNvPr id="8" name="TextBox 7"/>
          <p:cNvSpPr txBox="1"/>
          <p:nvPr/>
        </p:nvSpPr>
        <p:spPr>
          <a:xfrm>
            <a:off x="6629400" y="2743200"/>
            <a:ext cx="1835884" cy="646331"/>
          </a:xfrm>
          <a:prstGeom prst="rect">
            <a:avLst/>
          </a:prstGeom>
          <a:noFill/>
        </p:spPr>
        <p:txBody>
          <a:bodyPr wrap="none" rtlCol="0">
            <a:spAutoFit/>
          </a:bodyPr>
          <a:lstStyle/>
          <a:p>
            <a:r>
              <a:rPr lang="en-US" dirty="0" smtClean="0"/>
              <a:t>Next “block” the</a:t>
            </a:r>
          </a:p>
          <a:p>
            <a:r>
              <a:rPr lang="en-US" dirty="0">
                <a:solidFill>
                  <a:schemeClr val="accent3">
                    <a:lumMod val="75000"/>
                  </a:schemeClr>
                </a:solidFill>
              </a:rPr>
              <a:t>h</a:t>
            </a:r>
            <a:r>
              <a:rPr lang="en-US" dirty="0" smtClean="0">
                <a:solidFill>
                  <a:schemeClr val="accent3">
                    <a:lumMod val="75000"/>
                  </a:schemeClr>
                </a:solidFill>
              </a:rPr>
              <a:t>-current</a:t>
            </a:r>
            <a:endParaRPr lang="en-US" dirty="0">
              <a:solidFill>
                <a:schemeClr val="accent3">
                  <a:lumMod val="75000"/>
                </a:schemeClr>
              </a:solidFill>
            </a:endParaRPr>
          </a:p>
        </p:txBody>
      </p:sp>
      <p:sp>
        <p:nvSpPr>
          <p:cNvPr id="6" name="TextBox 5"/>
          <p:cNvSpPr txBox="1"/>
          <p:nvPr/>
        </p:nvSpPr>
        <p:spPr>
          <a:xfrm>
            <a:off x="6781800" y="6172200"/>
            <a:ext cx="1493430" cy="369332"/>
          </a:xfrm>
          <a:prstGeom prst="rect">
            <a:avLst/>
          </a:prstGeom>
          <a:noFill/>
        </p:spPr>
        <p:txBody>
          <a:bodyPr wrap="none" rtlCol="0">
            <a:spAutoFit/>
          </a:bodyPr>
          <a:lstStyle/>
          <a:p>
            <a:r>
              <a:rPr lang="en-US" dirty="0" smtClean="0"/>
              <a:t>HVC</a:t>
            </a:r>
            <a:r>
              <a:rPr lang="en-US" baseline="-25000" dirty="0" smtClean="0"/>
              <a:t>X</a:t>
            </a:r>
            <a:r>
              <a:rPr lang="en-US" dirty="0" smtClean="0"/>
              <a:t> neuron</a:t>
            </a:r>
            <a:endParaRPr lang="en-US" dirty="0"/>
          </a:p>
        </p:txBody>
      </p:sp>
    </p:spTree>
    <p:extLst>
      <p:ext uri="{BB962C8B-B14F-4D97-AF65-F5344CB8AC3E}">
        <p14:creationId xmlns:p14="http://schemas.microsoft.com/office/powerpoint/2010/main" val="405197458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44562"/>
          </a:xfrm>
        </p:spPr>
        <p:txBody>
          <a:bodyPr/>
          <a:lstStyle/>
          <a:p>
            <a:r>
              <a:rPr lang="en-US" sz="3600" dirty="0" smtClean="0"/>
              <a:t>Make model predictions—then test them</a:t>
            </a:r>
            <a:endParaRPr lang="en-US" sz="3600" dirty="0"/>
          </a:p>
        </p:txBody>
      </p:sp>
      <p:pic>
        <p:nvPicPr>
          <p:cNvPr id="2" name="Picture 1" descr="Fig7.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95400"/>
            <a:ext cx="5422900" cy="5185899"/>
          </a:xfrm>
          <a:prstGeom prst="rect">
            <a:avLst/>
          </a:prstGeom>
        </p:spPr>
      </p:pic>
      <p:sp>
        <p:nvSpPr>
          <p:cNvPr id="5" name="TextBox 4"/>
          <p:cNvSpPr txBox="1"/>
          <p:nvPr/>
        </p:nvSpPr>
        <p:spPr>
          <a:xfrm>
            <a:off x="6553200" y="4038600"/>
            <a:ext cx="2392502" cy="584776"/>
          </a:xfrm>
          <a:prstGeom prst="rect">
            <a:avLst/>
          </a:prstGeom>
          <a:noFill/>
        </p:spPr>
        <p:txBody>
          <a:bodyPr wrap="none" rtlCol="0">
            <a:spAutoFit/>
          </a:bodyPr>
          <a:lstStyle/>
          <a:p>
            <a:r>
              <a:rPr lang="en-US" sz="1600" dirty="0" err="1" smtClean="0">
                <a:solidFill>
                  <a:srgbClr val="FF0000"/>
                </a:solidFill>
              </a:rPr>
              <a:t>Mibrefradil</a:t>
            </a:r>
            <a:r>
              <a:rPr lang="en-US" sz="1600" dirty="0" smtClean="0"/>
              <a:t> blocks T-type</a:t>
            </a:r>
          </a:p>
          <a:p>
            <a:r>
              <a:rPr lang="en-US" sz="1600" dirty="0" smtClean="0"/>
              <a:t>Ca</a:t>
            </a:r>
            <a:r>
              <a:rPr lang="en-US" sz="1600" baseline="30000" dirty="0" smtClean="0"/>
              <a:t>2+</a:t>
            </a:r>
            <a:r>
              <a:rPr lang="en-US" sz="1600" dirty="0" smtClean="0"/>
              <a:t> current</a:t>
            </a:r>
            <a:endParaRPr lang="en-US" sz="1600" dirty="0"/>
          </a:p>
        </p:txBody>
      </p:sp>
      <p:sp>
        <p:nvSpPr>
          <p:cNvPr id="6" name="TextBox 5"/>
          <p:cNvSpPr txBox="1"/>
          <p:nvPr/>
        </p:nvSpPr>
        <p:spPr>
          <a:xfrm>
            <a:off x="6553200" y="4876800"/>
            <a:ext cx="1930136" cy="584776"/>
          </a:xfrm>
          <a:prstGeom prst="rect">
            <a:avLst/>
          </a:prstGeom>
          <a:noFill/>
        </p:spPr>
        <p:txBody>
          <a:bodyPr wrap="none" rtlCol="0">
            <a:spAutoFit/>
          </a:bodyPr>
          <a:lstStyle/>
          <a:p>
            <a:r>
              <a:rPr lang="en-US" sz="1600" dirty="0" smtClean="0">
                <a:solidFill>
                  <a:schemeClr val="accent3">
                    <a:lumMod val="75000"/>
                  </a:schemeClr>
                </a:solidFill>
              </a:rPr>
              <a:t>ZD 7288 </a:t>
            </a:r>
            <a:r>
              <a:rPr lang="en-US" sz="1600" dirty="0" smtClean="0"/>
              <a:t>blocks the</a:t>
            </a:r>
          </a:p>
          <a:p>
            <a:r>
              <a:rPr lang="en-US" sz="1600" dirty="0" smtClean="0"/>
              <a:t>h-current</a:t>
            </a:r>
            <a:endParaRPr lang="en-US" sz="1600" dirty="0"/>
          </a:p>
        </p:txBody>
      </p:sp>
      <p:sp>
        <p:nvSpPr>
          <p:cNvPr id="7" name="TextBox 6"/>
          <p:cNvSpPr txBox="1"/>
          <p:nvPr/>
        </p:nvSpPr>
        <p:spPr>
          <a:xfrm>
            <a:off x="6629400" y="1752600"/>
            <a:ext cx="2119465" cy="646331"/>
          </a:xfrm>
          <a:prstGeom prst="rect">
            <a:avLst/>
          </a:prstGeom>
          <a:noFill/>
        </p:spPr>
        <p:txBody>
          <a:bodyPr wrap="none" rtlCol="0">
            <a:spAutoFit/>
          </a:bodyPr>
          <a:lstStyle/>
          <a:p>
            <a:r>
              <a:rPr lang="en-US" dirty="0" smtClean="0"/>
              <a:t>First “block” </a:t>
            </a:r>
            <a:r>
              <a:rPr lang="en-US" dirty="0" smtClean="0">
                <a:solidFill>
                  <a:srgbClr val="FF0000"/>
                </a:solidFill>
              </a:rPr>
              <a:t>T-type</a:t>
            </a:r>
          </a:p>
          <a:p>
            <a:r>
              <a:rPr lang="en-US" dirty="0" smtClean="0">
                <a:solidFill>
                  <a:srgbClr val="FF0000"/>
                </a:solidFill>
              </a:rPr>
              <a:t>Ca</a:t>
            </a:r>
            <a:r>
              <a:rPr lang="en-US" baseline="30000" dirty="0" smtClean="0">
                <a:solidFill>
                  <a:srgbClr val="FF0000"/>
                </a:solidFill>
              </a:rPr>
              <a:t>2+ </a:t>
            </a:r>
            <a:r>
              <a:rPr lang="en-US" dirty="0" smtClean="0">
                <a:solidFill>
                  <a:srgbClr val="FF0000"/>
                </a:solidFill>
              </a:rPr>
              <a:t>current</a:t>
            </a:r>
            <a:endParaRPr lang="en-US" dirty="0">
              <a:solidFill>
                <a:srgbClr val="FF0000"/>
              </a:solidFill>
            </a:endParaRPr>
          </a:p>
        </p:txBody>
      </p:sp>
      <p:sp>
        <p:nvSpPr>
          <p:cNvPr id="8" name="TextBox 7"/>
          <p:cNvSpPr txBox="1"/>
          <p:nvPr/>
        </p:nvSpPr>
        <p:spPr>
          <a:xfrm>
            <a:off x="6629400" y="2514600"/>
            <a:ext cx="1835884" cy="646331"/>
          </a:xfrm>
          <a:prstGeom prst="rect">
            <a:avLst/>
          </a:prstGeom>
          <a:noFill/>
        </p:spPr>
        <p:txBody>
          <a:bodyPr wrap="none" rtlCol="0">
            <a:spAutoFit/>
          </a:bodyPr>
          <a:lstStyle/>
          <a:p>
            <a:r>
              <a:rPr lang="en-US" dirty="0" smtClean="0"/>
              <a:t>Next “block” the</a:t>
            </a:r>
          </a:p>
          <a:p>
            <a:r>
              <a:rPr lang="en-US" dirty="0">
                <a:solidFill>
                  <a:schemeClr val="accent3">
                    <a:lumMod val="75000"/>
                  </a:schemeClr>
                </a:solidFill>
              </a:rPr>
              <a:t>h</a:t>
            </a:r>
            <a:r>
              <a:rPr lang="en-US" dirty="0" smtClean="0">
                <a:solidFill>
                  <a:schemeClr val="accent3">
                    <a:lumMod val="75000"/>
                  </a:schemeClr>
                </a:solidFill>
              </a:rPr>
              <a:t>-current</a:t>
            </a:r>
            <a:endParaRPr lang="en-US" dirty="0">
              <a:solidFill>
                <a:schemeClr val="accent3">
                  <a:lumMod val="75000"/>
                </a:schemeClr>
              </a:solidFill>
            </a:endParaRPr>
          </a:p>
        </p:txBody>
      </p:sp>
      <p:sp>
        <p:nvSpPr>
          <p:cNvPr id="4" name="TextBox 3"/>
          <p:cNvSpPr txBox="1"/>
          <p:nvPr/>
        </p:nvSpPr>
        <p:spPr>
          <a:xfrm>
            <a:off x="6705600" y="6324600"/>
            <a:ext cx="1493430" cy="369332"/>
          </a:xfrm>
          <a:prstGeom prst="rect">
            <a:avLst/>
          </a:prstGeom>
          <a:noFill/>
        </p:spPr>
        <p:txBody>
          <a:bodyPr wrap="none" rtlCol="0">
            <a:spAutoFit/>
          </a:bodyPr>
          <a:lstStyle/>
          <a:p>
            <a:r>
              <a:rPr lang="en-US" dirty="0" smtClean="0"/>
              <a:t>HVC</a:t>
            </a:r>
            <a:r>
              <a:rPr lang="en-US" baseline="-25000" dirty="0" smtClean="0"/>
              <a:t>X</a:t>
            </a:r>
            <a:r>
              <a:rPr lang="en-US" dirty="0" smtClean="0"/>
              <a:t> neuron</a:t>
            </a:r>
            <a:endParaRPr lang="en-US" dirty="0"/>
          </a:p>
        </p:txBody>
      </p:sp>
    </p:spTree>
    <p:extLst>
      <p:ext uri="{BB962C8B-B14F-4D97-AF65-F5344CB8AC3E}">
        <p14:creationId xmlns:p14="http://schemas.microsoft.com/office/powerpoint/2010/main" val="2112246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38200"/>
          </a:xfrm>
        </p:spPr>
        <p:txBody>
          <a:bodyPr/>
          <a:lstStyle/>
          <a:p>
            <a:pPr>
              <a:defRPr/>
            </a:pPr>
            <a:r>
              <a:rPr lang="en-US" sz="3200" dirty="0" smtClean="0"/>
              <a:t>After one year of work—models that are calibrated to the three cell types</a:t>
            </a:r>
            <a:endParaRPr lang="en-US" sz="3200" dirty="0"/>
          </a:p>
        </p:txBody>
      </p:sp>
      <p:pic>
        <p:nvPicPr>
          <p:cNvPr id="3" name="Picture 2" descr="Fig17.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24000"/>
            <a:ext cx="8308376" cy="4040720"/>
          </a:xfrm>
          <a:prstGeom prst="rect">
            <a:avLst/>
          </a:prstGeom>
        </p:spPr>
      </p:pic>
      <p:sp>
        <p:nvSpPr>
          <p:cNvPr id="4" name="TextBox 3"/>
          <p:cNvSpPr txBox="1"/>
          <p:nvPr/>
        </p:nvSpPr>
        <p:spPr>
          <a:xfrm>
            <a:off x="1600200" y="6019800"/>
            <a:ext cx="6158807" cy="369332"/>
          </a:xfrm>
          <a:prstGeom prst="rect">
            <a:avLst/>
          </a:prstGeom>
          <a:noFill/>
        </p:spPr>
        <p:txBody>
          <a:bodyPr wrap="none" rtlCol="0">
            <a:spAutoFit/>
          </a:bodyPr>
          <a:lstStyle/>
          <a:p>
            <a:r>
              <a:rPr lang="en-US" dirty="0" smtClean="0"/>
              <a:t>Size of channel icon reflects size of maximum conductance</a:t>
            </a:r>
            <a:endParaRPr lang="en-US" dirty="0"/>
          </a:p>
        </p:txBody>
      </p:sp>
    </p:spTree>
    <p:extLst>
      <p:ext uri="{BB962C8B-B14F-4D97-AF65-F5344CB8AC3E}">
        <p14:creationId xmlns:p14="http://schemas.microsoft.com/office/powerpoint/2010/main" val="40642176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38200"/>
          </a:xfrm>
        </p:spPr>
        <p:txBody>
          <a:bodyPr/>
          <a:lstStyle/>
          <a:p>
            <a:pPr>
              <a:defRPr/>
            </a:pPr>
            <a:r>
              <a:rPr lang="en-US" sz="3200" dirty="0" smtClean="0"/>
              <a:t>Next steps:</a:t>
            </a:r>
            <a:endParaRPr lang="en-US" sz="3200" dirty="0"/>
          </a:p>
        </p:txBody>
      </p:sp>
      <p:sp>
        <p:nvSpPr>
          <p:cNvPr id="5" name="TextBox 4"/>
          <p:cNvSpPr txBox="1"/>
          <p:nvPr/>
        </p:nvSpPr>
        <p:spPr>
          <a:xfrm>
            <a:off x="1752600" y="2133600"/>
            <a:ext cx="5840060" cy="2585323"/>
          </a:xfrm>
          <a:prstGeom prst="rect">
            <a:avLst/>
          </a:prstGeom>
          <a:noFill/>
        </p:spPr>
        <p:txBody>
          <a:bodyPr wrap="none" rtlCol="0">
            <a:spAutoFit/>
          </a:bodyPr>
          <a:lstStyle/>
          <a:p>
            <a:pPr marL="285750" indent="-285750">
              <a:buFont typeface="Arial"/>
              <a:buChar char="•"/>
            </a:pPr>
            <a:r>
              <a:rPr lang="en-US" dirty="0" smtClean="0"/>
              <a:t>Connect the single-cell models together and look at</a:t>
            </a:r>
          </a:p>
          <a:p>
            <a:r>
              <a:rPr lang="en-US" dirty="0" smtClean="0"/>
              <a:t>    plausible network properties.</a:t>
            </a:r>
          </a:p>
          <a:p>
            <a:endParaRPr lang="en-US" dirty="0"/>
          </a:p>
          <a:p>
            <a:pPr marL="285750" indent="-285750">
              <a:buFont typeface="Arial"/>
              <a:buChar char="•"/>
            </a:pPr>
            <a:r>
              <a:rPr lang="en-US" dirty="0" smtClean="0"/>
              <a:t>Do single-cell studies of juvenile birds to study how</a:t>
            </a:r>
          </a:p>
          <a:p>
            <a:r>
              <a:rPr lang="en-US" dirty="0"/>
              <a:t> </a:t>
            </a:r>
            <a:r>
              <a:rPr lang="en-US" dirty="0" smtClean="0"/>
              <a:t>   channel distributions and roles change during song</a:t>
            </a:r>
          </a:p>
          <a:p>
            <a:r>
              <a:rPr lang="en-US" dirty="0"/>
              <a:t> </a:t>
            </a:r>
            <a:r>
              <a:rPr lang="en-US" dirty="0" smtClean="0"/>
              <a:t>   learning.</a:t>
            </a:r>
          </a:p>
          <a:p>
            <a:endParaRPr lang="en-US" dirty="0"/>
          </a:p>
          <a:p>
            <a:pPr marL="285750" indent="-285750">
              <a:buFont typeface="Arial"/>
              <a:buChar char="•"/>
            </a:pPr>
            <a:r>
              <a:rPr lang="en-US" dirty="0" smtClean="0"/>
              <a:t>Use the Dynamic-Clamp to inject model currents and</a:t>
            </a:r>
          </a:p>
          <a:p>
            <a:r>
              <a:rPr lang="en-US" dirty="0"/>
              <a:t> </a:t>
            </a:r>
            <a:r>
              <a:rPr lang="en-US" dirty="0" smtClean="0"/>
              <a:t>   study the response.</a:t>
            </a:r>
            <a:endParaRPr lang="en-US" dirty="0"/>
          </a:p>
        </p:txBody>
      </p:sp>
    </p:spTree>
    <p:extLst>
      <p:ext uri="{BB962C8B-B14F-4D97-AF65-F5344CB8AC3E}">
        <p14:creationId xmlns:p14="http://schemas.microsoft.com/office/powerpoint/2010/main" val="37182810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4"/>
          <p:cNvSpPr>
            <a:spLocks noGrp="1" noChangeArrowheads="1"/>
          </p:cNvSpPr>
          <p:nvPr>
            <p:ph type="title"/>
          </p:nvPr>
        </p:nvSpPr>
        <p:spPr/>
        <p:txBody>
          <a:bodyPr/>
          <a:lstStyle/>
          <a:p>
            <a:r>
              <a:rPr lang="en-US" sz="3200">
                <a:latin typeface="Tahoma" charset="0"/>
              </a:rPr>
              <a:t>Why use mathematical modeling?</a:t>
            </a:r>
          </a:p>
        </p:txBody>
      </p:sp>
      <p:sp>
        <p:nvSpPr>
          <p:cNvPr id="5122" name="Text Box 5"/>
          <p:cNvSpPr txBox="1">
            <a:spLocks noChangeArrowheads="1"/>
          </p:cNvSpPr>
          <p:nvPr/>
        </p:nvSpPr>
        <p:spPr bwMode="auto">
          <a:xfrm>
            <a:off x="1050925" y="19367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sz="1800"/>
          </a:p>
        </p:txBody>
      </p:sp>
      <p:sp>
        <p:nvSpPr>
          <p:cNvPr id="158726" name="Text Box 6"/>
          <p:cNvSpPr txBox="1">
            <a:spLocks noChangeArrowheads="1"/>
          </p:cNvSpPr>
          <p:nvPr/>
        </p:nvSpPr>
        <p:spPr bwMode="auto">
          <a:xfrm>
            <a:off x="762000" y="1905000"/>
            <a:ext cx="75453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t>1. As an aid to the interpretation of experimental data.</a:t>
            </a:r>
          </a:p>
          <a:p>
            <a:endParaRPr lang="en-US"/>
          </a:p>
        </p:txBody>
      </p:sp>
      <p:sp>
        <p:nvSpPr>
          <p:cNvPr id="158727" name="Text Box 7"/>
          <p:cNvSpPr txBox="1">
            <a:spLocks noChangeArrowheads="1"/>
          </p:cNvSpPr>
          <p:nvPr/>
        </p:nvSpPr>
        <p:spPr bwMode="auto">
          <a:xfrm>
            <a:off x="762000" y="27432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t>2. Integration of multiple sets of experimental results.</a:t>
            </a:r>
          </a:p>
        </p:txBody>
      </p:sp>
      <p:sp>
        <p:nvSpPr>
          <p:cNvPr id="158728" name="Text Box 8"/>
          <p:cNvSpPr txBox="1">
            <a:spLocks noChangeArrowheads="1"/>
          </p:cNvSpPr>
          <p:nvPr/>
        </p:nvSpPr>
        <p:spPr bwMode="auto">
          <a:xfrm>
            <a:off x="762000" y="3505200"/>
            <a:ext cx="604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t>3. Great for finding holes in our knowledge.</a:t>
            </a:r>
          </a:p>
        </p:txBody>
      </p:sp>
      <p:sp>
        <p:nvSpPr>
          <p:cNvPr id="158729" name="Text Box 9"/>
          <p:cNvSpPr txBox="1">
            <a:spLocks noChangeArrowheads="1"/>
          </p:cNvSpPr>
          <p:nvPr/>
        </p:nvSpPr>
        <p:spPr bwMode="auto">
          <a:xfrm>
            <a:off x="762000" y="4191000"/>
            <a:ext cx="7543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t>4. Ideal for making predictions. This is a powerful tool for experimental design.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7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87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8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6" grpId="0"/>
      <p:bldP spid="158727" grpId="0"/>
      <p:bldP spid="158728" grpId="0"/>
      <p:bldP spid="1587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eenEye\Desktop\080501143416-larg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outerShdw blurRad="50800" dist="50800" dir="5400000" algn="ctr" rotWithShape="0">
              <a:schemeClr val="tx1"/>
            </a:outerShdw>
          </a:effectLst>
        </p:spPr>
      </p:pic>
      <p:sp>
        <p:nvSpPr>
          <p:cNvPr id="5" name="Freeform 4"/>
          <p:cNvSpPr/>
          <p:nvPr/>
        </p:nvSpPr>
        <p:spPr>
          <a:xfrm>
            <a:off x="1295400" y="304800"/>
            <a:ext cx="542925" cy="669925"/>
          </a:xfrm>
          <a:custGeom>
            <a:avLst/>
            <a:gdLst>
              <a:gd name="connsiteX0" fmla="*/ 62345 w 542636"/>
              <a:gd name="connsiteY0" fmla="*/ 240145 h 669636"/>
              <a:gd name="connsiteX1" fmla="*/ 34636 w 542636"/>
              <a:gd name="connsiteY1" fmla="*/ 73891 h 669636"/>
              <a:gd name="connsiteX2" fmla="*/ 270164 w 542636"/>
              <a:gd name="connsiteY2" fmla="*/ 4618 h 669636"/>
              <a:gd name="connsiteX3" fmla="*/ 491836 w 542636"/>
              <a:gd name="connsiteY3" fmla="*/ 101600 h 669636"/>
              <a:gd name="connsiteX4" fmla="*/ 505691 w 542636"/>
              <a:gd name="connsiteY4" fmla="*/ 337127 h 669636"/>
              <a:gd name="connsiteX5" fmla="*/ 270164 w 542636"/>
              <a:gd name="connsiteY5" fmla="*/ 406400 h 669636"/>
              <a:gd name="connsiteX6" fmla="*/ 464127 w 542636"/>
              <a:gd name="connsiteY6" fmla="*/ 669636 h 6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636" h="669636">
                <a:moveTo>
                  <a:pt x="62345" y="240145"/>
                </a:moveTo>
                <a:cubicBezTo>
                  <a:pt x="31172" y="176645"/>
                  <a:pt x="0" y="113145"/>
                  <a:pt x="34636" y="73891"/>
                </a:cubicBezTo>
                <a:cubicBezTo>
                  <a:pt x="69272" y="34637"/>
                  <a:pt x="193964" y="0"/>
                  <a:pt x="270164" y="4618"/>
                </a:cubicBezTo>
                <a:cubicBezTo>
                  <a:pt x="346364" y="9236"/>
                  <a:pt x="452582" y="46182"/>
                  <a:pt x="491836" y="101600"/>
                </a:cubicBezTo>
                <a:cubicBezTo>
                  <a:pt x="531090" y="157018"/>
                  <a:pt x="542636" y="286327"/>
                  <a:pt x="505691" y="337127"/>
                </a:cubicBezTo>
                <a:cubicBezTo>
                  <a:pt x="468746" y="387927"/>
                  <a:pt x="277091" y="350982"/>
                  <a:pt x="270164" y="406400"/>
                </a:cubicBezTo>
                <a:cubicBezTo>
                  <a:pt x="263237" y="461818"/>
                  <a:pt x="363682" y="565727"/>
                  <a:pt x="464127" y="66963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Oval 5"/>
          <p:cNvSpPr/>
          <p:nvPr/>
        </p:nvSpPr>
        <p:spPr>
          <a:xfrm>
            <a:off x="1779588" y="1004888"/>
            <a:ext cx="76200" cy="76200"/>
          </a:xfrm>
          <a:prstGeom prst="ellipse">
            <a:avLst/>
          </a:prstGeom>
          <a:solidFill>
            <a:schemeClr val="tx1"/>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p:nvPr/>
        </p:nvSpPr>
        <p:spPr>
          <a:xfrm>
            <a:off x="5943600" y="228600"/>
            <a:ext cx="542925" cy="762000"/>
          </a:xfrm>
          <a:custGeom>
            <a:avLst/>
            <a:gdLst>
              <a:gd name="connsiteX0" fmla="*/ 62345 w 542636"/>
              <a:gd name="connsiteY0" fmla="*/ 240145 h 669636"/>
              <a:gd name="connsiteX1" fmla="*/ 34636 w 542636"/>
              <a:gd name="connsiteY1" fmla="*/ 73891 h 669636"/>
              <a:gd name="connsiteX2" fmla="*/ 270164 w 542636"/>
              <a:gd name="connsiteY2" fmla="*/ 4618 h 669636"/>
              <a:gd name="connsiteX3" fmla="*/ 491836 w 542636"/>
              <a:gd name="connsiteY3" fmla="*/ 101600 h 669636"/>
              <a:gd name="connsiteX4" fmla="*/ 505691 w 542636"/>
              <a:gd name="connsiteY4" fmla="*/ 337127 h 669636"/>
              <a:gd name="connsiteX5" fmla="*/ 270164 w 542636"/>
              <a:gd name="connsiteY5" fmla="*/ 406400 h 669636"/>
              <a:gd name="connsiteX6" fmla="*/ 464127 w 542636"/>
              <a:gd name="connsiteY6" fmla="*/ 669636 h 669636"/>
              <a:gd name="connsiteX0" fmla="*/ 62345 w 542636"/>
              <a:gd name="connsiteY0" fmla="*/ 240145 h 762000"/>
              <a:gd name="connsiteX1" fmla="*/ 34636 w 542636"/>
              <a:gd name="connsiteY1" fmla="*/ 73891 h 762000"/>
              <a:gd name="connsiteX2" fmla="*/ 270164 w 542636"/>
              <a:gd name="connsiteY2" fmla="*/ 4618 h 762000"/>
              <a:gd name="connsiteX3" fmla="*/ 491836 w 542636"/>
              <a:gd name="connsiteY3" fmla="*/ 101600 h 762000"/>
              <a:gd name="connsiteX4" fmla="*/ 505691 w 542636"/>
              <a:gd name="connsiteY4" fmla="*/ 337127 h 762000"/>
              <a:gd name="connsiteX5" fmla="*/ 270164 w 542636"/>
              <a:gd name="connsiteY5" fmla="*/ 406400 h 762000"/>
              <a:gd name="connsiteX6" fmla="*/ 304800 w 542636"/>
              <a:gd name="connsiteY6" fmla="*/ 762000 h 762000"/>
              <a:gd name="connsiteX0" fmla="*/ 62345 w 542636"/>
              <a:gd name="connsiteY0" fmla="*/ 240145 h 762000"/>
              <a:gd name="connsiteX1" fmla="*/ 34636 w 542636"/>
              <a:gd name="connsiteY1" fmla="*/ 73891 h 762000"/>
              <a:gd name="connsiteX2" fmla="*/ 270164 w 542636"/>
              <a:gd name="connsiteY2" fmla="*/ 4618 h 762000"/>
              <a:gd name="connsiteX3" fmla="*/ 491836 w 542636"/>
              <a:gd name="connsiteY3" fmla="*/ 101600 h 762000"/>
              <a:gd name="connsiteX4" fmla="*/ 505691 w 542636"/>
              <a:gd name="connsiteY4" fmla="*/ 337127 h 762000"/>
              <a:gd name="connsiteX5" fmla="*/ 270164 w 542636"/>
              <a:gd name="connsiteY5" fmla="*/ 406400 h 762000"/>
              <a:gd name="connsiteX6" fmla="*/ 304800 w 542636"/>
              <a:gd name="connsiteY6"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636" h="762000">
                <a:moveTo>
                  <a:pt x="62345" y="240145"/>
                </a:moveTo>
                <a:cubicBezTo>
                  <a:pt x="31172" y="176645"/>
                  <a:pt x="0" y="113145"/>
                  <a:pt x="34636" y="73891"/>
                </a:cubicBezTo>
                <a:cubicBezTo>
                  <a:pt x="69272" y="34637"/>
                  <a:pt x="193964" y="0"/>
                  <a:pt x="270164" y="4618"/>
                </a:cubicBezTo>
                <a:cubicBezTo>
                  <a:pt x="346364" y="9236"/>
                  <a:pt x="452582" y="46182"/>
                  <a:pt x="491836" y="101600"/>
                </a:cubicBezTo>
                <a:cubicBezTo>
                  <a:pt x="531090" y="157018"/>
                  <a:pt x="542636" y="286327"/>
                  <a:pt x="505691" y="337127"/>
                </a:cubicBezTo>
                <a:cubicBezTo>
                  <a:pt x="468746" y="387927"/>
                  <a:pt x="303646" y="335588"/>
                  <a:pt x="270164" y="406400"/>
                </a:cubicBezTo>
                <a:cubicBezTo>
                  <a:pt x="236682" y="477212"/>
                  <a:pt x="315191" y="581891"/>
                  <a:pt x="304800" y="7620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Oval 7"/>
          <p:cNvSpPr/>
          <p:nvPr/>
        </p:nvSpPr>
        <p:spPr>
          <a:xfrm>
            <a:off x="6248400" y="1066800"/>
            <a:ext cx="76200" cy="76200"/>
          </a:xfrm>
          <a:prstGeom prst="ellipse">
            <a:avLst/>
          </a:prstGeom>
          <a:solidFill>
            <a:schemeClr val="tx1"/>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p:cNvSpPr txBox="1"/>
          <p:nvPr/>
        </p:nvSpPr>
        <p:spPr>
          <a:xfrm>
            <a:off x="6172200" y="1371600"/>
            <a:ext cx="2727680" cy="707886"/>
          </a:xfrm>
          <a:prstGeom prst="rect">
            <a:avLst/>
          </a:prstGeom>
          <a:noFill/>
        </p:spPr>
        <p:txBody>
          <a:bodyPr wrap="none" rtlCol="0">
            <a:spAutoFit/>
          </a:bodyPr>
          <a:lstStyle/>
          <a:p>
            <a:r>
              <a:rPr lang="en-US" sz="4000" dirty="0" smtClean="0">
                <a:solidFill>
                  <a:srgbClr val="FF0000"/>
                </a:solidFill>
              </a:rPr>
              <a:t>Thank you!</a:t>
            </a:r>
            <a:endParaRPr lang="en-US" sz="4000" dirty="0">
              <a:solidFill>
                <a:srgbClr val="FF0000"/>
              </a:solidFill>
            </a:endParaRPr>
          </a:p>
        </p:txBody>
      </p:sp>
    </p:spTree>
    <p:extLst>
      <p:ext uri="{BB962C8B-B14F-4D97-AF65-F5344CB8AC3E}">
        <p14:creationId xmlns:p14="http://schemas.microsoft.com/office/powerpoint/2010/main" val="28490176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eenEye\Desktop\080501143416-larg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outerShdw blurRad="50800" dist="50800" dir="5400000" algn="ctr" rotWithShape="0">
              <a:schemeClr val="tx1"/>
            </a:outerShdw>
          </a:effectLst>
        </p:spPr>
      </p:pic>
      <p:sp>
        <p:nvSpPr>
          <p:cNvPr id="5" name="Freeform 4"/>
          <p:cNvSpPr/>
          <p:nvPr/>
        </p:nvSpPr>
        <p:spPr>
          <a:xfrm>
            <a:off x="1295400" y="304800"/>
            <a:ext cx="542925" cy="669925"/>
          </a:xfrm>
          <a:custGeom>
            <a:avLst/>
            <a:gdLst>
              <a:gd name="connsiteX0" fmla="*/ 62345 w 542636"/>
              <a:gd name="connsiteY0" fmla="*/ 240145 h 669636"/>
              <a:gd name="connsiteX1" fmla="*/ 34636 w 542636"/>
              <a:gd name="connsiteY1" fmla="*/ 73891 h 669636"/>
              <a:gd name="connsiteX2" fmla="*/ 270164 w 542636"/>
              <a:gd name="connsiteY2" fmla="*/ 4618 h 669636"/>
              <a:gd name="connsiteX3" fmla="*/ 491836 w 542636"/>
              <a:gd name="connsiteY3" fmla="*/ 101600 h 669636"/>
              <a:gd name="connsiteX4" fmla="*/ 505691 w 542636"/>
              <a:gd name="connsiteY4" fmla="*/ 337127 h 669636"/>
              <a:gd name="connsiteX5" fmla="*/ 270164 w 542636"/>
              <a:gd name="connsiteY5" fmla="*/ 406400 h 669636"/>
              <a:gd name="connsiteX6" fmla="*/ 464127 w 542636"/>
              <a:gd name="connsiteY6" fmla="*/ 669636 h 6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636" h="669636">
                <a:moveTo>
                  <a:pt x="62345" y="240145"/>
                </a:moveTo>
                <a:cubicBezTo>
                  <a:pt x="31172" y="176645"/>
                  <a:pt x="0" y="113145"/>
                  <a:pt x="34636" y="73891"/>
                </a:cubicBezTo>
                <a:cubicBezTo>
                  <a:pt x="69272" y="34637"/>
                  <a:pt x="193964" y="0"/>
                  <a:pt x="270164" y="4618"/>
                </a:cubicBezTo>
                <a:cubicBezTo>
                  <a:pt x="346364" y="9236"/>
                  <a:pt x="452582" y="46182"/>
                  <a:pt x="491836" y="101600"/>
                </a:cubicBezTo>
                <a:cubicBezTo>
                  <a:pt x="531090" y="157018"/>
                  <a:pt x="542636" y="286327"/>
                  <a:pt x="505691" y="337127"/>
                </a:cubicBezTo>
                <a:cubicBezTo>
                  <a:pt x="468746" y="387927"/>
                  <a:pt x="277091" y="350982"/>
                  <a:pt x="270164" y="406400"/>
                </a:cubicBezTo>
                <a:cubicBezTo>
                  <a:pt x="263237" y="461818"/>
                  <a:pt x="363682" y="565727"/>
                  <a:pt x="464127" y="66963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Oval 5"/>
          <p:cNvSpPr/>
          <p:nvPr/>
        </p:nvSpPr>
        <p:spPr>
          <a:xfrm>
            <a:off x="1779588" y="1004888"/>
            <a:ext cx="76200" cy="76200"/>
          </a:xfrm>
          <a:prstGeom prst="ellipse">
            <a:avLst/>
          </a:prstGeom>
          <a:solidFill>
            <a:schemeClr val="tx1"/>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p:nvPr/>
        </p:nvSpPr>
        <p:spPr>
          <a:xfrm>
            <a:off x="5943600" y="228600"/>
            <a:ext cx="542925" cy="762000"/>
          </a:xfrm>
          <a:custGeom>
            <a:avLst/>
            <a:gdLst>
              <a:gd name="connsiteX0" fmla="*/ 62345 w 542636"/>
              <a:gd name="connsiteY0" fmla="*/ 240145 h 669636"/>
              <a:gd name="connsiteX1" fmla="*/ 34636 w 542636"/>
              <a:gd name="connsiteY1" fmla="*/ 73891 h 669636"/>
              <a:gd name="connsiteX2" fmla="*/ 270164 w 542636"/>
              <a:gd name="connsiteY2" fmla="*/ 4618 h 669636"/>
              <a:gd name="connsiteX3" fmla="*/ 491836 w 542636"/>
              <a:gd name="connsiteY3" fmla="*/ 101600 h 669636"/>
              <a:gd name="connsiteX4" fmla="*/ 505691 w 542636"/>
              <a:gd name="connsiteY4" fmla="*/ 337127 h 669636"/>
              <a:gd name="connsiteX5" fmla="*/ 270164 w 542636"/>
              <a:gd name="connsiteY5" fmla="*/ 406400 h 669636"/>
              <a:gd name="connsiteX6" fmla="*/ 464127 w 542636"/>
              <a:gd name="connsiteY6" fmla="*/ 669636 h 669636"/>
              <a:gd name="connsiteX0" fmla="*/ 62345 w 542636"/>
              <a:gd name="connsiteY0" fmla="*/ 240145 h 762000"/>
              <a:gd name="connsiteX1" fmla="*/ 34636 w 542636"/>
              <a:gd name="connsiteY1" fmla="*/ 73891 h 762000"/>
              <a:gd name="connsiteX2" fmla="*/ 270164 w 542636"/>
              <a:gd name="connsiteY2" fmla="*/ 4618 h 762000"/>
              <a:gd name="connsiteX3" fmla="*/ 491836 w 542636"/>
              <a:gd name="connsiteY3" fmla="*/ 101600 h 762000"/>
              <a:gd name="connsiteX4" fmla="*/ 505691 w 542636"/>
              <a:gd name="connsiteY4" fmla="*/ 337127 h 762000"/>
              <a:gd name="connsiteX5" fmla="*/ 270164 w 542636"/>
              <a:gd name="connsiteY5" fmla="*/ 406400 h 762000"/>
              <a:gd name="connsiteX6" fmla="*/ 304800 w 542636"/>
              <a:gd name="connsiteY6" fmla="*/ 762000 h 762000"/>
              <a:gd name="connsiteX0" fmla="*/ 62345 w 542636"/>
              <a:gd name="connsiteY0" fmla="*/ 240145 h 762000"/>
              <a:gd name="connsiteX1" fmla="*/ 34636 w 542636"/>
              <a:gd name="connsiteY1" fmla="*/ 73891 h 762000"/>
              <a:gd name="connsiteX2" fmla="*/ 270164 w 542636"/>
              <a:gd name="connsiteY2" fmla="*/ 4618 h 762000"/>
              <a:gd name="connsiteX3" fmla="*/ 491836 w 542636"/>
              <a:gd name="connsiteY3" fmla="*/ 101600 h 762000"/>
              <a:gd name="connsiteX4" fmla="*/ 505691 w 542636"/>
              <a:gd name="connsiteY4" fmla="*/ 337127 h 762000"/>
              <a:gd name="connsiteX5" fmla="*/ 270164 w 542636"/>
              <a:gd name="connsiteY5" fmla="*/ 406400 h 762000"/>
              <a:gd name="connsiteX6" fmla="*/ 304800 w 542636"/>
              <a:gd name="connsiteY6"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636" h="762000">
                <a:moveTo>
                  <a:pt x="62345" y="240145"/>
                </a:moveTo>
                <a:cubicBezTo>
                  <a:pt x="31172" y="176645"/>
                  <a:pt x="0" y="113145"/>
                  <a:pt x="34636" y="73891"/>
                </a:cubicBezTo>
                <a:cubicBezTo>
                  <a:pt x="69272" y="34637"/>
                  <a:pt x="193964" y="0"/>
                  <a:pt x="270164" y="4618"/>
                </a:cubicBezTo>
                <a:cubicBezTo>
                  <a:pt x="346364" y="9236"/>
                  <a:pt x="452582" y="46182"/>
                  <a:pt x="491836" y="101600"/>
                </a:cubicBezTo>
                <a:cubicBezTo>
                  <a:pt x="531090" y="157018"/>
                  <a:pt x="542636" y="286327"/>
                  <a:pt x="505691" y="337127"/>
                </a:cubicBezTo>
                <a:cubicBezTo>
                  <a:pt x="468746" y="387927"/>
                  <a:pt x="303646" y="335588"/>
                  <a:pt x="270164" y="406400"/>
                </a:cubicBezTo>
                <a:cubicBezTo>
                  <a:pt x="236682" y="477212"/>
                  <a:pt x="315191" y="581891"/>
                  <a:pt x="304800" y="7620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Oval 7"/>
          <p:cNvSpPr/>
          <p:nvPr/>
        </p:nvSpPr>
        <p:spPr>
          <a:xfrm>
            <a:off x="6248400" y="1066800"/>
            <a:ext cx="76200" cy="76200"/>
          </a:xfrm>
          <a:prstGeom prst="ellipse">
            <a:avLst/>
          </a:prstGeom>
          <a:solidFill>
            <a:schemeClr val="tx1"/>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eenEye\Desktop\080501143416-large.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a:effectLst>
            <a:outerShdw blurRad="50800" dist="50800" dir="5400000" algn="ctr" rotWithShape="0">
              <a:schemeClr val="tx1"/>
            </a:outerShdw>
          </a:effectLst>
        </p:spPr>
      </p:pic>
      <p:sp>
        <p:nvSpPr>
          <p:cNvPr id="5" name="Freeform 4"/>
          <p:cNvSpPr/>
          <p:nvPr/>
        </p:nvSpPr>
        <p:spPr>
          <a:xfrm>
            <a:off x="1295400" y="304800"/>
            <a:ext cx="542925" cy="669925"/>
          </a:xfrm>
          <a:custGeom>
            <a:avLst/>
            <a:gdLst>
              <a:gd name="connsiteX0" fmla="*/ 62345 w 542636"/>
              <a:gd name="connsiteY0" fmla="*/ 240145 h 669636"/>
              <a:gd name="connsiteX1" fmla="*/ 34636 w 542636"/>
              <a:gd name="connsiteY1" fmla="*/ 73891 h 669636"/>
              <a:gd name="connsiteX2" fmla="*/ 270164 w 542636"/>
              <a:gd name="connsiteY2" fmla="*/ 4618 h 669636"/>
              <a:gd name="connsiteX3" fmla="*/ 491836 w 542636"/>
              <a:gd name="connsiteY3" fmla="*/ 101600 h 669636"/>
              <a:gd name="connsiteX4" fmla="*/ 505691 w 542636"/>
              <a:gd name="connsiteY4" fmla="*/ 337127 h 669636"/>
              <a:gd name="connsiteX5" fmla="*/ 270164 w 542636"/>
              <a:gd name="connsiteY5" fmla="*/ 406400 h 669636"/>
              <a:gd name="connsiteX6" fmla="*/ 464127 w 542636"/>
              <a:gd name="connsiteY6" fmla="*/ 669636 h 6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636" h="669636">
                <a:moveTo>
                  <a:pt x="62345" y="240145"/>
                </a:moveTo>
                <a:cubicBezTo>
                  <a:pt x="31172" y="176645"/>
                  <a:pt x="0" y="113145"/>
                  <a:pt x="34636" y="73891"/>
                </a:cubicBezTo>
                <a:cubicBezTo>
                  <a:pt x="69272" y="34637"/>
                  <a:pt x="193964" y="0"/>
                  <a:pt x="270164" y="4618"/>
                </a:cubicBezTo>
                <a:cubicBezTo>
                  <a:pt x="346364" y="9236"/>
                  <a:pt x="452582" y="46182"/>
                  <a:pt x="491836" y="101600"/>
                </a:cubicBezTo>
                <a:cubicBezTo>
                  <a:pt x="531090" y="157018"/>
                  <a:pt x="542636" y="286327"/>
                  <a:pt x="505691" y="337127"/>
                </a:cubicBezTo>
                <a:cubicBezTo>
                  <a:pt x="468746" y="387927"/>
                  <a:pt x="277091" y="350982"/>
                  <a:pt x="270164" y="406400"/>
                </a:cubicBezTo>
                <a:cubicBezTo>
                  <a:pt x="263237" y="461818"/>
                  <a:pt x="363682" y="565727"/>
                  <a:pt x="464127" y="66963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Oval 5"/>
          <p:cNvSpPr/>
          <p:nvPr/>
        </p:nvSpPr>
        <p:spPr>
          <a:xfrm>
            <a:off x="1779588" y="1004888"/>
            <a:ext cx="76200" cy="76200"/>
          </a:xfrm>
          <a:prstGeom prst="ellipse">
            <a:avLst/>
          </a:prstGeom>
          <a:solidFill>
            <a:schemeClr val="tx1"/>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p:nvPr/>
        </p:nvSpPr>
        <p:spPr>
          <a:xfrm>
            <a:off x="5943600" y="228600"/>
            <a:ext cx="542925" cy="762000"/>
          </a:xfrm>
          <a:custGeom>
            <a:avLst/>
            <a:gdLst>
              <a:gd name="connsiteX0" fmla="*/ 62345 w 542636"/>
              <a:gd name="connsiteY0" fmla="*/ 240145 h 669636"/>
              <a:gd name="connsiteX1" fmla="*/ 34636 w 542636"/>
              <a:gd name="connsiteY1" fmla="*/ 73891 h 669636"/>
              <a:gd name="connsiteX2" fmla="*/ 270164 w 542636"/>
              <a:gd name="connsiteY2" fmla="*/ 4618 h 669636"/>
              <a:gd name="connsiteX3" fmla="*/ 491836 w 542636"/>
              <a:gd name="connsiteY3" fmla="*/ 101600 h 669636"/>
              <a:gd name="connsiteX4" fmla="*/ 505691 w 542636"/>
              <a:gd name="connsiteY4" fmla="*/ 337127 h 669636"/>
              <a:gd name="connsiteX5" fmla="*/ 270164 w 542636"/>
              <a:gd name="connsiteY5" fmla="*/ 406400 h 669636"/>
              <a:gd name="connsiteX6" fmla="*/ 464127 w 542636"/>
              <a:gd name="connsiteY6" fmla="*/ 669636 h 669636"/>
              <a:gd name="connsiteX0" fmla="*/ 62345 w 542636"/>
              <a:gd name="connsiteY0" fmla="*/ 240145 h 762000"/>
              <a:gd name="connsiteX1" fmla="*/ 34636 w 542636"/>
              <a:gd name="connsiteY1" fmla="*/ 73891 h 762000"/>
              <a:gd name="connsiteX2" fmla="*/ 270164 w 542636"/>
              <a:gd name="connsiteY2" fmla="*/ 4618 h 762000"/>
              <a:gd name="connsiteX3" fmla="*/ 491836 w 542636"/>
              <a:gd name="connsiteY3" fmla="*/ 101600 h 762000"/>
              <a:gd name="connsiteX4" fmla="*/ 505691 w 542636"/>
              <a:gd name="connsiteY4" fmla="*/ 337127 h 762000"/>
              <a:gd name="connsiteX5" fmla="*/ 270164 w 542636"/>
              <a:gd name="connsiteY5" fmla="*/ 406400 h 762000"/>
              <a:gd name="connsiteX6" fmla="*/ 304800 w 542636"/>
              <a:gd name="connsiteY6" fmla="*/ 762000 h 762000"/>
              <a:gd name="connsiteX0" fmla="*/ 62345 w 542636"/>
              <a:gd name="connsiteY0" fmla="*/ 240145 h 762000"/>
              <a:gd name="connsiteX1" fmla="*/ 34636 w 542636"/>
              <a:gd name="connsiteY1" fmla="*/ 73891 h 762000"/>
              <a:gd name="connsiteX2" fmla="*/ 270164 w 542636"/>
              <a:gd name="connsiteY2" fmla="*/ 4618 h 762000"/>
              <a:gd name="connsiteX3" fmla="*/ 491836 w 542636"/>
              <a:gd name="connsiteY3" fmla="*/ 101600 h 762000"/>
              <a:gd name="connsiteX4" fmla="*/ 505691 w 542636"/>
              <a:gd name="connsiteY4" fmla="*/ 337127 h 762000"/>
              <a:gd name="connsiteX5" fmla="*/ 270164 w 542636"/>
              <a:gd name="connsiteY5" fmla="*/ 406400 h 762000"/>
              <a:gd name="connsiteX6" fmla="*/ 304800 w 542636"/>
              <a:gd name="connsiteY6"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636" h="762000">
                <a:moveTo>
                  <a:pt x="62345" y="240145"/>
                </a:moveTo>
                <a:cubicBezTo>
                  <a:pt x="31172" y="176645"/>
                  <a:pt x="0" y="113145"/>
                  <a:pt x="34636" y="73891"/>
                </a:cubicBezTo>
                <a:cubicBezTo>
                  <a:pt x="69272" y="34637"/>
                  <a:pt x="193964" y="0"/>
                  <a:pt x="270164" y="4618"/>
                </a:cubicBezTo>
                <a:cubicBezTo>
                  <a:pt x="346364" y="9236"/>
                  <a:pt x="452582" y="46182"/>
                  <a:pt x="491836" y="101600"/>
                </a:cubicBezTo>
                <a:cubicBezTo>
                  <a:pt x="531090" y="157018"/>
                  <a:pt x="542636" y="286327"/>
                  <a:pt x="505691" y="337127"/>
                </a:cubicBezTo>
                <a:cubicBezTo>
                  <a:pt x="468746" y="387927"/>
                  <a:pt x="303646" y="335588"/>
                  <a:pt x="270164" y="406400"/>
                </a:cubicBezTo>
                <a:cubicBezTo>
                  <a:pt x="236682" y="477212"/>
                  <a:pt x="315191" y="581891"/>
                  <a:pt x="304800" y="7620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Oval 7"/>
          <p:cNvSpPr/>
          <p:nvPr/>
        </p:nvSpPr>
        <p:spPr>
          <a:xfrm>
            <a:off x="6248400" y="1066800"/>
            <a:ext cx="76200" cy="76200"/>
          </a:xfrm>
          <a:prstGeom prst="ellipse">
            <a:avLst/>
          </a:prstGeom>
          <a:solidFill>
            <a:schemeClr val="tx1"/>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zebrafinchso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6046326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3600" dirty="0" smtClean="0">
                <a:latin typeface="Tahoma" charset="0"/>
              </a:rPr>
              <a:t>Adult male zebra finches sing a stereotyped song </a:t>
            </a:r>
          </a:p>
        </p:txBody>
      </p:sp>
      <p:pic>
        <p:nvPicPr>
          <p:cNvPr id="7170" name="Picture 2" descr="C:\Users\KeenEye\Desktop\poster\hahnlo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315950"/>
            <a:ext cx="5867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descr="C:\Users\KeenEye\Desktop\poster\hahnlo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468350"/>
            <a:ext cx="5867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ig2.tif"/>
          <p:cNvPicPr>
            <a:picLocks noChangeAspect="1"/>
          </p:cNvPicPr>
          <p:nvPr/>
        </p:nvPicPr>
        <p:blipFill rotWithShape="1">
          <a:blip r:embed="rId3">
            <a:extLst>
              <a:ext uri="{28A0092B-C50C-407E-A947-70E740481C1C}">
                <a14:useLocalDpi xmlns:a14="http://schemas.microsoft.com/office/drawing/2010/main" val="0"/>
              </a:ext>
            </a:extLst>
          </a:blip>
          <a:srcRect l="6733" t="-150" r="7626" b="82208"/>
          <a:stretch/>
        </p:blipFill>
        <p:spPr>
          <a:xfrm>
            <a:off x="1295400" y="3124200"/>
            <a:ext cx="6977529" cy="1792941"/>
          </a:xfrm>
          <a:prstGeom prst="rect">
            <a:avLst/>
          </a:prstGeom>
        </p:spPr>
      </p:pic>
      <p:sp>
        <p:nvSpPr>
          <p:cNvPr id="13" name="TextBox 3"/>
          <p:cNvSpPr txBox="1">
            <a:spLocks noChangeArrowheads="1"/>
          </p:cNvSpPr>
          <p:nvPr/>
        </p:nvSpPr>
        <p:spPr bwMode="auto">
          <a:xfrm>
            <a:off x="2133600" y="2362200"/>
            <a:ext cx="5164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dirty="0"/>
              <a:t>Fourier analysis of the song, called a </a:t>
            </a:r>
            <a:r>
              <a:rPr lang="en-US" sz="1800" dirty="0" err="1" smtClean="0">
                <a:solidFill>
                  <a:srgbClr val="FF0000"/>
                </a:solidFill>
              </a:rPr>
              <a:t>spectogram</a:t>
            </a:r>
            <a:endParaRPr lang="en-US" sz="1800" dirty="0">
              <a:solidFill>
                <a:srgbClr val="FF0000"/>
              </a:solidFill>
            </a:endParaRPr>
          </a:p>
        </p:txBody>
      </p:sp>
      <p:sp>
        <p:nvSpPr>
          <p:cNvPr id="4" name="TextBox 3"/>
          <p:cNvSpPr txBox="1"/>
          <p:nvPr/>
        </p:nvSpPr>
        <p:spPr>
          <a:xfrm>
            <a:off x="2590800" y="5334000"/>
            <a:ext cx="4332837" cy="338554"/>
          </a:xfrm>
          <a:prstGeom prst="rect">
            <a:avLst/>
          </a:prstGeom>
          <a:noFill/>
        </p:spPr>
        <p:txBody>
          <a:bodyPr wrap="none" rtlCol="0">
            <a:spAutoFit/>
          </a:bodyPr>
          <a:lstStyle/>
          <a:p>
            <a:r>
              <a:rPr lang="en-US" sz="1600" dirty="0" err="1" smtClean="0"/>
              <a:t>Daou</a:t>
            </a:r>
            <a:r>
              <a:rPr lang="en-US" sz="1600" dirty="0" smtClean="0"/>
              <a:t> et al., J. </a:t>
            </a:r>
            <a:r>
              <a:rPr lang="en-US" sz="1600" dirty="0" err="1" smtClean="0"/>
              <a:t>Neurosci</a:t>
            </a:r>
            <a:r>
              <a:rPr lang="en-US" sz="1600" dirty="0" smtClean="0"/>
              <a:t>. Meth., 210:147, 2012</a:t>
            </a:r>
            <a:endParaRPr lang="en-US" sz="1600" dirty="0"/>
          </a:p>
        </p:txBody>
      </p:sp>
    </p:spTree>
    <p:extLst>
      <p:ext uri="{BB962C8B-B14F-4D97-AF65-F5344CB8AC3E}">
        <p14:creationId xmlns:p14="http://schemas.microsoft.com/office/powerpoint/2010/main" val="40538893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sz="3600" dirty="0" smtClean="0">
                <a:latin typeface="Calibri" charset="0"/>
              </a:rPr>
              <a:t>How did I get involved?</a:t>
            </a:r>
            <a:endParaRPr lang="en-US" sz="3600" dirty="0">
              <a:latin typeface="Calibri" charset="0"/>
            </a:endParaRPr>
          </a:p>
        </p:txBody>
      </p:sp>
      <p:grpSp>
        <p:nvGrpSpPr>
          <p:cNvPr id="6" name="Group 5"/>
          <p:cNvGrpSpPr>
            <a:grpSpLocks/>
          </p:cNvGrpSpPr>
          <p:nvPr/>
        </p:nvGrpSpPr>
        <p:grpSpPr bwMode="auto">
          <a:xfrm>
            <a:off x="1219200" y="2514600"/>
            <a:ext cx="6977063" cy="1600200"/>
            <a:chOff x="990600" y="3200400"/>
            <a:chExt cx="6976363" cy="1600200"/>
          </a:xfrm>
        </p:grpSpPr>
        <p:pic>
          <p:nvPicPr>
            <p:cNvPr id="23556" name="Picture 3" descr="Johns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200400"/>
              <a:ext cx="129398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4"/>
            <p:cNvSpPr txBox="1">
              <a:spLocks noChangeArrowheads="1"/>
            </p:cNvSpPr>
            <p:nvPr/>
          </p:nvSpPr>
          <p:spPr bwMode="auto">
            <a:xfrm>
              <a:off x="2819400" y="3733800"/>
              <a:ext cx="5147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Frank Johnson, “I have a math question for you”</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0"/>
          <p:cNvGrpSpPr>
            <a:grpSpLocks/>
          </p:cNvGrpSpPr>
          <p:nvPr/>
        </p:nvGrpSpPr>
        <p:grpSpPr bwMode="auto">
          <a:xfrm>
            <a:off x="2057400" y="2743200"/>
            <a:ext cx="4800600" cy="1524000"/>
            <a:chOff x="2057400" y="2743200"/>
            <a:chExt cx="4800600" cy="1524000"/>
          </a:xfrm>
        </p:grpSpPr>
        <p:pic>
          <p:nvPicPr>
            <p:cNvPr id="24579" name="Picture 6" descr="Bertr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743200"/>
              <a:ext cx="1219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7"/>
            <p:cNvSpPr txBox="1">
              <a:spLocks noChangeArrowheads="1"/>
            </p:cNvSpPr>
            <p:nvPr/>
          </p:nvSpPr>
          <p:spPr bwMode="auto">
            <a:xfrm>
              <a:off x="2057400" y="3124200"/>
              <a:ext cx="35871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RB, “That’s not a math question,</a:t>
              </a:r>
            </a:p>
            <a:p>
              <a:r>
                <a:rPr lang="en-US" sz="1800"/>
                <a:t>that’s a statistics question!”</a:t>
              </a:r>
            </a:p>
          </p:txBody>
        </p: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5"/>
          <p:cNvGrpSpPr>
            <a:grpSpLocks/>
          </p:cNvGrpSpPr>
          <p:nvPr/>
        </p:nvGrpSpPr>
        <p:grpSpPr bwMode="auto">
          <a:xfrm>
            <a:off x="1752600" y="2667000"/>
            <a:ext cx="4933950" cy="1690688"/>
            <a:chOff x="1752600" y="3581400"/>
            <a:chExt cx="4933766" cy="1691180"/>
          </a:xfrm>
        </p:grpSpPr>
        <p:pic>
          <p:nvPicPr>
            <p:cNvPr id="25603" name="Picture 3" descr="W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581400"/>
              <a:ext cx="1199966" cy="169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4"/>
            <p:cNvSpPr txBox="1">
              <a:spLocks noChangeArrowheads="1"/>
            </p:cNvSpPr>
            <p:nvPr/>
          </p:nvSpPr>
          <p:spPr bwMode="auto">
            <a:xfrm>
              <a:off x="1752600" y="4038600"/>
              <a:ext cx="34636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RB, “I recently met a statistician</a:t>
              </a:r>
            </a:p>
            <a:p>
              <a:r>
                <a:rPr lang="en-US" sz="1800"/>
                <a:t>named Wei Wu, let’s ask him…”</a:t>
              </a:r>
            </a:p>
          </p:txBody>
        </p:sp>
      </p:gr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3367</TotalTime>
  <Words>916</Words>
  <Application>Microsoft Macintosh PowerPoint</Application>
  <PresentationFormat>On-screen Show (4:3)</PresentationFormat>
  <Paragraphs>175</Paragraphs>
  <Slides>30</Slides>
  <Notes>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Equation</vt:lpstr>
      <vt:lpstr>Understanding the Neural Basis of Birdsong in the Zebra Finch with the Help of Mathematical Modeling  Richard Bertram  Department of Mathematics and Programs in Neuroscience and Molecular Biophysics  Florida State University, Tallahassee, FL. </vt:lpstr>
      <vt:lpstr>PowerPoint Presentation</vt:lpstr>
      <vt:lpstr>Why use mathematical modeling?</vt:lpstr>
      <vt:lpstr>PowerPoint Presentation</vt:lpstr>
      <vt:lpstr>PowerPoint Presentation</vt:lpstr>
      <vt:lpstr>Adult male zebra finches sing a stereotyped song </vt:lpstr>
      <vt:lpstr>How did I get involved?</vt:lpstr>
      <vt:lpstr>PowerPoint Presentation</vt:lpstr>
      <vt:lpstr>PowerPoint Presentation</vt:lpstr>
      <vt:lpstr>Song control system</vt:lpstr>
      <vt:lpstr>What role does LMAN play in song learning?</vt:lpstr>
      <vt:lpstr>Song analysis in terms of scatter plots</vt:lpstr>
      <vt:lpstr>Return of song actually seems faster without LMAN, but how can we quantify this?</vt:lpstr>
      <vt:lpstr>Conclusion: LMAN does not play the role of an error corrector</vt:lpstr>
      <vt:lpstr>How are syllables encoded by neurons of the HVC?</vt:lpstr>
      <vt:lpstr>Goal: Construct network models that can produce HVC neural activity patterns during singing</vt:lpstr>
      <vt:lpstr>PowerPoint Presentation</vt:lpstr>
      <vt:lpstr>Hodgkin-Huxley-like equations</vt:lpstr>
      <vt:lpstr>What architectures produce the correct HVC neuron activity patterns?</vt:lpstr>
      <vt:lpstr>Activity pattern: network 1</vt:lpstr>
      <vt:lpstr>Spiking patterns: network 1</vt:lpstr>
      <vt:lpstr>Problem with network 1: not enough HVCINT and HVCX bursts per motif— develop more complex networks</vt:lpstr>
      <vt:lpstr>Modeling paper submitted twice—rejected both times</vt:lpstr>
      <vt:lpstr>We need more single-cell data to build better single-cell models</vt:lpstr>
      <vt:lpstr>Calibrate single-cell models to match the electrophysiology data</vt:lpstr>
      <vt:lpstr>Make model predictions—then test them</vt:lpstr>
      <vt:lpstr>Make model predictions—then test them</vt:lpstr>
      <vt:lpstr>After one year of work—models that are calibrated to the three cell types</vt:lpstr>
      <vt:lpstr>Next steps:</vt:lpstr>
      <vt:lpstr>PowerPoint Presentation</vt:lpstr>
    </vt:vector>
  </TitlesOfParts>
  <Company>jt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fast K+ current (IBK) may transform spiking into bursting and promote Ca++ influx</dc:title>
  <dc:creator>jt</dc:creator>
  <cp:lastModifiedBy>fsumath fsumath</cp:lastModifiedBy>
  <cp:revision>206</cp:revision>
  <dcterms:created xsi:type="dcterms:W3CDTF">2011-03-18T19:00:03Z</dcterms:created>
  <dcterms:modified xsi:type="dcterms:W3CDTF">2013-03-09T15:27:45Z</dcterms:modified>
</cp:coreProperties>
</file>