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310" r:id="rId2"/>
    <p:sldId id="393" r:id="rId3"/>
    <p:sldId id="343" r:id="rId4"/>
    <p:sldId id="344" r:id="rId5"/>
    <p:sldId id="345" r:id="rId6"/>
    <p:sldId id="401" r:id="rId7"/>
    <p:sldId id="400" r:id="rId8"/>
    <p:sldId id="352" r:id="rId9"/>
    <p:sldId id="353" r:id="rId10"/>
    <p:sldId id="355" r:id="rId11"/>
    <p:sldId id="357" r:id="rId12"/>
    <p:sldId id="364" r:id="rId13"/>
    <p:sldId id="385" r:id="rId14"/>
    <p:sldId id="407" r:id="rId15"/>
    <p:sldId id="402" r:id="rId16"/>
    <p:sldId id="404" r:id="rId17"/>
    <p:sldId id="408" r:id="rId18"/>
    <p:sldId id="410" r:id="rId19"/>
    <p:sldId id="405" r:id="rId20"/>
    <p:sldId id="409" r:id="rId21"/>
    <p:sldId id="406" r:id="rId22"/>
    <p:sldId id="411" r:id="rId23"/>
    <p:sldId id="412" r:id="rId24"/>
    <p:sldId id="371" r:id="rId25"/>
    <p:sldId id="372" r:id="rId26"/>
    <p:sldId id="339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33CC33"/>
    <a:srgbClr val="FF0000"/>
    <a:srgbClr val="FF006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58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Relationship Id="rId2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3B767AC-DF29-864E-AC52-9DEFA8FED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918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defRPr/>
            </a:pPr>
            <a:fld id="{9F6F89CA-4599-3F40-A146-202F8B47E028}" type="slidenum">
              <a:rPr lang="en-US" sz="1200" smtClean="0">
                <a:latin typeface="Arial" charset="0"/>
              </a:rPr>
              <a:pPr>
                <a:defRPr/>
              </a:pPr>
              <a:t>1</a:t>
            </a:fld>
            <a:endParaRPr lang="en-US" sz="1200" smtClean="0">
              <a:latin typeface="Arial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Best</a:t>
            </a:r>
            <a:r>
              <a:rPr lang="en-US" baseline="0" dirty="0" smtClean="0"/>
              <a:t> fit model simulation. </a:t>
            </a:r>
            <a:r>
              <a:rPr lang="en-US" baseline="0" dirty="0" err="1" smtClean="0"/>
              <a:t>gBK</a:t>
            </a:r>
            <a:r>
              <a:rPr lang="en-US" baseline="0" dirty="0" smtClean="0"/>
              <a:t>=1, </a:t>
            </a:r>
            <a:r>
              <a:rPr lang="en-US" baseline="0" dirty="0" err="1" smtClean="0"/>
              <a:t>tauBK</a:t>
            </a:r>
            <a:r>
              <a:rPr lang="en-US" baseline="0" dirty="0" smtClean="0"/>
              <a:t>=5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DC1F6-0B8E-4053-B4C9-B20D4557DE7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8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</a:t>
            </a:r>
            <a:r>
              <a:rPr lang="en-US" baseline="0" dirty="0" smtClean="0"/>
              <a:t> is the parameters used for fit. The rest are predictions. White points: qualitative </a:t>
            </a:r>
            <a:r>
              <a:rPr lang="en-US" baseline="0" dirty="0" err="1" smtClean="0"/>
              <a:t>behaviour</a:t>
            </a:r>
            <a:r>
              <a:rPr lang="en-US" baseline="0" dirty="0" smtClean="0"/>
              <a:t> matches the real cell at these combinations (plus a few more actually) – however, the bursts at </a:t>
            </a:r>
            <a:r>
              <a:rPr lang="en-US" baseline="0" dirty="0" err="1" smtClean="0"/>
              <a:t>gBK</a:t>
            </a:r>
            <a:r>
              <a:rPr lang="en-US" baseline="0" dirty="0" smtClean="0"/>
              <a:t>=4 were quite a bit longer in reality.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DC1F6-0B8E-4053-B4C9-B20D4557DE7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8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Best fit model with </a:t>
            </a:r>
            <a:r>
              <a:rPr lang="en-US" dirty="0" err="1" smtClean="0"/>
              <a:t>gBK</a:t>
            </a:r>
            <a:r>
              <a:rPr lang="en-US" dirty="0" smtClean="0"/>
              <a:t> reduced to 0. Just</a:t>
            </a:r>
            <a:r>
              <a:rPr lang="en-US" baseline="0" dirty="0" smtClean="0"/>
              <a:t> like the cell, the model now spikes.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DC1F6-0B8E-4053-B4C9-B20D4557DE7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8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</a:t>
            </a:r>
            <a:r>
              <a:rPr lang="en-US" baseline="0" dirty="0" smtClean="0"/>
              <a:t> is the parameters used for fit. The rest are predictions. White points: qualitative </a:t>
            </a:r>
            <a:r>
              <a:rPr lang="en-US" baseline="0" dirty="0" err="1" smtClean="0"/>
              <a:t>behaviour</a:t>
            </a:r>
            <a:r>
              <a:rPr lang="en-US" baseline="0" dirty="0" smtClean="0"/>
              <a:t> matches the real cell at these combinations (plus a few more actually) – however, the bursts at </a:t>
            </a:r>
            <a:r>
              <a:rPr lang="en-US" baseline="0" dirty="0" err="1" smtClean="0"/>
              <a:t>gBK</a:t>
            </a:r>
            <a:r>
              <a:rPr lang="en-US" baseline="0" dirty="0" smtClean="0"/>
              <a:t>=4 were quite a bit longer in reality.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DC1F6-0B8E-4053-B4C9-B20D4557DE7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8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Best fit model with </a:t>
            </a:r>
            <a:r>
              <a:rPr lang="en-US" dirty="0" err="1" smtClean="0"/>
              <a:t>tauBK</a:t>
            </a:r>
            <a:r>
              <a:rPr lang="en-US" dirty="0" smtClean="0"/>
              <a:t> increased to 10. Just</a:t>
            </a:r>
            <a:r>
              <a:rPr lang="en-US" baseline="0" dirty="0" smtClean="0"/>
              <a:t> like the cell, the model now spikes.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DC1F6-0B8E-4053-B4C9-B20D4557DE7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8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</a:t>
            </a:r>
            <a:r>
              <a:rPr lang="en-US" baseline="0" dirty="0" smtClean="0"/>
              <a:t> is the parameters used for fit. The rest are predictions. White points: qualitative </a:t>
            </a:r>
            <a:r>
              <a:rPr lang="en-US" baseline="0" dirty="0" err="1" smtClean="0"/>
              <a:t>behaviour</a:t>
            </a:r>
            <a:r>
              <a:rPr lang="en-US" baseline="0" dirty="0" smtClean="0"/>
              <a:t> matches the real cell at these combinations (plus a few more actually) – however, the bursts at </a:t>
            </a:r>
            <a:r>
              <a:rPr lang="en-US" baseline="0" dirty="0" err="1" smtClean="0"/>
              <a:t>gBK</a:t>
            </a:r>
            <a:r>
              <a:rPr lang="en-US" baseline="0" dirty="0" smtClean="0"/>
              <a:t>=4 were quite a bit longer in reality.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DC1F6-0B8E-4053-B4C9-B20D4557DE7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8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Best fit model with </a:t>
            </a:r>
            <a:r>
              <a:rPr lang="en-US" dirty="0" err="1" smtClean="0"/>
              <a:t>gBK</a:t>
            </a:r>
            <a:r>
              <a:rPr lang="en-US" dirty="0" smtClean="0"/>
              <a:t> increased to 4 (tau=5). Just</a:t>
            </a:r>
            <a:r>
              <a:rPr lang="en-US" baseline="0" dirty="0" smtClean="0"/>
              <a:t> like the cell, the model still bursts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DC1F6-0B8E-4053-B4C9-B20D4557DE7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8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486BF-56DF-7D45-BDEF-60DCB750B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38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18787-2576-8947-8762-71EBEC59B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5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02A11-93FE-3B42-8B03-597B184FBE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07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CAE8F-6F7F-4748-B664-5817C88BF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4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DA39F-0A05-2047-A3A2-0F24C4822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4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B4381-02D8-8548-86D9-AEE5202CAF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250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18F80-0C84-024D-A048-74AEC165A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60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4FC19-F627-C549-94E2-12C110AC56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38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44F70-2042-B643-BE4E-ACA433B2DF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85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F8767-08B4-E245-87E6-40B6887097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96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0B937-9360-664B-81A1-B29940D29F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47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BB65DE5E-7F96-2446-94A7-69399392F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4" Type="http://schemas.openxmlformats.org/officeDocument/2006/relationships/oleObject" Target="../embeddings/oleObject6.bin"/><Relationship Id="rId5" Type="http://schemas.openxmlformats.org/officeDocument/2006/relationships/image" Target="../media/image16.e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1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2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13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1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3820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latin typeface="Tahoma" charset="0"/>
                <a:ea typeface="ＭＳ Ｐゴシック" charset="0"/>
              </a:rPr>
              <a:t>A Hybrid Experimental/Modeling Approach to Studying Pituitary Cell Dynamics </a:t>
            </a:r>
            <a:br>
              <a:rPr lang="en-US" sz="2800" b="1" dirty="0" smtClean="0">
                <a:latin typeface="Tahoma" charset="0"/>
                <a:ea typeface="ＭＳ Ｐゴシック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/>
            </a:r>
            <a:br>
              <a:rPr lang="en-US" sz="32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Richard Bertram</a:t>
            </a:r>
            <a:r>
              <a:rPr lang="en-US" sz="2000" baseline="300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/>
            </a:r>
            <a:br>
              <a:rPr lang="en-US" sz="2000" baseline="300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</a:br>
            <a:r>
              <a:rPr lang="en-US" sz="3200" baseline="300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/>
            </a:r>
            <a:br>
              <a:rPr lang="en-US" sz="3200" baseline="300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Department of Mathematics</a:t>
            </a:r>
            <a:br>
              <a:rPr lang="en-US" sz="16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and</a:t>
            </a:r>
            <a:br>
              <a:rPr lang="en-US" sz="16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Programs in Neuroscience and Molecular Biophysics</a:t>
            </a:r>
            <a:br>
              <a:rPr lang="en-US" sz="16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  <a:t> Florida State University, Tallahassee, FL.</a:t>
            </a:r>
            <a:br>
              <a:rPr lang="en-US" sz="1600" dirty="0" smtClean="0">
                <a:solidFill>
                  <a:schemeClr val="tx1"/>
                </a:solidFill>
                <a:latin typeface="Tahoma" charset="0"/>
                <a:ea typeface="ＭＳ Ｐゴシック" charset="0"/>
              </a:rPr>
            </a:br>
            <a:endParaRPr lang="en-US" sz="1400" dirty="0" smtClean="0">
              <a:solidFill>
                <a:schemeClr val="tx1"/>
              </a:solidFill>
              <a:latin typeface="Tahoma" charset="0"/>
              <a:ea typeface="ＭＳ Ｐゴシック" charset="0"/>
            </a:endParaRPr>
          </a:p>
        </p:txBody>
      </p:sp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3581400" y="5638800"/>
            <a:ext cx="20246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 smtClean="0">
                <a:latin typeface="Tahoma" charset="0"/>
              </a:rPr>
              <a:t>Biodynamics</a:t>
            </a:r>
            <a:r>
              <a:rPr lang="en-US" sz="1800" dirty="0" smtClean="0">
                <a:latin typeface="Tahoma" charset="0"/>
              </a:rPr>
              <a:t> 2013</a:t>
            </a:r>
            <a:endParaRPr lang="en-US" sz="1800" dirty="0">
              <a:latin typeface="Tahoma" charset="0"/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2362200" y="4724400"/>
            <a:ext cx="4946035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8000"/>
                </a:solidFill>
              </a:rPr>
              <a:t>Funding</a:t>
            </a:r>
            <a:r>
              <a:rPr lang="en-US" dirty="0"/>
              <a:t>: </a:t>
            </a:r>
            <a:r>
              <a:rPr lang="en-US" dirty="0" smtClean="0"/>
              <a:t>National Science Foundation </a:t>
            </a:r>
          </a:p>
          <a:p>
            <a:pPr eaLnBrk="1" hangingPunct="1"/>
            <a:r>
              <a:rPr lang="en-US" dirty="0"/>
              <a:t> </a:t>
            </a:r>
            <a:r>
              <a:rPr lang="en-US" dirty="0" smtClean="0"/>
              <a:t>              DMS1220063 </a:t>
            </a:r>
          </a:p>
          <a:p>
            <a:pPr eaLnBrk="1" hangingPunct="1"/>
            <a:r>
              <a:rPr lang="en-US" dirty="0"/>
              <a:t> </a:t>
            </a:r>
            <a:r>
              <a:rPr lang="en-US" dirty="0" smtClean="0"/>
              <a:t>             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1"/>
          <p:cNvSpPr txBox="1">
            <a:spLocks noChangeArrowheads="1"/>
          </p:cNvSpPr>
          <p:nvPr/>
        </p:nvSpPr>
        <p:spPr bwMode="auto">
          <a:xfrm>
            <a:off x="2286000" y="304800"/>
            <a:ext cx="4629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chemeClr val="accent1"/>
                </a:solidFill>
              </a:rPr>
              <a:t>Also fit voltage clamp data</a:t>
            </a: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762000"/>
            <a:ext cx="3363913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219200" y="5715000"/>
            <a:ext cx="7391400" cy="609600"/>
            <a:chOff x="990600" y="5638800"/>
            <a:chExt cx="7391400" cy="609600"/>
          </a:xfrm>
        </p:grpSpPr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990600" y="5638800"/>
              <a:ext cx="1848383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200" dirty="0">
                  <a:solidFill>
                    <a:srgbClr val="FF0000"/>
                  </a:solidFill>
                </a:rPr>
                <a:t>Maximize</a:t>
              </a: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/>
          </p:nvGraphicFramePr>
          <p:xfrm>
            <a:off x="2895600" y="5791200"/>
            <a:ext cx="31750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1" name="Equation" r:id="rId4" imgW="1587500" imgH="228600" progId="Equation.3">
                    <p:embed/>
                  </p:oleObj>
                </mc:Choice>
                <mc:Fallback>
                  <p:oleObj name="Equation" r:id="rId4" imgW="15875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95600" y="5791200"/>
                          <a:ext cx="3175000" cy="457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6172200" y="5715000"/>
              <a:ext cx="9365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where</a:t>
              </a: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7162801" y="5791200"/>
            <a:ext cx="1219199" cy="4240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2" name="Equation" r:id="rId6" imgW="584200" imgH="203200" progId="Equation.3">
                    <p:embed/>
                  </p:oleObj>
                </mc:Choice>
                <mc:Fallback>
                  <p:oleObj name="Equation" r:id="rId6" imgW="5842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62801" y="5791200"/>
                          <a:ext cx="1219199" cy="4240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Box 1"/>
          <p:cNvSpPr txBox="1">
            <a:spLocks noChangeArrowheads="1"/>
          </p:cNvSpPr>
          <p:nvPr/>
        </p:nvSpPr>
        <p:spPr bwMode="auto">
          <a:xfrm>
            <a:off x="1447800" y="457200"/>
            <a:ext cx="6611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chemeClr val="accent1"/>
                </a:solidFill>
              </a:rPr>
              <a:t>Optimization using a genetic algorithm</a:t>
            </a:r>
          </a:p>
        </p:txBody>
      </p:sp>
      <p:sp>
        <p:nvSpPr>
          <p:cNvPr id="33794" name="Right Arrow 20"/>
          <p:cNvSpPr>
            <a:spLocks noChangeArrowheads="1"/>
          </p:cNvSpPr>
          <p:nvPr/>
        </p:nvSpPr>
        <p:spPr bwMode="auto">
          <a:xfrm>
            <a:off x="4343400" y="2514600"/>
            <a:ext cx="6096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33795" name="Group 53"/>
          <p:cNvGrpSpPr>
            <a:grpSpLocks/>
          </p:cNvGrpSpPr>
          <p:nvPr/>
        </p:nvGrpSpPr>
        <p:grpSpPr bwMode="auto">
          <a:xfrm>
            <a:off x="5029200" y="1219200"/>
            <a:ext cx="2514600" cy="2671763"/>
            <a:chOff x="5029200" y="1752600"/>
            <a:chExt cx="2663492" cy="2671465"/>
          </a:xfrm>
        </p:grpSpPr>
        <p:cxnSp>
          <p:nvCxnSpPr>
            <p:cNvPr id="23" name="Straight Connector 22"/>
            <p:cNvCxnSpPr/>
            <p:nvPr/>
          </p:nvCxnSpPr>
          <p:spPr bwMode="auto">
            <a:xfrm>
              <a:off x="5483204" y="1877999"/>
              <a:ext cx="0" cy="2209554"/>
            </a:xfrm>
            <a:prstGeom prst="line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 flipH="1">
              <a:off x="5483204" y="4087553"/>
              <a:ext cx="2209488" cy="0"/>
            </a:xfrm>
            <a:prstGeom prst="line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3835" name="Oval 24"/>
            <p:cNvSpPr>
              <a:spLocks noChangeArrowheads="1"/>
            </p:cNvSpPr>
            <p:nvPr/>
          </p:nvSpPr>
          <p:spPr bwMode="auto">
            <a:xfrm>
              <a:off x="6477000" y="2590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836" name="Oval 28"/>
            <p:cNvSpPr>
              <a:spLocks noChangeArrowheads="1"/>
            </p:cNvSpPr>
            <p:nvPr/>
          </p:nvSpPr>
          <p:spPr bwMode="auto">
            <a:xfrm>
              <a:off x="7239000" y="2667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837" name="Oval 31"/>
            <p:cNvSpPr>
              <a:spLocks noChangeArrowheads="1"/>
            </p:cNvSpPr>
            <p:nvPr/>
          </p:nvSpPr>
          <p:spPr bwMode="auto">
            <a:xfrm>
              <a:off x="6934200" y="3657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838" name="TextBox 32"/>
            <p:cNvSpPr txBox="1">
              <a:spLocks noChangeArrowheads="1"/>
            </p:cNvSpPr>
            <p:nvPr/>
          </p:nvSpPr>
          <p:spPr bwMode="auto">
            <a:xfrm>
              <a:off x="7239000" y="3962400"/>
              <a:ext cx="4411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p</a:t>
              </a:r>
              <a:r>
                <a:rPr lang="en-US" baseline="-25000"/>
                <a:t>1</a:t>
              </a:r>
              <a:endParaRPr lang="en-US"/>
            </a:p>
          </p:txBody>
        </p:sp>
        <p:sp>
          <p:nvSpPr>
            <p:cNvPr id="33839" name="TextBox 33"/>
            <p:cNvSpPr txBox="1">
              <a:spLocks noChangeArrowheads="1"/>
            </p:cNvSpPr>
            <p:nvPr/>
          </p:nvSpPr>
          <p:spPr bwMode="auto">
            <a:xfrm>
              <a:off x="5029200" y="1752600"/>
              <a:ext cx="4411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p</a:t>
              </a:r>
              <a:r>
                <a:rPr lang="en-US" baseline="-25000"/>
                <a:t>2</a:t>
              </a:r>
              <a:endParaRPr lang="en-US"/>
            </a:p>
          </p:txBody>
        </p:sp>
      </p:grpSp>
      <p:sp>
        <p:nvSpPr>
          <p:cNvPr id="33796" name="Right Arrow 37"/>
          <p:cNvSpPr>
            <a:spLocks noChangeArrowheads="1"/>
          </p:cNvSpPr>
          <p:nvPr/>
        </p:nvSpPr>
        <p:spPr bwMode="auto">
          <a:xfrm rot="7672758">
            <a:off x="4605338" y="3900488"/>
            <a:ext cx="6096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33797" name="Group 38"/>
          <p:cNvGrpSpPr>
            <a:grpSpLocks/>
          </p:cNvGrpSpPr>
          <p:nvPr/>
        </p:nvGrpSpPr>
        <p:grpSpPr bwMode="auto">
          <a:xfrm>
            <a:off x="1295400" y="1219200"/>
            <a:ext cx="2667000" cy="2667000"/>
            <a:chOff x="1066800" y="1752600"/>
            <a:chExt cx="2663492" cy="2671465"/>
          </a:xfrm>
        </p:grpSpPr>
        <p:cxnSp>
          <p:nvCxnSpPr>
            <p:cNvPr id="40" name="Straight Connector 39"/>
            <p:cNvCxnSpPr/>
            <p:nvPr/>
          </p:nvCxnSpPr>
          <p:spPr bwMode="auto">
            <a:xfrm>
              <a:off x="1520228" y="1876632"/>
              <a:ext cx="0" cy="2210319"/>
            </a:xfrm>
            <a:prstGeom prst="line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1" name="Straight Connector 40"/>
            <p:cNvCxnSpPr/>
            <p:nvPr/>
          </p:nvCxnSpPr>
          <p:spPr bwMode="auto">
            <a:xfrm flipH="1">
              <a:off x="1520228" y="4086952"/>
              <a:ext cx="2210064" cy="0"/>
            </a:xfrm>
            <a:prstGeom prst="line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3822" name="Oval 41"/>
            <p:cNvSpPr>
              <a:spLocks noChangeArrowheads="1"/>
            </p:cNvSpPr>
            <p:nvPr/>
          </p:nvSpPr>
          <p:spPr bwMode="auto">
            <a:xfrm>
              <a:off x="2514600" y="2590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823" name="Oval 42"/>
            <p:cNvSpPr>
              <a:spLocks noChangeArrowheads="1"/>
            </p:cNvSpPr>
            <p:nvPr/>
          </p:nvSpPr>
          <p:spPr bwMode="auto">
            <a:xfrm>
              <a:off x="2057400" y="2895600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824" name="Oval 43"/>
            <p:cNvSpPr>
              <a:spLocks noChangeArrowheads="1"/>
            </p:cNvSpPr>
            <p:nvPr/>
          </p:nvSpPr>
          <p:spPr bwMode="auto">
            <a:xfrm>
              <a:off x="3429000" y="3276600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825" name="Oval 44"/>
            <p:cNvSpPr>
              <a:spLocks noChangeArrowheads="1"/>
            </p:cNvSpPr>
            <p:nvPr/>
          </p:nvSpPr>
          <p:spPr bwMode="auto">
            <a:xfrm>
              <a:off x="2819400" y="3124200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826" name="Oval 45"/>
            <p:cNvSpPr>
              <a:spLocks noChangeArrowheads="1"/>
            </p:cNvSpPr>
            <p:nvPr/>
          </p:nvSpPr>
          <p:spPr bwMode="auto">
            <a:xfrm>
              <a:off x="3276600" y="2667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827" name="Oval 46"/>
            <p:cNvSpPr>
              <a:spLocks noChangeArrowheads="1"/>
            </p:cNvSpPr>
            <p:nvPr/>
          </p:nvSpPr>
          <p:spPr bwMode="auto">
            <a:xfrm>
              <a:off x="2971800" y="2057400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828" name="Oval 47"/>
            <p:cNvSpPr>
              <a:spLocks noChangeArrowheads="1"/>
            </p:cNvSpPr>
            <p:nvPr/>
          </p:nvSpPr>
          <p:spPr bwMode="auto">
            <a:xfrm>
              <a:off x="2209800" y="3505200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829" name="Oval 48"/>
            <p:cNvSpPr>
              <a:spLocks noChangeArrowheads="1"/>
            </p:cNvSpPr>
            <p:nvPr/>
          </p:nvSpPr>
          <p:spPr bwMode="auto">
            <a:xfrm>
              <a:off x="2971800" y="3657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830" name="TextBox 49"/>
            <p:cNvSpPr txBox="1">
              <a:spLocks noChangeArrowheads="1"/>
            </p:cNvSpPr>
            <p:nvPr/>
          </p:nvSpPr>
          <p:spPr bwMode="auto">
            <a:xfrm>
              <a:off x="3276600" y="3962400"/>
              <a:ext cx="4411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p</a:t>
              </a:r>
              <a:r>
                <a:rPr lang="en-US" baseline="-25000"/>
                <a:t>1</a:t>
              </a:r>
              <a:endParaRPr lang="en-US"/>
            </a:p>
          </p:txBody>
        </p:sp>
        <p:sp>
          <p:nvSpPr>
            <p:cNvPr id="33831" name="TextBox 50"/>
            <p:cNvSpPr txBox="1">
              <a:spLocks noChangeArrowheads="1"/>
            </p:cNvSpPr>
            <p:nvPr/>
          </p:nvSpPr>
          <p:spPr bwMode="auto">
            <a:xfrm>
              <a:off x="1066800" y="1752600"/>
              <a:ext cx="4411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p</a:t>
              </a:r>
              <a:r>
                <a:rPr lang="en-US" baseline="-25000"/>
                <a:t>2</a:t>
              </a:r>
              <a:endParaRPr lang="en-US"/>
            </a:p>
          </p:txBody>
        </p:sp>
        <p:sp>
          <p:nvSpPr>
            <p:cNvPr id="33832" name="Oval 51"/>
            <p:cNvSpPr>
              <a:spLocks noChangeArrowheads="1"/>
            </p:cNvSpPr>
            <p:nvPr/>
          </p:nvSpPr>
          <p:spPr bwMode="auto">
            <a:xfrm>
              <a:off x="3505200" y="2286000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33798" name="Group 69"/>
          <p:cNvGrpSpPr>
            <a:grpSpLocks/>
          </p:cNvGrpSpPr>
          <p:nvPr/>
        </p:nvGrpSpPr>
        <p:grpSpPr bwMode="auto">
          <a:xfrm>
            <a:off x="2895600" y="4184650"/>
            <a:ext cx="2667000" cy="2673350"/>
            <a:chOff x="2895600" y="4185352"/>
            <a:chExt cx="2667000" cy="2672648"/>
          </a:xfrm>
        </p:grpSpPr>
        <p:grpSp>
          <p:nvGrpSpPr>
            <p:cNvPr id="33803" name="Group 19"/>
            <p:cNvGrpSpPr>
              <a:grpSpLocks/>
            </p:cNvGrpSpPr>
            <p:nvPr/>
          </p:nvGrpSpPr>
          <p:grpSpPr bwMode="auto">
            <a:xfrm>
              <a:off x="2895600" y="4185352"/>
              <a:ext cx="2663492" cy="2672648"/>
              <a:chOff x="1066800" y="1752600"/>
              <a:chExt cx="2663492" cy="2671465"/>
            </a:xfrm>
          </p:grpSpPr>
          <p:cxnSp>
            <p:nvCxnSpPr>
              <p:cNvPr id="4" name="Straight Connector 3"/>
              <p:cNvCxnSpPr/>
              <p:nvPr/>
            </p:nvCxnSpPr>
            <p:spPr bwMode="auto">
              <a:xfrm>
                <a:off x="1520825" y="1877925"/>
                <a:ext cx="0" cy="2209828"/>
              </a:xfrm>
              <a:prstGeom prst="line">
                <a:avLst/>
              </a:prstGeom>
              <a:solidFill>
                <a:srgbClr val="CCFFCC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" name="Straight Connector 4"/>
              <p:cNvCxnSpPr/>
              <p:nvPr/>
            </p:nvCxnSpPr>
            <p:spPr bwMode="auto">
              <a:xfrm flipH="1">
                <a:off x="1520825" y="4087752"/>
                <a:ext cx="2209800" cy="0"/>
              </a:xfrm>
              <a:prstGeom prst="line">
                <a:avLst/>
              </a:prstGeom>
              <a:solidFill>
                <a:srgbClr val="CCFFCC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33809" name="Oval 8"/>
              <p:cNvSpPr>
                <a:spLocks noChangeArrowheads="1"/>
              </p:cNvSpPr>
              <p:nvPr/>
            </p:nvSpPr>
            <p:spPr bwMode="auto">
              <a:xfrm>
                <a:off x="2514600" y="25908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810" name="Oval 9"/>
              <p:cNvSpPr>
                <a:spLocks noChangeArrowheads="1"/>
              </p:cNvSpPr>
              <p:nvPr/>
            </p:nvSpPr>
            <p:spPr bwMode="auto">
              <a:xfrm>
                <a:off x="2133600" y="2443742"/>
                <a:ext cx="152400" cy="15233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811" name="Oval 10"/>
              <p:cNvSpPr>
                <a:spLocks noChangeArrowheads="1"/>
              </p:cNvSpPr>
              <p:nvPr/>
            </p:nvSpPr>
            <p:spPr bwMode="auto">
              <a:xfrm>
                <a:off x="3200400" y="2900741"/>
                <a:ext cx="152400" cy="15233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812" name="Oval 11"/>
              <p:cNvSpPr>
                <a:spLocks noChangeArrowheads="1"/>
              </p:cNvSpPr>
              <p:nvPr/>
            </p:nvSpPr>
            <p:spPr bwMode="auto">
              <a:xfrm>
                <a:off x="3124200" y="3433904"/>
                <a:ext cx="152400" cy="15233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813" name="Oval 12"/>
              <p:cNvSpPr>
                <a:spLocks noChangeArrowheads="1"/>
              </p:cNvSpPr>
              <p:nvPr/>
            </p:nvSpPr>
            <p:spPr bwMode="auto">
              <a:xfrm>
                <a:off x="3276600" y="2667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814" name="Oval 13"/>
              <p:cNvSpPr>
                <a:spLocks noChangeArrowheads="1"/>
              </p:cNvSpPr>
              <p:nvPr/>
            </p:nvSpPr>
            <p:spPr bwMode="auto">
              <a:xfrm>
                <a:off x="2667000" y="2215244"/>
                <a:ext cx="152400" cy="15233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815" name="Oval 14"/>
              <p:cNvSpPr>
                <a:spLocks noChangeArrowheads="1"/>
              </p:cNvSpPr>
              <p:nvPr/>
            </p:nvSpPr>
            <p:spPr bwMode="auto">
              <a:xfrm>
                <a:off x="2590800" y="3738569"/>
                <a:ext cx="152400" cy="15233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816" name="Oval 15"/>
              <p:cNvSpPr>
                <a:spLocks noChangeArrowheads="1"/>
              </p:cNvSpPr>
              <p:nvPr/>
            </p:nvSpPr>
            <p:spPr bwMode="auto">
              <a:xfrm>
                <a:off x="2971800" y="36576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817" name="TextBox 16"/>
              <p:cNvSpPr txBox="1">
                <a:spLocks noChangeArrowheads="1"/>
              </p:cNvSpPr>
              <p:nvPr/>
            </p:nvSpPr>
            <p:spPr bwMode="auto">
              <a:xfrm>
                <a:off x="3276600" y="3962400"/>
                <a:ext cx="44114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p</a:t>
                </a:r>
                <a:r>
                  <a:rPr lang="en-US" baseline="-25000"/>
                  <a:t>1</a:t>
                </a:r>
                <a:endParaRPr lang="en-US"/>
              </a:p>
            </p:txBody>
          </p:sp>
          <p:sp>
            <p:nvSpPr>
              <p:cNvPr id="33818" name="TextBox 17"/>
              <p:cNvSpPr txBox="1">
                <a:spLocks noChangeArrowheads="1"/>
              </p:cNvSpPr>
              <p:nvPr/>
            </p:nvSpPr>
            <p:spPr bwMode="auto">
              <a:xfrm>
                <a:off x="1066800" y="1752600"/>
                <a:ext cx="44114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p</a:t>
                </a:r>
                <a:r>
                  <a:rPr lang="en-US" baseline="-25000"/>
                  <a:t>2</a:t>
                </a:r>
                <a:endParaRPr lang="en-US"/>
              </a:p>
            </p:txBody>
          </p:sp>
          <p:sp>
            <p:nvSpPr>
              <p:cNvPr id="33819" name="Oval 18"/>
              <p:cNvSpPr>
                <a:spLocks noChangeArrowheads="1"/>
              </p:cNvSpPr>
              <p:nvPr/>
            </p:nvSpPr>
            <p:spPr bwMode="auto">
              <a:xfrm>
                <a:off x="3429000" y="2443742"/>
                <a:ext cx="152400" cy="15233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33804" name="Rectangle 62"/>
            <p:cNvSpPr>
              <a:spLocks noChangeArrowheads="1"/>
            </p:cNvSpPr>
            <p:nvPr/>
          </p:nvSpPr>
          <p:spPr bwMode="auto">
            <a:xfrm>
              <a:off x="4495800" y="5791200"/>
              <a:ext cx="762000" cy="762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805" name="Rectangle 63"/>
            <p:cNvSpPr>
              <a:spLocks noChangeArrowheads="1"/>
            </p:cNvSpPr>
            <p:nvPr/>
          </p:nvSpPr>
          <p:spPr bwMode="auto">
            <a:xfrm>
              <a:off x="4800600" y="4800600"/>
              <a:ext cx="762000" cy="762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806" name="Rectangle 64"/>
            <p:cNvSpPr>
              <a:spLocks noChangeArrowheads="1"/>
            </p:cNvSpPr>
            <p:nvPr/>
          </p:nvSpPr>
          <p:spPr bwMode="auto">
            <a:xfrm>
              <a:off x="3962400" y="4724400"/>
              <a:ext cx="762000" cy="762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33799" name="Right Arrow 65"/>
          <p:cNvSpPr>
            <a:spLocks noChangeArrowheads="1"/>
          </p:cNvSpPr>
          <p:nvPr/>
        </p:nvSpPr>
        <p:spPr bwMode="auto">
          <a:xfrm>
            <a:off x="6096000" y="5486400"/>
            <a:ext cx="6096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3800" name="TextBox 66"/>
          <p:cNvSpPr txBox="1">
            <a:spLocks noChangeArrowheads="1"/>
          </p:cNvSpPr>
          <p:nvPr/>
        </p:nvSpPr>
        <p:spPr bwMode="auto">
          <a:xfrm>
            <a:off x="6858000" y="5410200"/>
            <a:ext cx="941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repeat</a:t>
            </a:r>
          </a:p>
        </p:txBody>
      </p:sp>
      <p:sp>
        <p:nvSpPr>
          <p:cNvPr id="33801" name="TextBox 67"/>
          <p:cNvSpPr txBox="1">
            <a:spLocks noChangeArrowheads="1"/>
          </p:cNvSpPr>
          <p:nvPr/>
        </p:nvSpPr>
        <p:spPr bwMode="auto">
          <a:xfrm>
            <a:off x="4038600" y="2057400"/>
            <a:ext cx="1277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selection</a:t>
            </a:r>
          </a:p>
        </p:txBody>
      </p:sp>
      <p:sp>
        <p:nvSpPr>
          <p:cNvPr id="33802" name="TextBox 68"/>
          <p:cNvSpPr txBox="1">
            <a:spLocks noChangeArrowheads="1"/>
          </p:cNvSpPr>
          <p:nvPr/>
        </p:nvSpPr>
        <p:spPr bwMode="auto">
          <a:xfrm>
            <a:off x="5105400" y="3886200"/>
            <a:ext cx="3300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replication with mutation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62200"/>
            <a:ext cx="327660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3505200" y="5410200"/>
            <a:ext cx="21855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Courier New" charset="0"/>
              </a:rPr>
              <a:t>Cost </a:t>
            </a:r>
            <a:r>
              <a:rPr lang="en-US" sz="2000" b="1" dirty="0" smtClean="0">
                <a:latin typeface="Courier New" charset="0"/>
              </a:rPr>
              <a:t>&lt; </a:t>
            </a:r>
            <a:r>
              <a:rPr lang="en-US" sz="2000" b="1" dirty="0">
                <a:latin typeface="Courier New" charset="0"/>
              </a:rPr>
              <a:t>$ </a:t>
            </a:r>
            <a:r>
              <a:rPr lang="en-US" sz="2000" b="1" dirty="0" smtClean="0">
                <a:latin typeface="Courier New" charset="0"/>
              </a:rPr>
              <a:t>1000</a:t>
            </a:r>
            <a:endParaRPr lang="en-US" sz="2000" b="1" dirty="0">
              <a:latin typeface="Courier New" charset="0"/>
            </a:endParaRPr>
          </a:p>
        </p:txBody>
      </p:sp>
      <p:sp>
        <p:nvSpPr>
          <p:cNvPr id="81930" name="TextBox 1"/>
          <p:cNvSpPr txBox="1">
            <a:spLocks noChangeArrowheads="1"/>
          </p:cNvSpPr>
          <p:nvPr/>
        </p:nvSpPr>
        <p:spPr bwMode="auto">
          <a:xfrm>
            <a:off x="533400" y="228600"/>
            <a:ext cx="809428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200" b="0" dirty="0" smtClean="0">
                <a:solidFill>
                  <a:schemeClr val="accent1"/>
                </a:solidFill>
                <a:latin typeface="+mn-lt"/>
                <a:cs typeface="Courier New" charset="0"/>
              </a:rPr>
              <a:t>We need rapid calibration, so use a </a:t>
            </a:r>
          </a:p>
          <a:p>
            <a:pPr algn="ctr" eaLnBrk="1" hangingPunct="1">
              <a:defRPr/>
            </a:pPr>
            <a:r>
              <a:rPr lang="en-US" sz="3200" b="0" dirty="0" smtClean="0">
                <a:solidFill>
                  <a:schemeClr val="accent1"/>
                </a:solidFill>
                <a:latin typeface="+mn-lt"/>
                <a:cs typeface="Courier New" charset="0"/>
              </a:rPr>
              <a:t>Programmable Graphics Processing Unit (GPU)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0" name="TextBox 1"/>
          <p:cNvSpPr txBox="1">
            <a:spLocks noChangeArrowheads="1"/>
          </p:cNvSpPr>
          <p:nvPr/>
        </p:nvSpPr>
        <p:spPr bwMode="auto">
          <a:xfrm>
            <a:off x="1295400" y="304800"/>
            <a:ext cx="671389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3200" b="0" dirty="0" smtClean="0">
                <a:solidFill>
                  <a:schemeClr val="accent1"/>
                </a:solidFill>
                <a:latin typeface="+mn-lt"/>
                <a:cs typeface="Courier New" charset="0"/>
              </a:rPr>
              <a:t>Feature planes can be rapidly </a:t>
            </a:r>
            <a:r>
              <a:rPr lang="en-US" sz="3200" b="0" dirty="0">
                <a:solidFill>
                  <a:schemeClr val="accent1"/>
                </a:solidFill>
                <a:latin typeface="+mn-lt"/>
                <a:cs typeface="Courier New" charset="0"/>
              </a:rPr>
              <a:t>c</a:t>
            </a:r>
            <a:r>
              <a:rPr lang="en-US" sz="3200" b="0" dirty="0" smtClean="0">
                <a:solidFill>
                  <a:schemeClr val="accent1"/>
                </a:solidFill>
                <a:latin typeface="+mn-lt"/>
                <a:cs typeface="Courier New" charset="0"/>
              </a:rPr>
              <a:t>omputed</a:t>
            </a:r>
          </a:p>
        </p:txBody>
      </p:sp>
      <p:pic>
        <p:nvPicPr>
          <p:cNvPr id="2" name="Picture 1" descr="FeaturePla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43000"/>
            <a:ext cx="7924800" cy="47614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6018730"/>
            <a:ext cx="19416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100x100 grid</a:t>
            </a:r>
          </a:p>
          <a:p>
            <a:r>
              <a:rPr lang="en-US" sz="1800" dirty="0" smtClean="0"/>
              <a:t>10,000 simulations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86400" y="6019800"/>
            <a:ext cx="3048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Simulation time=70 sec each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Total </a:t>
            </a:r>
            <a:r>
              <a:rPr lang="en-US" sz="1800" dirty="0">
                <a:solidFill>
                  <a:srgbClr val="FF0000"/>
                </a:solidFill>
              </a:rPr>
              <a:t>c</a:t>
            </a:r>
            <a:r>
              <a:rPr lang="en-US" sz="1800" dirty="0" smtClean="0">
                <a:solidFill>
                  <a:srgbClr val="FF0000"/>
                </a:solidFill>
              </a:rPr>
              <a:t>omputation time=20 sec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901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fletcher\My Documents\My Dropbox\CurrentWork\GPU\Code\data09325\figures\fitBurstBig2.e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600200"/>
            <a:ext cx="5105400" cy="383071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600200" y="609600"/>
            <a:ext cx="63570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  <a:latin typeface="+mn-lt"/>
              </a:rPr>
              <a:t>Example: </a:t>
            </a:r>
            <a:r>
              <a:rPr lang="en-US" sz="3200" dirty="0" smtClean="0">
                <a:solidFill>
                  <a:schemeClr val="accent1"/>
                </a:solidFill>
              </a:rPr>
              <a:t>Calibrate, predict, and test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5867400"/>
            <a:ext cx="6509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model</a:t>
            </a:r>
            <a:r>
              <a:rPr lang="en-US" dirty="0" smtClean="0"/>
              <a:t> (red) is fit to a bursting Gh4 cell (black)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577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Patrick\Dropbox\CurrentWork\GPU\Code\data09325\figures\PeaksExptPars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3000"/>
            <a:ext cx="54864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ultiply 1"/>
          <p:cNvSpPr/>
          <p:nvPr/>
        </p:nvSpPr>
        <p:spPr bwMode="auto">
          <a:xfrm>
            <a:off x="3276600" y="3429000"/>
            <a:ext cx="381000" cy="533400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4655" y="304800"/>
            <a:ext cx="88152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Feature plane for BK conductance and time constant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5" name="Multiply 4"/>
          <p:cNvSpPr/>
          <p:nvPr/>
        </p:nvSpPr>
        <p:spPr bwMode="auto">
          <a:xfrm>
            <a:off x="457200" y="5867400"/>
            <a:ext cx="381000" cy="533400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5867400"/>
            <a:ext cx="3082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Best fit to bursting data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2819400" y="3657600"/>
            <a:ext cx="533400" cy="0"/>
          </a:xfrm>
          <a:prstGeom prst="straightConnector1">
            <a:avLst/>
          </a:prstGeom>
          <a:solidFill>
            <a:srgbClr val="CCFFCC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3962400" y="6096000"/>
            <a:ext cx="1676400" cy="0"/>
          </a:xfrm>
          <a:prstGeom prst="straightConnector1">
            <a:avLst/>
          </a:prstGeom>
          <a:solidFill>
            <a:srgbClr val="CCFFCC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5715000" y="5867400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Block BK current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64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fletcher\My Documents\My Dropbox\CurrentWork\GPU\Code\data09325\figures\predSpikeBig2.e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219200"/>
            <a:ext cx="6253162" cy="469190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295400" y="381000"/>
            <a:ext cx="67261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BK current blocked in cell with </a:t>
            </a:r>
            <a:r>
              <a:rPr lang="en-US" sz="3200" dirty="0" err="1" smtClean="0">
                <a:solidFill>
                  <a:schemeClr val="accent1"/>
                </a:solidFill>
              </a:rPr>
              <a:t>paxillin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6172200"/>
            <a:ext cx="8513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Actual cell (black) and </a:t>
            </a:r>
            <a:r>
              <a:rPr lang="en-US" dirty="0" smtClean="0">
                <a:solidFill>
                  <a:srgbClr val="FF0000"/>
                </a:solidFill>
              </a:rPr>
              <a:t>model </a:t>
            </a:r>
            <a:r>
              <a:rPr lang="en-US" dirty="0" smtClean="0"/>
              <a:t>(red) convert from bursting to spiking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186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Patrick\Dropbox\CurrentWork\GPU\Code\data09325\figures\PeaksExptPars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3000"/>
            <a:ext cx="54864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ultiply 1"/>
          <p:cNvSpPr/>
          <p:nvPr/>
        </p:nvSpPr>
        <p:spPr bwMode="auto">
          <a:xfrm>
            <a:off x="3276600" y="3429000"/>
            <a:ext cx="381000" cy="533400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4655" y="304800"/>
            <a:ext cx="88152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Feature plane for BK conductance and time constant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5" name="Multiply 4"/>
          <p:cNvSpPr/>
          <p:nvPr/>
        </p:nvSpPr>
        <p:spPr bwMode="auto">
          <a:xfrm>
            <a:off x="457200" y="5867400"/>
            <a:ext cx="381000" cy="533400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5867400"/>
            <a:ext cx="3082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Best fit to bursting data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3429000" y="1981200"/>
            <a:ext cx="0" cy="1447800"/>
          </a:xfrm>
          <a:prstGeom prst="straightConnector1">
            <a:avLst/>
          </a:prstGeom>
          <a:solidFill>
            <a:srgbClr val="CCFFCC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3962400" y="6096000"/>
            <a:ext cx="1676400" cy="0"/>
          </a:xfrm>
          <a:prstGeom prst="straightConnector1">
            <a:avLst/>
          </a:prstGeom>
          <a:solidFill>
            <a:srgbClr val="CCFFCC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5715000" y="5867400"/>
            <a:ext cx="3326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Double BK time constant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99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chemeClr val="accent1"/>
                </a:solidFill>
                <a:cs typeface="+mj-cs"/>
              </a:rPr>
              <a:t>The Dynamic Clamp: a tool for adding a model current to a real cell</a:t>
            </a:r>
          </a:p>
        </p:txBody>
      </p:sp>
      <p:pic>
        <p:nvPicPr>
          <p:cNvPr id="41986" name="Picture 2" descr="D-cla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28800"/>
            <a:ext cx="5232400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220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fletcher\My Documents\My Dropbox\CurrentWork\GPU\Code\data09325\figures\predSpikeTau10big2.e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371600"/>
            <a:ext cx="5943600" cy="445963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85800" y="457200"/>
            <a:ext cx="80495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BK current added via D-clamp, with </a:t>
            </a:r>
            <a:r>
              <a:rPr lang="en-US" sz="3200" dirty="0" err="1" smtClean="0">
                <a:solidFill>
                  <a:schemeClr val="accent1"/>
                </a:solidFill>
              </a:rPr>
              <a:t>τ</a:t>
            </a:r>
            <a:r>
              <a:rPr lang="en-US" sz="3200" baseline="-25000" dirty="0" err="1" smtClean="0">
                <a:solidFill>
                  <a:schemeClr val="accent1"/>
                </a:solidFill>
              </a:rPr>
              <a:t>BK</a:t>
            </a:r>
            <a:r>
              <a:rPr lang="en-US" sz="3200" dirty="0" smtClean="0">
                <a:solidFill>
                  <a:schemeClr val="accent1"/>
                </a:solidFill>
              </a:rPr>
              <a:t>=10 </a:t>
            </a:r>
            <a:r>
              <a:rPr lang="en-US" sz="3200" dirty="0" err="1" smtClean="0">
                <a:solidFill>
                  <a:schemeClr val="accent1"/>
                </a:solidFill>
              </a:rPr>
              <a:t>ms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496" y="6172200"/>
            <a:ext cx="8959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Adding BK current with slow activation </a:t>
            </a:r>
            <a:r>
              <a:rPr lang="en-US" dirty="0" smtClean="0"/>
              <a:t>converts bursting to spiking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2286000"/>
            <a:ext cx="118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Black=cell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2667000"/>
            <a:ext cx="1263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Red=model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44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b_Tours_1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71600"/>
            <a:ext cx="6096000" cy="408051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28600" y="990600"/>
            <a:ext cx="3712129" cy="1066800"/>
            <a:chOff x="488844" y="152400"/>
            <a:chExt cx="3538125" cy="1000125"/>
          </a:xfrm>
        </p:grpSpPr>
        <p:sp>
          <p:nvSpPr>
            <p:cNvPr id="14" name="TextBox 13"/>
            <p:cNvSpPr txBox="1"/>
            <p:nvPr/>
          </p:nvSpPr>
          <p:spPr>
            <a:xfrm>
              <a:off x="488844" y="152400"/>
              <a:ext cx="1727041" cy="3818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Joël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Tabak</a:t>
              </a:r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80854" y="152400"/>
              <a:ext cx="2046115" cy="432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Patrick Fletcher</a:t>
              </a:r>
              <a:endParaRPr lang="en-US" sz="2400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998840" y="534278"/>
              <a:ext cx="579427" cy="61824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2740317" y="534278"/>
              <a:ext cx="549891" cy="4753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6467464" y="2514600"/>
            <a:ext cx="2780329" cy="2585897"/>
            <a:chOff x="6019800" y="2743200"/>
            <a:chExt cx="2780329" cy="2585897"/>
          </a:xfrm>
        </p:grpSpPr>
        <p:pic>
          <p:nvPicPr>
            <p:cNvPr id="16389" name="Picture 2" descr="Maurizi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3719" y="2743200"/>
              <a:ext cx="1643512" cy="1657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0" name="TextBox 3"/>
            <p:cNvSpPr txBox="1">
              <a:spLocks noChangeArrowheads="1"/>
            </p:cNvSpPr>
            <p:nvPr/>
          </p:nvSpPr>
          <p:spPr bwMode="auto">
            <a:xfrm>
              <a:off x="6019800" y="4498100"/>
              <a:ext cx="278032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/>
                <a:t>Maurizio </a:t>
              </a:r>
              <a:r>
                <a:rPr lang="en-US" dirty="0" err="1" smtClean="0"/>
                <a:t>Tomaiuolo</a:t>
              </a:r>
              <a:endParaRPr lang="en-US" dirty="0" smtClean="0"/>
            </a:p>
            <a:p>
              <a:pPr eaLnBrk="1" hangingPunct="1"/>
              <a:r>
                <a:rPr lang="en-US" dirty="0" smtClean="0"/>
                <a:t>(Univ. Pennsylvania)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522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Patrick\Dropbox\CurrentWork\GPU\Code\data09325\figures\PeaksExptPars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3000"/>
            <a:ext cx="54864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ultiply 1"/>
          <p:cNvSpPr/>
          <p:nvPr/>
        </p:nvSpPr>
        <p:spPr bwMode="auto">
          <a:xfrm>
            <a:off x="3276600" y="3429000"/>
            <a:ext cx="381000" cy="533400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4655" y="304800"/>
            <a:ext cx="88152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Feature plane for BK conductance and time constant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5" name="Multiply 4"/>
          <p:cNvSpPr/>
          <p:nvPr/>
        </p:nvSpPr>
        <p:spPr bwMode="auto">
          <a:xfrm>
            <a:off x="457200" y="5867400"/>
            <a:ext cx="381000" cy="533400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5867400"/>
            <a:ext cx="3082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Best fit to bursting data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3657600" y="3657600"/>
            <a:ext cx="1828800" cy="0"/>
          </a:xfrm>
          <a:prstGeom prst="straightConnector1">
            <a:avLst/>
          </a:prstGeom>
          <a:solidFill>
            <a:srgbClr val="CCFFCC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3962400" y="6096000"/>
            <a:ext cx="1676400" cy="0"/>
          </a:xfrm>
          <a:prstGeom prst="straightConnector1">
            <a:avLst/>
          </a:prstGeom>
          <a:solidFill>
            <a:srgbClr val="CCFFCC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5715000" y="5867400"/>
            <a:ext cx="3329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Increase BK conductance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689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Patrick\Dropbox\CurrentWork\GPU\Code\data09325\figures\predBurstBK4big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00"/>
            <a:ext cx="64770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304800"/>
            <a:ext cx="68395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</a:rPr>
              <a:t>BK conductance added to a bursting cell 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3600" y="6248400"/>
            <a:ext cx="5673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Bursting persists, with more spikes per burst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2514600"/>
            <a:ext cx="118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Black=cell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2895600"/>
            <a:ext cx="1263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Red=model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40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3200" dirty="0" smtClean="0"/>
              <a:t>Prediction: Reducing K(</a:t>
            </a:r>
            <a:r>
              <a:rPr lang="en-US" sz="3200" dirty="0" err="1" smtClean="0"/>
              <a:t>dr</a:t>
            </a:r>
            <a:r>
              <a:rPr lang="en-US" sz="3200" dirty="0" smtClean="0"/>
              <a:t>) conductance increases the </a:t>
            </a:r>
            <a:r>
              <a:rPr lang="en-US" sz="3200" dirty="0" err="1" smtClean="0"/>
              <a:t>burstiness</a:t>
            </a:r>
            <a:endParaRPr lang="en-US" sz="3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33400" y="1600200"/>
            <a:ext cx="7848600" cy="5139154"/>
            <a:chOff x="533400" y="1600200"/>
            <a:chExt cx="7848600" cy="5139154"/>
          </a:xfrm>
        </p:grpSpPr>
        <p:sp>
          <p:nvSpPr>
            <p:cNvPr id="4" name="TextBox 3"/>
            <p:cNvSpPr txBox="1"/>
            <p:nvPr/>
          </p:nvSpPr>
          <p:spPr>
            <a:xfrm>
              <a:off x="1981200" y="5562600"/>
              <a:ext cx="522736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Diameter: active phase duration</a:t>
              </a:r>
            </a:p>
            <a:p>
              <a:r>
                <a:rPr lang="en-US" dirty="0" smtClean="0"/>
                <a:t>Color: number of spikes per active phase</a:t>
              </a:r>
              <a:endParaRPr lang="en-US" dirty="0"/>
            </a:p>
          </p:txBody>
        </p:sp>
        <p:pic>
          <p:nvPicPr>
            <p:cNvPr id="3" name="Picture 2" descr="figure4p21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1600200"/>
              <a:ext cx="7848600" cy="382632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124200" y="6400800"/>
              <a:ext cx="36158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Teka</a:t>
              </a:r>
              <a:r>
                <a:rPr lang="en-US" sz="1600" dirty="0" smtClean="0"/>
                <a:t> et al., J. Math. </a:t>
              </a:r>
              <a:r>
                <a:rPr lang="en-US" sz="1600" dirty="0" err="1" smtClean="0"/>
                <a:t>Neurosci</a:t>
              </a:r>
              <a:r>
                <a:rPr lang="en-US" sz="1600" dirty="0" smtClean="0"/>
                <a:t>., 1:12, 2011</a:t>
              </a:r>
              <a:endParaRPr lang="en-US" sz="1600" dirty="0"/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flipH="1">
              <a:off x="3962400" y="3581400"/>
              <a:ext cx="1981200" cy="0"/>
            </a:xfrm>
            <a:prstGeom prst="straightConnector1">
              <a:avLst/>
            </a:prstGeom>
            <a:solidFill>
              <a:srgbClr val="CCFFCC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935901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838200"/>
          </a:xfrm>
        </p:spPr>
        <p:txBody>
          <a:bodyPr/>
          <a:lstStyle/>
          <a:p>
            <a:r>
              <a:rPr lang="en-US" sz="3600" dirty="0" smtClean="0"/>
              <a:t>Prediction tested using D-clamp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676400"/>
            <a:ext cx="1402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Control cell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590800"/>
            <a:ext cx="2278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Subtract some K(</a:t>
            </a:r>
            <a:r>
              <a:rPr lang="en-US" sz="2000" dirty="0" err="1" smtClean="0"/>
              <a:t>dr</a:t>
            </a:r>
            <a:r>
              <a:rPr lang="en-US" sz="2000" dirty="0" smtClean="0"/>
              <a:t>) </a:t>
            </a:r>
          </a:p>
          <a:p>
            <a:r>
              <a:rPr lang="en-US" sz="2000" dirty="0" smtClean="0"/>
              <a:t>current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3886200"/>
            <a:ext cx="22643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Subtract more K(</a:t>
            </a:r>
            <a:r>
              <a:rPr lang="en-US" sz="2000" dirty="0" err="1" smtClean="0"/>
              <a:t>dr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current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257800"/>
            <a:ext cx="1184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2971800" y="1066800"/>
            <a:ext cx="5692213" cy="5410200"/>
            <a:chOff x="2971800" y="1066800"/>
            <a:chExt cx="5692213" cy="5410200"/>
          </a:xfrm>
        </p:grpSpPr>
        <p:pic>
          <p:nvPicPr>
            <p:cNvPr id="3" name="Picture 2" descr="subgk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800" y="1066800"/>
              <a:ext cx="5692213" cy="5410200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 bwMode="auto">
            <a:xfrm flipH="1" flipV="1">
              <a:off x="6477000" y="5486400"/>
              <a:ext cx="1066800" cy="228600"/>
            </a:xfrm>
            <a:prstGeom prst="straightConnector1">
              <a:avLst/>
            </a:prstGeom>
            <a:solidFill>
              <a:srgbClr val="CCFFCC"/>
            </a:solidFill>
            <a:ln w="47625" cap="flat" cmpd="sng" algn="ctr">
              <a:solidFill>
                <a:schemeClr val="tx1">
                  <a:alpha val="97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/>
            <p:cNvCxnSpPr/>
            <p:nvPr/>
          </p:nvCxnSpPr>
          <p:spPr bwMode="auto">
            <a:xfrm flipH="1" flipV="1">
              <a:off x="4038600" y="5486400"/>
              <a:ext cx="1066800" cy="228600"/>
            </a:xfrm>
            <a:prstGeom prst="straightConnector1">
              <a:avLst/>
            </a:prstGeom>
            <a:solidFill>
              <a:srgbClr val="CCFFCC"/>
            </a:solidFill>
            <a:ln w="47625" cap="flat" cmpd="sng" algn="ctr">
              <a:solidFill>
                <a:schemeClr val="tx1">
                  <a:alpha val="97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9" name="TextBox 8"/>
          <p:cNvSpPr txBox="1"/>
          <p:nvPr/>
        </p:nvSpPr>
        <p:spPr>
          <a:xfrm>
            <a:off x="838200" y="6400800"/>
            <a:ext cx="2042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Bertram et al., in press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96034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2209800" y="304800"/>
            <a:ext cx="4583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3200" b="0" dirty="0" smtClean="0">
                <a:solidFill>
                  <a:schemeClr val="accent1"/>
                </a:solidFill>
                <a:latin typeface="+mn-lt"/>
              </a:rPr>
              <a:t>The “traditional” approach</a:t>
            </a:r>
          </a:p>
        </p:txBody>
      </p:sp>
      <p:pic>
        <p:nvPicPr>
          <p:cNvPr id="48130" name="Picture 1" descr="current_strategy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81200"/>
            <a:ext cx="5519738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2819400" y="457200"/>
            <a:ext cx="3216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3200" b="0" dirty="0" smtClean="0">
                <a:solidFill>
                  <a:schemeClr val="accent1"/>
                </a:solidFill>
                <a:latin typeface="+mn-lt"/>
              </a:rPr>
              <a:t>Our new approach</a:t>
            </a:r>
          </a:p>
        </p:txBody>
      </p:sp>
      <p:pic>
        <p:nvPicPr>
          <p:cNvPr id="49154" name="Picture 2" descr="new_strategy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2006600"/>
            <a:ext cx="541655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819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Thank you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accent1"/>
                </a:solidFill>
              </a:rPr>
              <a:t>Five types of anterior pituitary endocrine cells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2057400"/>
            <a:ext cx="6775450" cy="3786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dirty="0" err="1">
                <a:solidFill>
                  <a:srgbClr val="FF6600"/>
                </a:solidFill>
              </a:rPr>
              <a:t>Lactotrophs</a:t>
            </a:r>
            <a:r>
              <a:rPr lang="en-US" dirty="0"/>
              <a:t>: secrete prolactin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 err="1">
                <a:solidFill>
                  <a:srgbClr val="FF6600"/>
                </a:solidFill>
              </a:rPr>
              <a:t>Somatotrophs</a:t>
            </a:r>
            <a:r>
              <a:rPr lang="en-US" dirty="0"/>
              <a:t>: secrete growth hormone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 err="1">
                <a:solidFill>
                  <a:srgbClr val="FF6600"/>
                </a:solidFill>
              </a:rPr>
              <a:t>Gonadotrophs</a:t>
            </a:r>
            <a:r>
              <a:rPr lang="en-US" dirty="0"/>
              <a:t>: secrete luteinizing hormone and</a:t>
            </a:r>
          </a:p>
          <a:p>
            <a:pPr>
              <a:defRPr/>
            </a:pPr>
            <a:r>
              <a:rPr lang="en-US" dirty="0"/>
              <a:t>follicle stimulating hormone</a:t>
            </a:r>
          </a:p>
          <a:p>
            <a:pPr>
              <a:defRPr/>
            </a:pPr>
            <a:endParaRPr lang="en-US" dirty="0"/>
          </a:p>
          <a:p>
            <a:pPr marL="457200" indent="-457200">
              <a:buFontTx/>
              <a:buAutoNum type="arabicPeriod" startAt="4"/>
              <a:defRPr/>
            </a:pPr>
            <a:r>
              <a:rPr lang="en-US" dirty="0" err="1">
                <a:solidFill>
                  <a:srgbClr val="FF6600"/>
                </a:solidFill>
              </a:rPr>
              <a:t>Corticotrophs</a:t>
            </a:r>
            <a:r>
              <a:rPr lang="en-US" dirty="0"/>
              <a:t>: secrete ACTH  </a:t>
            </a:r>
          </a:p>
          <a:p>
            <a:pPr marL="457200" indent="-457200">
              <a:buFontTx/>
              <a:buAutoNum type="arabicPeriod" startAt="4"/>
              <a:defRPr/>
            </a:pPr>
            <a:endParaRPr lang="en-US" dirty="0"/>
          </a:p>
          <a:p>
            <a:pPr marL="457200" indent="-457200">
              <a:buFontTx/>
              <a:buAutoNum type="arabicPeriod" startAt="4"/>
              <a:defRPr/>
            </a:pPr>
            <a:r>
              <a:rPr lang="en-US" dirty="0" err="1">
                <a:solidFill>
                  <a:srgbClr val="FF6600"/>
                </a:solidFill>
              </a:rPr>
              <a:t>Thyrotrophs</a:t>
            </a:r>
            <a:r>
              <a:rPr lang="en-US" dirty="0"/>
              <a:t>: secrete thyroid stimulating hormone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accent1"/>
                </a:solidFill>
              </a:rPr>
              <a:t>Goal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9458" name="TextBox 3"/>
          <p:cNvSpPr txBox="1">
            <a:spLocks noChangeArrowheads="1"/>
          </p:cNvSpPr>
          <p:nvPr/>
        </p:nvSpPr>
        <p:spPr bwMode="auto">
          <a:xfrm>
            <a:off x="1828800" y="1219200"/>
            <a:ext cx="6150542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/>
              <a:t>Use mathematical </a:t>
            </a:r>
            <a:r>
              <a:rPr lang="en-US" dirty="0" smtClean="0">
                <a:solidFill>
                  <a:srgbClr val="3366FF"/>
                </a:solidFill>
              </a:rPr>
              <a:t>modeling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0000"/>
                </a:solidFill>
              </a:rPr>
              <a:t>analysis</a:t>
            </a:r>
            <a:r>
              <a:rPr lang="en-US" dirty="0" smtClean="0"/>
              <a:t> to help </a:t>
            </a:r>
          </a:p>
          <a:p>
            <a:pPr eaLnBrk="1" hangingPunct="1"/>
            <a:r>
              <a:rPr lang="en-US" dirty="0"/>
              <a:t>u</a:t>
            </a:r>
            <a:r>
              <a:rPr lang="en-US" dirty="0" smtClean="0"/>
              <a:t>nderstand the electrical activity of </a:t>
            </a:r>
            <a:r>
              <a:rPr lang="en-US" dirty="0"/>
              <a:t>the different </a:t>
            </a:r>
            <a:endParaRPr lang="en-US" dirty="0" smtClean="0"/>
          </a:p>
          <a:p>
            <a:pPr eaLnBrk="1" hangingPunct="1"/>
            <a:r>
              <a:rPr lang="en-US" dirty="0" smtClean="0"/>
              <a:t>types </a:t>
            </a:r>
            <a:r>
              <a:rPr lang="en-US" dirty="0"/>
              <a:t>of endocrine </a:t>
            </a:r>
            <a:r>
              <a:rPr lang="en-US" dirty="0" smtClean="0"/>
              <a:t>pituitary </a:t>
            </a:r>
            <a:r>
              <a:rPr lang="en-US" dirty="0"/>
              <a:t>cells</a:t>
            </a:r>
          </a:p>
        </p:txBody>
      </p:sp>
      <p:grpSp>
        <p:nvGrpSpPr>
          <p:cNvPr id="19459" name="Group 10"/>
          <p:cNvGrpSpPr>
            <a:grpSpLocks/>
          </p:cNvGrpSpPr>
          <p:nvPr/>
        </p:nvGrpSpPr>
        <p:grpSpPr bwMode="auto">
          <a:xfrm>
            <a:off x="2209800" y="2743200"/>
            <a:ext cx="5208588" cy="3570288"/>
            <a:chOff x="2209800" y="2743200"/>
            <a:chExt cx="5208588" cy="3570288"/>
          </a:xfrm>
        </p:grpSpPr>
        <p:pic>
          <p:nvPicPr>
            <p:cNvPr id="19466" name="Picture 2" descr="spike-burst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2743200"/>
              <a:ext cx="5208588" cy="306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7" name="TextBox 13"/>
            <p:cNvSpPr txBox="1">
              <a:spLocks noChangeArrowheads="1"/>
            </p:cNvSpPr>
            <p:nvPr/>
          </p:nvSpPr>
          <p:spPr bwMode="auto">
            <a:xfrm>
              <a:off x="2590800" y="5943600"/>
              <a:ext cx="44735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Van Goor et al., J. Neurosci., 2001:5902, 2001</a:t>
              </a:r>
            </a:p>
          </p:txBody>
        </p:sp>
      </p:grpSp>
      <p:cxnSp>
        <p:nvCxnSpPr>
          <p:cNvPr id="4" name="Straight Arrow Connector 3"/>
          <p:cNvCxnSpPr/>
          <p:nvPr/>
        </p:nvCxnSpPr>
        <p:spPr bwMode="auto">
          <a:xfrm>
            <a:off x="1600200" y="3657600"/>
            <a:ext cx="914400" cy="914400"/>
          </a:xfrm>
          <a:prstGeom prst="straightConnector1">
            <a:avLst/>
          </a:prstGeom>
          <a:solidFill>
            <a:srgbClr val="CCFFCC"/>
          </a:solidFill>
          <a:ln>
            <a:noFill/>
            <a:tailEnd type="arrow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9461" name="Group 13"/>
          <p:cNvGrpSpPr>
            <a:grpSpLocks/>
          </p:cNvGrpSpPr>
          <p:nvPr/>
        </p:nvGrpSpPr>
        <p:grpSpPr bwMode="auto">
          <a:xfrm>
            <a:off x="381000" y="3124200"/>
            <a:ext cx="2667000" cy="646113"/>
            <a:chOff x="381000" y="3124200"/>
            <a:chExt cx="2667000" cy="646331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1828800" y="3429103"/>
              <a:ext cx="1219200" cy="0"/>
            </a:xfrm>
            <a:prstGeom prst="straightConnector1">
              <a:avLst/>
            </a:prstGeom>
            <a:solidFill>
              <a:srgbClr val="CCFFCC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9465" name="TextBox 8"/>
            <p:cNvSpPr txBox="1">
              <a:spLocks noChangeArrowheads="1"/>
            </p:cNvSpPr>
            <p:nvPr/>
          </p:nvSpPr>
          <p:spPr bwMode="auto">
            <a:xfrm>
              <a:off x="381000" y="3124200"/>
              <a:ext cx="144150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FF0000"/>
                  </a:solidFill>
                </a:rPr>
                <a:t>Spiking, little</a:t>
              </a:r>
            </a:p>
            <a:p>
              <a:pPr eaLnBrk="1" hangingPunct="1"/>
              <a:r>
                <a:rPr lang="en-US" sz="1800">
                  <a:solidFill>
                    <a:srgbClr val="FF0000"/>
                  </a:solidFill>
                </a:rPr>
                <a:t>secretion</a:t>
              </a:r>
            </a:p>
          </p:txBody>
        </p:sp>
      </p:grpSp>
      <p:cxnSp>
        <p:nvCxnSpPr>
          <p:cNvPr id="11" name="Straight Arrow Connector 10"/>
          <p:cNvCxnSpPr/>
          <p:nvPr/>
        </p:nvCxnSpPr>
        <p:spPr bwMode="auto">
          <a:xfrm flipH="1">
            <a:off x="7162800" y="3886200"/>
            <a:ext cx="609600" cy="0"/>
          </a:xfrm>
          <a:prstGeom prst="straightConnector1">
            <a:avLst/>
          </a:prstGeom>
          <a:solidFill>
            <a:srgbClr val="CCFFCC"/>
          </a:solidFill>
          <a:ln w="9525" cap="flat" cmpd="sng" algn="ctr">
            <a:solidFill>
              <a:srgbClr val="33CC33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463" name="TextBox 12"/>
          <p:cNvSpPr txBox="1">
            <a:spLocks noChangeArrowheads="1"/>
          </p:cNvSpPr>
          <p:nvPr/>
        </p:nvSpPr>
        <p:spPr bwMode="auto">
          <a:xfrm>
            <a:off x="7888288" y="3429000"/>
            <a:ext cx="12303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3CC33"/>
                </a:solidFill>
              </a:rPr>
              <a:t>Bursting, </a:t>
            </a:r>
          </a:p>
          <a:p>
            <a:pPr eaLnBrk="1" hangingPunct="1"/>
            <a:r>
              <a:rPr lang="en-US" sz="1800">
                <a:solidFill>
                  <a:srgbClr val="33CC33"/>
                </a:solidFill>
              </a:rPr>
              <a:t>much more</a:t>
            </a:r>
          </a:p>
          <a:p>
            <a:pPr eaLnBrk="1" hangingPunct="1"/>
            <a:r>
              <a:rPr lang="en-US" sz="1800">
                <a:solidFill>
                  <a:srgbClr val="33CC33"/>
                </a:solidFill>
              </a:rPr>
              <a:t>secretion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6396335"/>
            <a:ext cx="5756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makes pituitary cells burst and secrete?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accent1"/>
                </a:solidFill>
              </a:rPr>
              <a:t>Equations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21506" name="TextBox 5"/>
          <p:cNvSpPr txBox="1">
            <a:spLocks noChangeArrowheads="1"/>
          </p:cNvSpPr>
          <p:nvPr/>
        </p:nvSpPr>
        <p:spPr bwMode="auto">
          <a:xfrm>
            <a:off x="838200" y="1447800"/>
            <a:ext cx="954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voltage</a:t>
            </a:r>
          </a:p>
        </p:txBody>
      </p:sp>
      <p:sp>
        <p:nvSpPr>
          <p:cNvPr id="21507" name="TextBox 6"/>
          <p:cNvSpPr txBox="1">
            <a:spLocks noChangeArrowheads="1"/>
          </p:cNvSpPr>
          <p:nvPr/>
        </p:nvSpPr>
        <p:spPr bwMode="auto">
          <a:xfrm>
            <a:off x="762000" y="2286000"/>
            <a:ext cx="1468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I</a:t>
            </a:r>
            <a:r>
              <a:rPr lang="en-US" sz="2000" baseline="-25000"/>
              <a:t>K</a:t>
            </a:r>
            <a:r>
              <a:rPr lang="en-US" sz="2000"/>
              <a:t> activation</a:t>
            </a:r>
          </a:p>
        </p:txBody>
      </p:sp>
      <p:sp>
        <p:nvSpPr>
          <p:cNvPr id="21508" name="TextBox 7"/>
          <p:cNvSpPr txBox="1">
            <a:spLocks noChangeArrowheads="1"/>
          </p:cNvSpPr>
          <p:nvPr/>
        </p:nvSpPr>
        <p:spPr bwMode="auto">
          <a:xfrm>
            <a:off x="228600" y="3733800"/>
            <a:ext cx="1985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cytosolic calcium</a:t>
            </a:r>
          </a:p>
        </p:txBody>
      </p:sp>
      <p:pic>
        <p:nvPicPr>
          <p:cNvPr id="21509" name="Picture 2" descr="eqs3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71600"/>
            <a:ext cx="5359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10" name="Object 2"/>
          <p:cNvGraphicFramePr>
            <a:graphicFrameLocks noChangeAspect="1"/>
          </p:cNvGraphicFramePr>
          <p:nvPr/>
        </p:nvGraphicFramePr>
        <p:xfrm>
          <a:off x="7772400" y="1524000"/>
          <a:ext cx="83343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3" name="Equation" r:id="rId4" imgW="393700" imgH="215900" progId="Equation.3">
                  <p:embed/>
                </p:oleObj>
              </mc:Choice>
              <mc:Fallback>
                <p:oleObj name="Equation" r:id="rId4" imgW="393700" imgH="2159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1524000"/>
                        <a:ext cx="833438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1" name="TextBox 3"/>
          <p:cNvSpPr txBox="1">
            <a:spLocks noChangeArrowheads="1"/>
          </p:cNvSpPr>
          <p:nvPr/>
        </p:nvSpPr>
        <p:spPr bwMode="auto">
          <a:xfrm>
            <a:off x="609600" y="3048000"/>
            <a:ext cx="1582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I</a:t>
            </a:r>
            <a:r>
              <a:rPr lang="en-US" sz="2000" baseline="-25000"/>
              <a:t>BK</a:t>
            </a:r>
            <a:r>
              <a:rPr lang="en-US" sz="2000"/>
              <a:t> activation</a:t>
            </a:r>
          </a:p>
        </p:txBody>
      </p:sp>
      <p:sp>
        <p:nvSpPr>
          <p:cNvPr id="21512" name="TextBox 4"/>
          <p:cNvSpPr txBox="1">
            <a:spLocks noChangeArrowheads="1"/>
          </p:cNvSpPr>
          <p:nvPr/>
        </p:nvSpPr>
        <p:spPr bwMode="auto">
          <a:xfrm>
            <a:off x="1295400" y="5029200"/>
            <a:ext cx="5056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Ionic current have an Ohmic form, e.g., </a:t>
            </a:r>
          </a:p>
        </p:txBody>
      </p:sp>
      <p:graphicFrame>
        <p:nvGraphicFramePr>
          <p:cNvPr id="21513" name="Object 5"/>
          <p:cNvGraphicFramePr>
            <a:graphicFrameLocks noChangeAspect="1"/>
          </p:cNvGraphicFramePr>
          <p:nvPr/>
        </p:nvGraphicFramePr>
        <p:xfrm>
          <a:off x="6477000" y="5105400"/>
          <a:ext cx="21240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4" name="Equation" r:id="rId6" imgW="1003300" imgH="215900" progId="Equation.3">
                  <p:embed/>
                </p:oleObj>
              </mc:Choice>
              <mc:Fallback>
                <p:oleObj name="Equation" r:id="rId6" imgW="1003300" imgH="2159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105400"/>
                        <a:ext cx="21240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4" name="TextBox 6"/>
          <p:cNvSpPr txBox="1">
            <a:spLocks noChangeArrowheads="1"/>
          </p:cNvSpPr>
          <p:nvPr/>
        </p:nvSpPr>
        <p:spPr bwMode="auto">
          <a:xfrm>
            <a:off x="1295400" y="5715000"/>
            <a:ext cx="70723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Conductance and time constants are all </a:t>
            </a:r>
            <a:r>
              <a:rPr lang="en-US">
                <a:solidFill>
                  <a:srgbClr val="FF0000"/>
                </a:solidFill>
              </a:rPr>
              <a:t>parameters</a:t>
            </a:r>
            <a:r>
              <a:rPr lang="en-US"/>
              <a:t>.</a:t>
            </a:r>
          </a:p>
          <a:p>
            <a:pPr eaLnBrk="1" hangingPunct="1"/>
            <a:r>
              <a:rPr lang="en-US"/>
              <a:t>There are more parameters in the equilibrium functions.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accent1"/>
                </a:solidFill>
              </a:rPr>
              <a:t>Pituitary cells are very heterogeneous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1295400" y="990600"/>
            <a:ext cx="68092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The mix </a:t>
            </a:r>
            <a:r>
              <a:rPr lang="en-US" dirty="0" smtClean="0"/>
              <a:t>of </a:t>
            </a:r>
            <a:r>
              <a:rPr lang="en-US" dirty="0"/>
              <a:t>ionic currents within a single cell </a:t>
            </a:r>
            <a:r>
              <a:rPr lang="en-US" dirty="0" smtClean="0"/>
              <a:t>type is </a:t>
            </a:r>
          </a:p>
          <a:p>
            <a:pPr eaLnBrk="1" hangingPunct="1"/>
            <a:r>
              <a:rPr lang="en-US" dirty="0" smtClean="0"/>
              <a:t>highly variable, as shown with the GH4C1 cell line…</a:t>
            </a:r>
            <a:endParaRPr lang="en-US" dirty="0"/>
          </a:p>
        </p:txBody>
      </p:sp>
      <p:pic>
        <p:nvPicPr>
          <p:cNvPr id="3" name="Picture 2" descr="hetero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057400"/>
            <a:ext cx="4876800" cy="42491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2514600"/>
            <a:ext cx="92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 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3886200"/>
            <a:ext cx="92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 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3000" y="5105400"/>
            <a:ext cx="92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907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accent1"/>
                </a:solidFill>
              </a:rPr>
              <a:t>Why does heterogeneity matter?</a:t>
            </a:r>
            <a:endParaRPr lang="en-US" sz="3200" dirty="0">
              <a:solidFill>
                <a:schemeClr val="accent1"/>
              </a:solidFill>
            </a:endParaRPr>
          </a:p>
        </p:txBody>
      </p:sp>
      <p:grpSp>
        <p:nvGrpSpPr>
          <p:cNvPr id="27650" name="Group 9"/>
          <p:cNvGrpSpPr>
            <a:grpSpLocks/>
          </p:cNvGrpSpPr>
          <p:nvPr/>
        </p:nvGrpSpPr>
        <p:grpSpPr bwMode="auto">
          <a:xfrm>
            <a:off x="533400" y="1447800"/>
            <a:ext cx="7258050" cy="1262063"/>
            <a:chOff x="533400" y="1447800"/>
            <a:chExt cx="7257288" cy="1261872"/>
          </a:xfrm>
        </p:grpSpPr>
        <p:pic>
          <p:nvPicPr>
            <p:cNvPr id="27659" name="Picture 3" descr="degeneracy1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1447800"/>
              <a:ext cx="5047488" cy="126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0" name="TextBox 6"/>
            <p:cNvSpPr txBox="1">
              <a:spLocks noChangeArrowheads="1"/>
            </p:cNvSpPr>
            <p:nvPr/>
          </p:nvSpPr>
          <p:spPr bwMode="auto">
            <a:xfrm>
              <a:off x="533400" y="1828800"/>
              <a:ext cx="194138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One spiking model </a:t>
              </a:r>
            </a:p>
            <a:p>
              <a:pPr eaLnBrk="1" hangingPunct="1"/>
              <a:r>
                <a:rPr lang="en-US" sz="1800"/>
                <a:t>cell</a:t>
              </a:r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533400" y="3048000"/>
            <a:ext cx="7772400" cy="1146175"/>
            <a:chOff x="533400" y="3048000"/>
            <a:chExt cx="7772400" cy="1146048"/>
          </a:xfrm>
        </p:grpSpPr>
        <p:sp>
          <p:nvSpPr>
            <p:cNvPr id="27656" name="TextBox 7"/>
            <p:cNvSpPr txBox="1">
              <a:spLocks noChangeArrowheads="1"/>
            </p:cNvSpPr>
            <p:nvPr/>
          </p:nvSpPr>
          <p:spPr bwMode="auto">
            <a:xfrm>
              <a:off x="533400" y="3200400"/>
              <a:ext cx="1678539" cy="646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Another spiking </a:t>
              </a:r>
            </a:p>
            <a:p>
              <a:pPr eaLnBrk="1" hangingPunct="1"/>
              <a:r>
                <a:rPr lang="en-US" sz="1800" dirty="0"/>
                <a:t>model </a:t>
              </a:r>
              <a:r>
                <a:rPr lang="en-US" sz="1800" dirty="0" smtClean="0"/>
                <a:t>cell</a:t>
              </a:r>
            </a:p>
          </p:txBody>
        </p:sp>
        <p:pic>
          <p:nvPicPr>
            <p:cNvPr id="27657" name="Picture 12" descr="degeneracy2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3048000"/>
              <a:ext cx="4956048" cy="1146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Straight Arrow Connector 15"/>
            <p:cNvCxnSpPr/>
            <p:nvPr/>
          </p:nvCxnSpPr>
          <p:spPr bwMode="auto">
            <a:xfrm flipH="1">
              <a:off x="7696200" y="3581341"/>
              <a:ext cx="609600" cy="0"/>
            </a:xfrm>
            <a:prstGeom prst="straightConnector1">
              <a:avLst/>
            </a:prstGeom>
            <a:solidFill>
              <a:srgbClr val="CCFFCC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4" name="Group 3"/>
          <p:cNvGrpSpPr/>
          <p:nvPr/>
        </p:nvGrpSpPr>
        <p:grpSpPr>
          <a:xfrm>
            <a:off x="685800" y="4572000"/>
            <a:ext cx="7053263" cy="2167354"/>
            <a:chOff x="685800" y="4572000"/>
            <a:chExt cx="7053263" cy="2167354"/>
          </a:xfrm>
        </p:grpSpPr>
        <p:pic>
          <p:nvPicPr>
            <p:cNvPr id="27653" name="Picture 5" descr="degeneracy3.t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56" y="4572000"/>
              <a:ext cx="4995807" cy="1359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4" name="TextBox 8"/>
            <p:cNvSpPr txBox="1">
              <a:spLocks noChangeArrowheads="1"/>
            </p:cNvSpPr>
            <p:nvPr/>
          </p:nvSpPr>
          <p:spPr bwMode="auto">
            <a:xfrm>
              <a:off x="685800" y="4953000"/>
              <a:ext cx="156981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A third spiking</a:t>
              </a:r>
            </a:p>
            <a:p>
              <a:pPr eaLnBrk="1" hangingPunct="1"/>
              <a:r>
                <a:rPr lang="en-US" sz="1800"/>
                <a:t>model cell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flipV="1">
              <a:off x="5105400" y="5715000"/>
              <a:ext cx="0" cy="533400"/>
            </a:xfrm>
            <a:prstGeom prst="straightConnector1">
              <a:avLst/>
            </a:prstGeom>
            <a:solidFill>
              <a:srgbClr val="CCFFCC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" name="TextBox 2"/>
            <p:cNvSpPr txBox="1"/>
            <p:nvPr/>
          </p:nvSpPr>
          <p:spPr>
            <a:xfrm>
              <a:off x="3124200" y="6400800"/>
              <a:ext cx="39318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Tomaiuolo</a:t>
              </a:r>
              <a:r>
                <a:rPr lang="en-US" sz="1600" dirty="0" smtClean="0"/>
                <a:t> et al., </a:t>
              </a:r>
              <a:r>
                <a:rPr lang="en-US" sz="1600" dirty="0" err="1" smtClean="0"/>
                <a:t>Biophys</a:t>
              </a:r>
              <a:r>
                <a:rPr lang="en-US" sz="1600" dirty="0" smtClean="0"/>
                <a:t>. J., 103:2021, 2012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03204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accent1"/>
                </a:solidFill>
              </a:rPr>
              <a:t>What we’d like to do…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524000" y="2590800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  <a:ex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8675" name="Oval 4"/>
          <p:cNvSpPr>
            <a:spLocks noChangeArrowheads="1"/>
          </p:cNvSpPr>
          <p:nvPr/>
        </p:nvSpPr>
        <p:spPr bwMode="auto">
          <a:xfrm>
            <a:off x="1524000" y="3657600"/>
            <a:ext cx="609600" cy="609600"/>
          </a:xfrm>
          <a:prstGeom prst="ellipse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28676" name="Object 5"/>
          <p:cNvGraphicFramePr>
            <a:graphicFrameLocks noChangeAspect="1"/>
          </p:cNvGraphicFramePr>
          <p:nvPr/>
        </p:nvGraphicFramePr>
        <p:xfrm>
          <a:off x="2438400" y="2590800"/>
          <a:ext cx="46990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50" name="Equation" r:id="rId3" imgW="177800" imgH="241300" progId="Equation.3">
                  <p:embed/>
                </p:oleObj>
              </mc:Choice>
              <mc:Fallback>
                <p:oleObj name="Equation" r:id="rId3" imgW="177800" imgH="2413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590800"/>
                        <a:ext cx="469900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7" name="Object 6"/>
          <p:cNvGraphicFramePr>
            <a:graphicFrameLocks noChangeAspect="1"/>
          </p:cNvGraphicFramePr>
          <p:nvPr/>
        </p:nvGraphicFramePr>
        <p:xfrm>
          <a:off x="2422525" y="3657600"/>
          <a:ext cx="503238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51" name="Equation" r:id="rId5" imgW="190500" imgH="241300" progId="Equation.3">
                  <p:embed/>
                </p:oleObj>
              </mc:Choice>
              <mc:Fallback>
                <p:oleObj name="Equation" r:id="rId5" imgW="190500" imgH="2413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2525" y="3657600"/>
                        <a:ext cx="503238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Oval 8"/>
          <p:cNvSpPr>
            <a:spLocks noChangeArrowheads="1"/>
          </p:cNvSpPr>
          <p:nvPr/>
        </p:nvSpPr>
        <p:spPr bwMode="auto">
          <a:xfrm>
            <a:off x="1524000" y="4724400"/>
            <a:ext cx="609600" cy="6096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28679" name="Object 9"/>
          <p:cNvGraphicFramePr>
            <a:graphicFrameLocks noChangeAspect="1"/>
          </p:cNvGraphicFramePr>
          <p:nvPr/>
        </p:nvGraphicFramePr>
        <p:xfrm>
          <a:off x="2438400" y="4708525"/>
          <a:ext cx="503238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52" name="Equation" r:id="rId7" imgW="190500" imgH="254000" progId="Equation.3">
                  <p:embed/>
                </p:oleObj>
              </mc:Choice>
              <mc:Fallback>
                <p:oleObj name="Equation" r:id="rId7" imgW="190500" imgH="2540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4708525"/>
                        <a:ext cx="503238" cy="67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0" name="TextBox 10"/>
          <p:cNvSpPr txBox="1">
            <a:spLocks noChangeArrowheads="1"/>
          </p:cNvSpPr>
          <p:nvPr/>
        </p:nvSpPr>
        <p:spPr bwMode="auto">
          <a:xfrm>
            <a:off x="3657600" y="3581400"/>
            <a:ext cx="45862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Parameterize the model to an individual cell,</a:t>
            </a:r>
          </a:p>
          <a:p>
            <a:pPr eaLnBrk="1" hangingPunct="1"/>
            <a:r>
              <a:rPr lang="en-US" sz="1800" dirty="0"/>
              <a:t>while still patched onto that cell. Then different</a:t>
            </a:r>
          </a:p>
          <a:p>
            <a:pPr eaLnBrk="1" hangingPunct="1"/>
            <a:r>
              <a:rPr lang="en-US" sz="1800" dirty="0"/>
              <a:t>cells will have different parameter vectors.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2"/>
          <p:cNvGrpSpPr>
            <a:grpSpLocks/>
          </p:cNvGrpSpPr>
          <p:nvPr/>
        </p:nvGrpSpPr>
        <p:grpSpPr bwMode="auto">
          <a:xfrm>
            <a:off x="685800" y="1600200"/>
            <a:ext cx="7696200" cy="4827588"/>
            <a:chOff x="0" y="838201"/>
            <a:chExt cx="9144000" cy="5894387"/>
          </a:xfrm>
        </p:grpSpPr>
        <p:pic>
          <p:nvPicPr>
            <p:cNvPr id="2969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38201"/>
              <a:ext cx="9144000" cy="587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700" name="Group 1"/>
            <p:cNvGrpSpPr>
              <a:grpSpLocks/>
            </p:cNvGrpSpPr>
            <p:nvPr/>
          </p:nvGrpSpPr>
          <p:grpSpPr bwMode="auto">
            <a:xfrm>
              <a:off x="407988" y="990600"/>
              <a:ext cx="7983537" cy="5741988"/>
              <a:chOff x="407988" y="990600"/>
              <a:chExt cx="7983537" cy="5741988"/>
            </a:xfrm>
          </p:grpSpPr>
          <p:sp>
            <p:nvSpPr>
              <p:cNvPr id="29701" name="Text Box 7"/>
              <p:cNvSpPr txBox="1">
                <a:spLocks noChangeArrowheads="1"/>
              </p:cNvSpPr>
              <p:nvPr/>
            </p:nvSpPr>
            <p:spPr bwMode="auto">
              <a:xfrm>
                <a:off x="4090988" y="6275388"/>
                <a:ext cx="200977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b="1">
                    <a:latin typeface="Courier New" charset="0"/>
                    <a:cs typeface="Arial" charset="0"/>
                  </a:rPr>
                  <a:t>Time (sec)</a:t>
                </a:r>
              </a:p>
            </p:txBody>
          </p:sp>
          <p:sp>
            <p:nvSpPr>
              <p:cNvPr id="29702" name="Text Box 8"/>
              <p:cNvSpPr txBox="1">
                <a:spLocks noChangeArrowheads="1"/>
              </p:cNvSpPr>
              <p:nvPr/>
            </p:nvSpPr>
            <p:spPr bwMode="auto">
              <a:xfrm rot="-5400000">
                <a:off x="-3175" y="3311526"/>
                <a:ext cx="127952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b="1">
                    <a:latin typeface="Courier New" charset="0"/>
                    <a:cs typeface="Arial" charset="0"/>
                  </a:rPr>
                  <a:t>V (mV)</a:t>
                </a:r>
              </a:p>
            </p:txBody>
          </p:sp>
          <p:sp>
            <p:nvSpPr>
              <p:cNvPr id="29703" name="Line 9"/>
              <p:cNvSpPr>
                <a:spLocks noChangeShapeType="1"/>
              </p:cNvSpPr>
              <p:nvPr/>
            </p:nvSpPr>
            <p:spPr bwMode="auto">
              <a:xfrm>
                <a:off x="3048000" y="4572000"/>
                <a:ext cx="3581400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04" name="Text Box 10"/>
              <p:cNvSpPr txBox="1">
                <a:spLocks noChangeArrowheads="1"/>
              </p:cNvSpPr>
              <p:nvPr/>
            </p:nvSpPr>
            <p:spPr bwMode="auto">
              <a:xfrm>
                <a:off x="3336925" y="4629150"/>
                <a:ext cx="10033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b="1">
                    <a:latin typeface="Courier New" charset="0"/>
                    <a:cs typeface="Arial" charset="0"/>
                  </a:rPr>
                  <a:t>period</a:t>
                </a:r>
              </a:p>
            </p:txBody>
          </p:sp>
          <p:sp>
            <p:nvSpPr>
              <p:cNvPr id="29705" name="Line 11"/>
              <p:cNvSpPr>
                <a:spLocks noChangeShapeType="1"/>
              </p:cNvSpPr>
              <p:nvPr/>
            </p:nvSpPr>
            <p:spPr bwMode="auto">
              <a:xfrm>
                <a:off x="5181600" y="4191000"/>
                <a:ext cx="1447800" cy="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06" name="Text Box 12"/>
              <p:cNvSpPr txBox="1">
                <a:spLocks noChangeArrowheads="1"/>
              </p:cNvSpPr>
              <p:nvPr/>
            </p:nvSpPr>
            <p:spPr bwMode="auto">
              <a:xfrm>
                <a:off x="5505450" y="3754438"/>
                <a:ext cx="1003300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b="1">
                    <a:latin typeface="Courier New" charset="0"/>
                    <a:cs typeface="Arial" charset="0"/>
                  </a:rPr>
                  <a:t>active</a:t>
                </a:r>
              </a:p>
            </p:txBody>
          </p:sp>
          <p:sp>
            <p:nvSpPr>
              <p:cNvPr id="29707" name="Line 13"/>
              <p:cNvSpPr>
                <a:spLocks noChangeShapeType="1"/>
              </p:cNvSpPr>
              <p:nvPr/>
            </p:nvSpPr>
            <p:spPr bwMode="auto">
              <a:xfrm>
                <a:off x="3048000" y="4191000"/>
                <a:ext cx="2133600" cy="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prstDash val="dash"/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08" name="Text Box 14"/>
              <p:cNvSpPr txBox="1">
                <a:spLocks noChangeArrowheads="1"/>
              </p:cNvSpPr>
              <p:nvPr/>
            </p:nvSpPr>
            <p:spPr bwMode="auto">
              <a:xfrm>
                <a:off x="3714750" y="3754438"/>
                <a:ext cx="1003300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b="1">
                    <a:latin typeface="Courier New" charset="0"/>
                    <a:cs typeface="Arial" charset="0"/>
                  </a:rPr>
                  <a:t>silent</a:t>
                </a:r>
              </a:p>
            </p:txBody>
          </p:sp>
          <p:sp>
            <p:nvSpPr>
              <p:cNvPr id="29709" name="Line 15"/>
              <p:cNvSpPr>
                <a:spLocks noChangeShapeType="1"/>
              </p:cNvSpPr>
              <p:nvPr/>
            </p:nvSpPr>
            <p:spPr bwMode="auto">
              <a:xfrm>
                <a:off x="6934200" y="1447800"/>
                <a:ext cx="0" cy="403860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0" name="Text Box 16"/>
              <p:cNvSpPr txBox="1">
                <a:spLocks noChangeArrowheads="1"/>
              </p:cNvSpPr>
              <p:nvPr/>
            </p:nvSpPr>
            <p:spPr bwMode="auto">
              <a:xfrm>
                <a:off x="6978650" y="2611438"/>
                <a:ext cx="1412875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b="1">
                    <a:latin typeface="Courier New" charset="0"/>
                    <a:cs typeface="Arial" charset="0"/>
                  </a:rPr>
                  <a:t>amplitude</a:t>
                </a:r>
              </a:p>
            </p:txBody>
          </p:sp>
          <p:sp>
            <p:nvSpPr>
              <p:cNvPr id="29711" name="Text Box 17"/>
              <p:cNvSpPr txBox="1">
                <a:spLocks noChangeArrowheads="1"/>
              </p:cNvSpPr>
              <p:nvPr/>
            </p:nvSpPr>
            <p:spPr bwMode="auto">
              <a:xfrm>
                <a:off x="6686550" y="5583238"/>
                <a:ext cx="593725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b="1">
                    <a:latin typeface="Courier New" charset="0"/>
                    <a:cs typeface="Arial" charset="0"/>
                  </a:rPr>
                  <a:t>min</a:t>
                </a:r>
              </a:p>
            </p:txBody>
          </p:sp>
          <p:sp>
            <p:nvSpPr>
              <p:cNvPr id="29712" name="Line 18"/>
              <p:cNvSpPr>
                <a:spLocks noChangeShapeType="1"/>
              </p:cNvSpPr>
              <p:nvPr/>
            </p:nvSpPr>
            <p:spPr bwMode="auto">
              <a:xfrm>
                <a:off x="1752600" y="990600"/>
                <a:ext cx="0" cy="30480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3" name="Line 19"/>
              <p:cNvSpPr>
                <a:spLocks noChangeShapeType="1"/>
              </p:cNvSpPr>
              <p:nvPr/>
            </p:nvSpPr>
            <p:spPr bwMode="auto">
              <a:xfrm>
                <a:off x="1905000" y="990600"/>
                <a:ext cx="0" cy="30480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4" name="Line 20"/>
              <p:cNvSpPr>
                <a:spLocks noChangeShapeType="1"/>
              </p:cNvSpPr>
              <p:nvPr/>
            </p:nvSpPr>
            <p:spPr bwMode="auto">
              <a:xfrm>
                <a:off x="2057400" y="990600"/>
                <a:ext cx="0" cy="30480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5" name="Line 21"/>
              <p:cNvSpPr>
                <a:spLocks noChangeShapeType="1"/>
              </p:cNvSpPr>
              <p:nvPr/>
            </p:nvSpPr>
            <p:spPr bwMode="auto">
              <a:xfrm>
                <a:off x="2286000" y="990600"/>
                <a:ext cx="0" cy="30480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6" name="Line 22"/>
              <p:cNvSpPr>
                <a:spLocks noChangeShapeType="1"/>
              </p:cNvSpPr>
              <p:nvPr/>
            </p:nvSpPr>
            <p:spPr bwMode="auto">
              <a:xfrm>
                <a:off x="2514600" y="990600"/>
                <a:ext cx="0" cy="30480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7" name="Line 23"/>
              <p:cNvSpPr>
                <a:spLocks noChangeShapeType="1"/>
              </p:cNvSpPr>
              <p:nvPr/>
            </p:nvSpPr>
            <p:spPr bwMode="auto">
              <a:xfrm>
                <a:off x="2819400" y="990600"/>
                <a:ext cx="0" cy="30480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8" name="Text Box 24"/>
              <p:cNvSpPr txBox="1">
                <a:spLocks noChangeArrowheads="1"/>
              </p:cNvSpPr>
              <p:nvPr/>
            </p:nvSpPr>
            <p:spPr bwMode="auto">
              <a:xfrm>
                <a:off x="1873250" y="1392238"/>
                <a:ext cx="866775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b="1">
                    <a:latin typeface="Courier New" charset="0"/>
                    <a:cs typeface="Arial" charset="0"/>
                  </a:rPr>
                  <a:t>peaks</a:t>
                </a:r>
              </a:p>
            </p:txBody>
          </p:sp>
        </p:grpSp>
      </p:grpSp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685800" y="381000"/>
            <a:ext cx="826293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chemeClr val="accent1"/>
                </a:solidFill>
              </a:rPr>
              <a:t>Set parameters to fit features of the voltage trace,</a:t>
            </a:r>
          </a:p>
          <a:p>
            <a:pPr algn="ctr" eaLnBrk="1" hangingPunct="1"/>
            <a:r>
              <a:rPr lang="en-US" sz="3200" dirty="0">
                <a:solidFill>
                  <a:schemeClr val="accent1"/>
                </a:solidFill>
              </a:rPr>
              <a:t>rather than the voltage trace itself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C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CC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3860</TotalTime>
  <Words>813</Words>
  <Application>Microsoft Macintosh PowerPoint</Application>
  <PresentationFormat>On-screen Show (4:3)</PresentationFormat>
  <Paragraphs>140</Paragraphs>
  <Slides>26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Default Design</vt:lpstr>
      <vt:lpstr>Equation</vt:lpstr>
      <vt:lpstr>A Hybrid Experimental/Modeling Approach to Studying Pituitary Cell Dynamics   Richard Bertram  Department of Mathematics and Programs in Neuroscience and Molecular Biophysics  Florida State University, Tallahassee, FL. </vt:lpstr>
      <vt:lpstr>PowerPoint Presentation</vt:lpstr>
      <vt:lpstr>Five types of anterior pituitary endocrine cells</vt:lpstr>
      <vt:lpstr>Goal</vt:lpstr>
      <vt:lpstr>Equations</vt:lpstr>
      <vt:lpstr>Pituitary cells are very heterogeneous</vt:lpstr>
      <vt:lpstr>Why does heterogeneity matter?</vt:lpstr>
      <vt:lpstr>What we’d like to do…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Dynamic Clamp: a tool for adding a model current to a real cell</vt:lpstr>
      <vt:lpstr>PowerPoint Presentation</vt:lpstr>
      <vt:lpstr>PowerPoint Presentation</vt:lpstr>
      <vt:lpstr>PowerPoint Presentation</vt:lpstr>
      <vt:lpstr>Prediction: Reducing K(dr) conductance increases the burstiness</vt:lpstr>
      <vt:lpstr>Prediction tested using D-clamp</vt:lpstr>
      <vt:lpstr>PowerPoint Presentation</vt:lpstr>
      <vt:lpstr>PowerPoint Presentation</vt:lpstr>
      <vt:lpstr>Thank you</vt:lpstr>
    </vt:vector>
  </TitlesOfParts>
  <Company>IMB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Metabolic and Electrical Oscillations: Partners in Controlling Rhythmic Islet Activity</dc:title>
  <dc:creator>bertram</dc:creator>
  <cp:lastModifiedBy>Richard Bertram</cp:lastModifiedBy>
  <cp:revision>308</cp:revision>
  <dcterms:created xsi:type="dcterms:W3CDTF">2007-04-30T15:33:13Z</dcterms:created>
  <dcterms:modified xsi:type="dcterms:W3CDTF">2013-09-13T08:00:36Z</dcterms:modified>
</cp:coreProperties>
</file>