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5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10" r:id="rId2"/>
    <p:sldId id="311" r:id="rId3"/>
    <p:sldId id="342" r:id="rId4"/>
    <p:sldId id="343" r:id="rId5"/>
    <p:sldId id="403" r:id="rId6"/>
    <p:sldId id="404" r:id="rId7"/>
    <p:sldId id="384" r:id="rId8"/>
    <p:sldId id="344" r:id="rId9"/>
    <p:sldId id="347" r:id="rId10"/>
    <p:sldId id="345" r:id="rId11"/>
    <p:sldId id="388" r:id="rId12"/>
    <p:sldId id="405" r:id="rId13"/>
    <p:sldId id="407" r:id="rId14"/>
    <p:sldId id="406" r:id="rId15"/>
    <p:sldId id="409" r:id="rId16"/>
    <p:sldId id="392" r:id="rId17"/>
    <p:sldId id="410" r:id="rId18"/>
    <p:sldId id="378" r:id="rId19"/>
    <p:sldId id="377" r:id="rId20"/>
    <p:sldId id="379" r:id="rId21"/>
    <p:sldId id="380" r:id="rId22"/>
    <p:sldId id="381" r:id="rId23"/>
    <p:sldId id="382" r:id="rId24"/>
    <p:sldId id="393" r:id="rId25"/>
    <p:sldId id="394" r:id="rId26"/>
    <p:sldId id="352" r:id="rId27"/>
    <p:sldId id="353" r:id="rId28"/>
    <p:sldId id="354" r:id="rId29"/>
    <p:sldId id="355" r:id="rId30"/>
    <p:sldId id="356" r:id="rId31"/>
    <p:sldId id="397" r:id="rId32"/>
    <p:sldId id="395" r:id="rId33"/>
    <p:sldId id="364" r:id="rId34"/>
    <p:sldId id="385" r:id="rId35"/>
    <p:sldId id="396" r:id="rId36"/>
    <p:sldId id="411" r:id="rId37"/>
    <p:sldId id="366" r:id="rId38"/>
    <p:sldId id="398" r:id="rId39"/>
    <p:sldId id="412" r:id="rId40"/>
    <p:sldId id="399" r:id="rId41"/>
    <p:sldId id="401" r:id="rId42"/>
    <p:sldId id="413" r:id="rId43"/>
    <p:sldId id="400" r:id="rId44"/>
    <p:sldId id="402" r:id="rId45"/>
    <p:sldId id="371" r:id="rId46"/>
    <p:sldId id="372" r:id="rId47"/>
    <p:sldId id="339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FF0000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3B767AC-DF29-864E-AC52-9DEFA8FE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1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F6F89CA-4599-3F40-A146-202F8B47E028}" type="slidenum">
              <a:rPr lang="en-US" sz="1200" smtClean="0">
                <a:latin typeface="Arial" charset="0"/>
              </a:rPr>
              <a:pPr>
                <a:defRPr/>
              </a:pPr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Fitness near</a:t>
            </a:r>
            <a:r>
              <a:rPr lang="en-US" baseline="0" dirty="0" smtClean="0"/>
              <a:t> the best fit model (star), in the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plane.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Note: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was fixed at a value of 1 for the fit, while other parameters were allowed to vary (</a:t>
            </a:r>
            <a:r>
              <a:rPr lang="en-US" baseline="0" dirty="0" err="1" smtClean="0"/>
              <a:t>gCA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gSK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gLeak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– the calcium pump rate)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Fitness near</a:t>
            </a:r>
            <a:r>
              <a:rPr lang="en-US" baseline="0" dirty="0" smtClean="0"/>
              <a:t> the best fit model (star), in the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plane.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Note: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was fixed at a value of 1 for the fit, while other parameters were allowed to vary (</a:t>
            </a:r>
            <a:r>
              <a:rPr lang="en-US" baseline="0" dirty="0" err="1" smtClean="0"/>
              <a:t>gCA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gSK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gLeak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– the calcium pump rate)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Fitness near</a:t>
            </a:r>
            <a:r>
              <a:rPr lang="en-US" baseline="0" dirty="0" smtClean="0"/>
              <a:t> the best fit model (star), in the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plane.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Note: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was fixed at a value of 1 for the fit, while other parameters were allowed to vary (</a:t>
            </a:r>
            <a:r>
              <a:rPr lang="en-US" baseline="0" dirty="0" err="1" smtClean="0"/>
              <a:t>gCA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gSK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gLeak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– the calcium pump rate)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6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Fitness near</a:t>
            </a:r>
            <a:r>
              <a:rPr lang="en-US" baseline="0" dirty="0" smtClean="0"/>
              <a:t> the best fit model (star), in the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plane.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Note: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was fixed at a value of 1 for the fit, while other parameters were allowed to vary (</a:t>
            </a:r>
            <a:r>
              <a:rPr lang="en-US" baseline="0" dirty="0" err="1" smtClean="0"/>
              <a:t>gCA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gSK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gLeak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– the calcium pump rate)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Fitness near</a:t>
            </a:r>
            <a:r>
              <a:rPr lang="en-US" baseline="0" dirty="0" smtClean="0"/>
              <a:t> the best fit model (star), in the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plane.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Note: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 was fixed at a value of 1 for the fit, while other parameters were allowed to vary (</a:t>
            </a:r>
            <a:r>
              <a:rPr lang="en-US" baseline="0" dirty="0" err="1" smtClean="0"/>
              <a:t>gCA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gSK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gLeak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– the calcium pump rate)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86BF-56DF-7D45-BDEF-60DCB750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8787-2576-8947-8762-71EBEC59B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2A11-93FE-3B42-8B03-597B184FB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AE8F-6F7F-4748-B664-5817C88BF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A39F-0A05-2047-A3A2-0F24C4822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B4381-02D8-8548-86D9-AEE5202C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8F80-0C84-024D-A048-74AEC165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FC19-F627-C549-94E2-12C110AC5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3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44F70-2042-B643-BE4E-ACA433B2D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8767-08B4-E245-87E6-40B68870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B937-9360-664B-81A1-B29940D29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B65DE5E-7F96-2446-94A7-69399392F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8.emf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9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Tahoma" charset="0"/>
                <a:ea typeface="ＭＳ Ｐゴシック" charset="0"/>
              </a:rPr>
              <a:t>A Hybrid Approach to Understanding Cell Dynamics </a:t>
            </a:r>
            <a:br>
              <a:rPr lang="en-US" sz="2800" b="1" dirty="0" smtClean="0">
                <a:latin typeface="Tahoma" charset="0"/>
                <a:ea typeface="ＭＳ Ｐゴシック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Richard Bertram</a:t>
            </a:r>
            <a: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Department of Mathematics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and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Programs in Neuroscience and Molecular Biophysics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 Florida State University, Tallahassee, FL.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endParaRPr lang="en-US" sz="1400" dirty="0" smtClean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2590800" y="6019800"/>
            <a:ext cx="433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Tahoma" charset="0"/>
              </a:rPr>
              <a:t>Mathematical Biosciences Institute, 2013</a:t>
            </a:r>
            <a:endParaRPr lang="en-US" sz="1800" dirty="0">
              <a:latin typeface="Tahoma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971800" y="4724400"/>
            <a:ext cx="33270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Funding</a:t>
            </a:r>
            <a:r>
              <a:rPr lang="en-US" dirty="0"/>
              <a:t>: </a:t>
            </a:r>
            <a:r>
              <a:rPr lang="en-US" sz="2000" dirty="0" smtClean="0"/>
              <a:t>NIH DK043200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sz="2000" dirty="0" smtClean="0"/>
              <a:t>NSF DMS1220063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Equations</a:t>
            </a:r>
            <a:endParaRPr lang="en-US" sz="3200" dirty="0"/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38200" y="14478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voltage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762000" y="2286000"/>
            <a:ext cx="146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K</a:t>
            </a:r>
            <a:r>
              <a:rPr lang="en-US" sz="2000"/>
              <a:t> activation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228600" y="3733800"/>
            <a:ext cx="198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cytosolic calcium</a:t>
            </a:r>
          </a:p>
        </p:txBody>
      </p:sp>
      <p:pic>
        <p:nvPicPr>
          <p:cNvPr id="21509" name="Picture 2" descr="eqs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5359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7772400" y="1524000"/>
          <a:ext cx="8334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2" name="Equation" r:id="rId4" imgW="393700" imgH="215900" progId="Equation.3">
                  <p:embed/>
                </p:oleObj>
              </mc:Choice>
              <mc:Fallback>
                <p:oleObj name="Equation" r:id="rId4" imgW="3937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524000"/>
                        <a:ext cx="8334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609600" y="3048000"/>
            <a:ext cx="158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BK</a:t>
            </a:r>
            <a:r>
              <a:rPr lang="en-US" sz="2000"/>
              <a:t> activation</a:t>
            </a:r>
          </a:p>
        </p:txBody>
      </p:sp>
      <p:sp>
        <p:nvSpPr>
          <p:cNvPr id="21512" name="TextBox 4"/>
          <p:cNvSpPr txBox="1">
            <a:spLocks noChangeArrowheads="1"/>
          </p:cNvSpPr>
          <p:nvPr/>
        </p:nvSpPr>
        <p:spPr bwMode="auto">
          <a:xfrm>
            <a:off x="1295400" y="5029200"/>
            <a:ext cx="5175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Ionic </a:t>
            </a:r>
            <a:r>
              <a:rPr lang="en-US" dirty="0" smtClean="0"/>
              <a:t>currents </a:t>
            </a:r>
            <a:r>
              <a:rPr lang="en-US" dirty="0"/>
              <a:t>have an </a:t>
            </a:r>
            <a:r>
              <a:rPr lang="en-US" dirty="0" err="1"/>
              <a:t>Ohmic</a:t>
            </a:r>
            <a:r>
              <a:rPr lang="en-US" dirty="0"/>
              <a:t> form, e.g., </a:t>
            </a:r>
          </a:p>
        </p:txBody>
      </p:sp>
      <p:graphicFrame>
        <p:nvGraphicFramePr>
          <p:cNvPr id="21513" name="Object 5"/>
          <p:cNvGraphicFramePr>
            <a:graphicFrameLocks noChangeAspect="1"/>
          </p:cNvGraphicFramePr>
          <p:nvPr/>
        </p:nvGraphicFramePr>
        <p:xfrm>
          <a:off x="6477000" y="5105400"/>
          <a:ext cx="21240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3" name="Equation" r:id="rId6" imgW="1003300" imgH="215900" progId="Equation.3">
                  <p:embed/>
                </p:oleObj>
              </mc:Choice>
              <mc:Fallback>
                <p:oleObj name="Equation" r:id="rId6" imgW="10033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105400"/>
                        <a:ext cx="21240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600" dirty="0" smtClean="0"/>
              <a:t>What are the dynamics underlying bursting in pituitary cells?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1" y="1295400"/>
            <a:ext cx="4191000" cy="2971800"/>
            <a:chOff x="304800" y="152400"/>
            <a:chExt cx="4648199" cy="3428999"/>
          </a:xfrm>
        </p:grpSpPr>
        <p:sp>
          <p:nvSpPr>
            <p:cNvPr id="9" name="TextBox 8"/>
            <p:cNvSpPr txBox="1"/>
            <p:nvPr/>
          </p:nvSpPr>
          <p:spPr>
            <a:xfrm>
              <a:off x="488844" y="152400"/>
              <a:ext cx="1727041" cy="381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Joël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Tabak</a:t>
              </a:r>
              <a:endParaRPr lang="en-US" sz="2400" dirty="0"/>
            </a:p>
          </p:txBody>
        </p:sp>
        <p:pic>
          <p:nvPicPr>
            <p:cNvPr id="10" name="Picture 9" descr="Joel_Wondimu_RB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05660"/>
              <a:ext cx="4648199" cy="2975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80854" y="152400"/>
              <a:ext cx="2017980" cy="38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Wondimu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Teka</a:t>
              </a:r>
              <a:endParaRPr lang="en-US" sz="2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98840" y="534278"/>
              <a:ext cx="288057" cy="6194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028336" y="534278"/>
              <a:ext cx="261870" cy="4518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019800" y="1447800"/>
            <a:ext cx="2005677" cy="2507397"/>
            <a:chOff x="152400" y="4114800"/>
            <a:chExt cx="2005677" cy="2507397"/>
          </a:xfrm>
        </p:grpSpPr>
        <p:pic>
          <p:nvPicPr>
            <p:cNvPr id="15" name="Picture 14" descr="Wechselberg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114800"/>
              <a:ext cx="1143000" cy="15641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2400" y="5791200"/>
              <a:ext cx="20056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Martin</a:t>
              </a:r>
            </a:p>
            <a:p>
              <a:r>
                <a:rPr lang="en-US" dirty="0" err="1" smtClean="0"/>
                <a:t>Wechselberger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14649" y="4038600"/>
            <a:ext cx="5263515" cy="2609850"/>
            <a:chOff x="2209800" y="4114800"/>
            <a:chExt cx="5263515" cy="2609850"/>
          </a:xfrm>
        </p:grpSpPr>
        <p:pic>
          <p:nvPicPr>
            <p:cNvPr id="22" name="Picture 21" descr="V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114800"/>
              <a:ext cx="3479800" cy="26098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248400" y="5791200"/>
              <a:ext cx="1224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Theo Vo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4648200" y="5486400"/>
              <a:ext cx="1524000" cy="4572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739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600" dirty="0" smtClean="0"/>
              <a:t>Variables change on different time scales</a:t>
            </a:r>
            <a:endParaRPr lang="en-US" sz="36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369443"/>
              </p:ext>
            </p:extLst>
          </p:nvPr>
        </p:nvGraphicFramePr>
        <p:xfrm>
          <a:off x="3128963" y="1371600"/>
          <a:ext cx="2967037" cy="3029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3" imgW="1231900" imgH="1257300" progId="Equation.3">
                  <p:embed/>
                </p:oleObj>
              </mc:Choice>
              <mc:Fallback>
                <p:oleObj name="Equation" r:id="rId3" imgW="12319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1371600"/>
                        <a:ext cx="2967037" cy="30291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5257800"/>
            <a:ext cx="617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fast/slow decompositions can be utilized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2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600" dirty="0" smtClean="0"/>
              <a:t>Approach 1: A single slow variable</a:t>
            </a:r>
            <a:endParaRPr lang="en-US" sz="3600" dirty="0"/>
          </a:p>
        </p:txBody>
      </p:sp>
      <p:pic>
        <p:nvPicPr>
          <p:cNvPr id="5" name="Picture 4" descr="plateau.eps"/>
          <p:cNvPicPr>
            <a:picLocks noChangeAspect="1"/>
          </p:cNvPicPr>
          <p:nvPr/>
        </p:nvPicPr>
        <p:blipFill rotWithShape="1">
          <a:blip r:embed="rId2"/>
          <a:srcRect l="1" t="18595" r="31836"/>
          <a:stretch/>
        </p:blipFill>
        <p:spPr>
          <a:xfrm>
            <a:off x="762000" y="1600200"/>
            <a:ext cx="3224598" cy="4983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295400"/>
            <a:ext cx="474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Works well for </a:t>
            </a:r>
            <a:r>
              <a:rPr lang="en-US" dirty="0" smtClean="0">
                <a:solidFill>
                  <a:srgbClr val="FF0000"/>
                </a:solidFill>
              </a:rPr>
              <a:t>square-wave bursting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2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600" dirty="0" smtClean="0"/>
              <a:t>Approach 1: A single slow variable</a:t>
            </a:r>
            <a:endParaRPr lang="en-US" sz="3600" dirty="0"/>
          </a:p>
        </p:txBody>
      </p:sp>
      <p:pic>
        <p:nvPicPr>
          <p:cNvPr id="5" name="Picture 4" descr="plateau.eps"/>
          <p:cNvPicPr>
            <a:picLocks noChangeAspect="1"/>
          </p:cNvPicPr>
          <p:nvPr/>
        </p:nvPicPr>
        <p:blipFill rotWithShape="1">
          <a:blip r:embed="rId2"/>
          <a:srcRect l="1" t="18595" r="31836"/>
          <a:stretch/>
        </p:blipFill>
        <p:spPr>
          <a:xfrm>
            <a:off x="762000" y="1600200"/>
            <a:ext cx="3224598" cy="4983611"/>
          </a:xfrm>
          <a:prstGeom prst="rect">
            <a:avLst/>
          </a:prstGeom>
        </p:spPr>
      </p:pic>
      <p:pic>
        <p:nvPicPr>
          <p:cNvPr id="6" name="Picture 5" descr="pseudo_plateau2.eps"/>
          <p:cNvPicPr>
            <a:picLocks noChangeAspect="1"/>
          </p:cNvPicPr>
          <p:nvPr/>
        </p:nvPicPr>
        <p:blipFill rotWithShape="1">
          <a:blip r:embed="rId3"/>
          <a:srcRect l="4649" t="47083" r="9331" b="-1"/>
          <a:stretch/>
        </p:blipFill>
        <p:spPr>
          <a:xfrm>
            <a:off x="4572000" y="2514600"/>
            <a:ext cx="4214448" cy="335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1905000"/>
            <a:ext cx="3740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not for </a:t>
            </a:r>
            <a:r>
              <a:rPr lang="en-US" dirty="0" smtClean="0">
                <a:solidFill>
                  <a:srgbClr val="FF0000"/>
                </a:solidFill>
              </a:rPr>
              <a:t>pituitary bursting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6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200" dirty="0" smtClean="0"/>
              <a:t>Approach 2: Two slow variables</a:t>
            </a:r>
            <a:endParaRPr lang="en-US" sz="3200" dirty="0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676400" y="2057400"/>
            <a:ext cx="5535613" cy="366713"/>
            <a:chOff x="422" y="1415"/>
            <a:chExt cx="3487" cy="231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/>
          </p:nvGraphicFramePr>
          <p:xfrm>
            <a:off x="1707" y="1419"/>
            <a:ext cx="2202" cy="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19" name="Equation" r:id="rId3" imgW="2032000" imgH="177800" progId="Equation.3">
                    <p:embed/>
                  </p:oleObj>
                </mc:Choice>
                <mc:Fallback>
                  <p:oleObj name="Equation" r:id="rId3" imgW="20320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7" y="1419"/>
                          <a:ext cx="2202" cy="19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22" y="1415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RHS of V-ODE: 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676400" y="2438400"/>
            <a:ext cx="5421313" cy="428626"/>
            <a:chOff x="432" y="1757"/>
            <a:chExt cx="3415" cy="270"/>
          </a:xfrm>
        </p:grpSpPr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1770" y="1757"/>
            <a:ext cx="2077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20" name="Equation" r:id="rId5" imgW="2057400" imgH="266700" progId="Equation.3">
                    <p:embed/>
                  </p:oleObj>
                </mc:Choice>
                <mc:Fallback>
                  <p:oleObj name="Equation" r:id="rId5" imgW="20574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0" y="1757"/>
                          <a:ext cx="2077" cy="27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32" y="1757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Critical manifold: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1066800"/>
            <a:ext cx="7879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singular limit, the trajectory moves along a folded s</a:t>
            </a:r>
            <a:r>
              <a:rPr lang="en-US" dirty="0" smtClean="0"/>
              <a:t>urface </a:t>
            </a:r>
          </a:p>
          <a:p>
            <a:r>
              <a:rPr lang="en-US" dirty="0" smtClean="0"/>
              <a:t>where </a:t>
            </a:r>
            <a:r>
              <a:rPr lang="en-US" i="1" dirty="0" smtClean="0"/>
              <a:t>V </a:t>
            </a:r>
            <a:r>
              <a:rPr lang="en-US" dirty="0" smtClean="0"/>
              <a:t>and </a:t>
            </a:r>
            <a:r>
              <a:rPr lang="en-US" i="1" dirty="0" smtClean="0"/>
              <a:t>f</a:t>
            </a:r>
            <a:r>
              <a:rPr lang="en-US" dirty="0" smtClean="0"/>
              <a:t> are </a:t>
            </a:r>
            <a:r>
              <a:rPr lang="en-US" dirty="0" smtClean="0"/>
              <a:t>at quasi-equilibrium</a:t>
            </a:r>
            <a:endParaRPr lang="en-US" dirty="0"/>
          </a:p>
        </p:txBody>
      </p:sp>
      <p:pic>
        <p:nvPicPr>
          <p:cNvPr id="14" name="Picture 13" descr="Crit_man_naked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3048000"/>
            <a:ext cx="5499100" cy="311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6248400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 = folded node singularity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Away from the singular limit the slow manifold becomes twisted near the FN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524000"/>
            <a:ext cx="65179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“spikes” of the bursts are small rotations of the</a:t>
            </a:r>
          </a:p>
          <a:p>
            <a:r>
              <a:rPr lang="en-US" dirty="0"/>
              <a:t>b</a:t>
            </a:r>
            <a:r>
              <a:rPr lang="en-US" dirty="0" smtClean="0"/>
              <a:t>urst trajectory that occur due to the presence of a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olded node singularity in the slow subsystem. 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0" y="2895600"/>
            <a:ext cx="6141961" cy="3618131"/>
            <a:chOff x="304800" y="2971800"/>
            <a:chExt cx="6141961" cy="3618131"/>
          </a:xfrm>
        </p:grpSpPr>
        <p:sp>
          <p:nvSpPr>
            <p:cNvPr id="4" name="TextBox 3"/>
            <p:cNvSpPr txBox="1"/>
            <p:nvPr/>
          </p:nvSpPr>
          <p:spPr>
            <a:xfrm>
              <a:off x="2600476" y="3676952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5" name="Picture 4" descr="twisted_sheets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3080" y="2997090"/>
              <a:ext cx="4353681" cy="295848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209800" y="3276600"/>
              <a:ext cx="69206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04800" y="297180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Bursting orbit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2394857" y="5757333"/>
              <a:ext cx="870857" cy="520096"/>
            </a:xfrm>
            <a:prstGeom prst="line">
              <a:avLst/>
            </a:prstGeom>
            <a:ln>
              <a:solidFill>
                <a:schemeClr val="accent3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14400" y="5943600"/>
              <a:ext cx="11622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Secondary</a:t>
              </a:r>
            </a:p>
            <a:p>
              <a:r>
                <a:rPr lang="en-US" dirty="0" smtClean="0">
                  <a:solidFill>
                    <a:schemeClr val="accent3"/>
                  </a:solidFill>
                </a:rPr>
                <a:t>canards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85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 theoretical work helps us understand </a:t>
            </a:r>
            <a:br>
              <a:rPr lang="en-US" sz="3600" dirty="0" smtClean="0"/>
            </a:br>
            <a:r>
              <a:rPr lang="en-US" sz="3600" dirty="0" smtClean="0"/>
              <a:t>simulations and make better predictions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980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Prediction: Adding BK conductance increases the </a:t>
            </a:r>
            <a:r>
              <a:rPr lang="en-US" sz="3200" dirty="0" err="1" smtClean="0"/>
              <a:t>burstiness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3400" y="1600200"/>
            <a:ext cx="7848600" cy="5139154"/>
            <a:chOff x="533400" y="1600200"/>
            <a:chExt cx="7848600" cy="5139154"/>
          </a:xfrm>
        </p:grpSpPr>
        <p:pic>
          <p:nvPicPr>
            <p:cNvPr id="3" name="Picture 2" descr="figure4p2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00200"/>
              <a:ext cx="7848600" cy="382632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81200" y="5562600"/>
              <a:ext cx="5227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Diameter: active phase duration</a:t>
              </a:r>
            </a:p>
            <a:p>
              <a:r>
                <a:rPr lang="en-US" dirty="0" smtClean="0"/>
                <a:t>Color: number of spikes per active phase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6400800"/>
              <a:ext cx="36158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Teka</a:t>
              </a:r>
              <a:r>
                <a:rPr lang="en-US" sz="1600" dirty="0" smtClean="0"/>
                <a:t> et al., J. Math. </a:t>
              </a:r>
              <a:r>
                <a:rPr lang="en-US" sz="1600" dirty="0" err="1" smtClean="0"/>
                <a:t>Neurosci</a:t>
              </a:r>
              <a:r>
                <a:rPr lang="en-US" sz="1600" dirty="0" smtClean="0"/>
                <a:t>., 1:12, 2011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5410200" y="2286000"/>
              <a:ext cx="0" cy="1905000"/>
            </a:xfrm>
            <a:prstGeom prst="straightConnector1">
              <a:avLst/>
            </a:prstGeom>
            <a:solidFill>
              <a:srgbClr val="CCFFCC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89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The Dynamic Clamp: a tool for adding a model current to a real cell</a:t>
            </a:r>
          </a:p>
        </p:txBody>
      </p:sp>
      <p:pic>
        <p:nvPicPr>
          <p:cNvPr id="41986" name="Picture 2" descr="D-cl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5232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5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_Tours_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6096000" cy="408051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8600" y="990600"/>
            <a:ext cx="3712129" cy="1066800"/>
            <a:chOff x="488844" y="152400"/>
            <a:chExt cx="3538125" cy="1000125"/>
          </a:xfrm>
        </p:grpSpPr>
        <p:sp>
          <p:nvSpPr>
            <p:cNvPr id="14" name="TextBox 13"/>
            <p:cNvSpPr txBox="1"/>
            <p:nvPr/>
          </p:nvSpPr>
          <p:spPr>
            <a:xfrm>
              <a:off x="488844" y="152400"/>
              <a:ext cx="1727041" cy="381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Joël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Tabak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0854" y="152400"/>
              <a:ext cx="2046115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Patrick Fletcher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98840" y="534278"/>
              <a:ext cx="579427" cy="6182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740317" y="534278"/>
              <a:ext cx="549891" cy="4753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467464" y="2514600"/>
            <a:ext cx="2780329" cy="2585897"/>
            <a:chOff x="6019800" y="2743200"/>
            <a:chExt cx="2780329" cy="2585897"/>
          </a:xfrm>
        </p:grpSpPr>
        <p:pic>
          <p:nvPicPr>
            <p:cNvPr id="16389" name="Picture 2" descr="Maurizi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719" y="2743200"/>
              <a:ext cx="1643512" cy="1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Box 3"/>
            <p:cNvSpPr txBox="1">
              <a:spLocks noChangeArrowheads="1"/>
            </p:cNvSpPr>
            <p:nvPr/>
          </p:nvSpPr>
          <p:spPr bwMode="auto">
            <a:xfrm>
              <a:off x="6019800" y="4498100"/>
              <a:ext cx="278032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Maurizio </a:t>
              </a:r>
              <a:r>
                <a:rPr lang="en-US" dirty="0" err="1" smtClean="0"/>
                <a:t>Tomaiuolo</a:t>
              </a:r>
              <a:endParaRPr lang="en-US" dirty="0" smtClean="0"/>
            </a:p>
            <a:p>
              <a:pPr eaLnBrk="1" hangingPunct="1"/>
              <a:r>
                <a:rPr lang="en-US" dirty="0" smtClean="0"/>
                <a:t>(Univ. Pennsylvania) 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14600" y="304800"/>
            <a:ext cx="4344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Coworkers on the project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3600" dirty="0" smtClean="0"/>
              <a:t>Prediction tested using D-clamp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981200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BK pharmacologically blocked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3003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back some BK current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ith D-clamp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191000"/>
            <a:ext cx="2428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more BK current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4102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57600" y="1371600"/>
            <a:ext cx="5105400" cy="5065110"/>
            <a:chOff x="3657600" y="1371600"/>
            <a:chExt cx="5105400" cy="5065110"/>
          </a:xfrm>
        </p:grpSpPr>
        <p:pic>
          <p:nvPicPr>
            <p:cNvPr id="3" name="Picture 2" descr="addgb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371600"/>
              <a:ext cx="5105400" cy="506511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flipV="1">
              <a:off x="4495800" y="5334000"/>
              <a:ext cx="762000" cy="3810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6629400" y="5257800"/>
              <a:ext cx="838200" cy="3048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1447800" y="6477000"/>
            <a:ext cx="204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Bertram et al., in 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8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Prediction: Reducing K(</a:t>
            </a:r>
            <a:r>
              <a:rPr lang="en-US" sz="3200" dirty="0" err="1" smtClean="0"/>
              <a:t>dr</a:t>
            </a:r>
            <a:r>
              <a:rPr lang="en-US" sz="3200" dirty="0" smtClean="0"/>
              <a:t>) conductance increases the </a:t>
            </a:r>
            <a:r>
              <a:rPr lang="en-US" sz="3200" dirty="0" err="1" smtClean="0"/>
              <a:t>burstiness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400" y="1600200"/>
            <a:ext cx="7848600" cy="5139154"/>
            <a:chOff x="533400" y="1600200"/>
            <a:chExt cx="7848600" cy="5139154"/>
          </a:xfrm>
        </p:grpSpPr>
        <p:sp>
          <p:nvSpPr>
            <p:cNvPr id="4" name="TextBox 3"/>
            <p:cNvSpPr txBox="1"/>
            <p:nvPr/>
          </p:nvSpPr>
          <p:spPr>
            <a:xfrm>
              <a:off x="1981200" y="5562600"/>
              <a:ext cx="5227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Diameter: active phase duration</a:t>
              </a:r>
            </a:p>
            <a:p>
              <a:r>
                <a:rPr lang="en-US" dirty="0" smtClean="0"/>
                <a:t>Color: number of spikes per active phase</a:t>
              </a:r>
              <a:endParaRPr lang="en-US" dirty="0"/>
            </a:p>
          </p:txBody>
        </p:sp>
        <p:pic>
          <p:nvPicPr>
            <p:cNvPr id="3" name="Picture 2" descr="figure4p2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00200"/>
              <a:ext cx="7848600" cy="38263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24200" y="6400800"/>
              <a:ext cx="36158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Teka</a:t>
              </a:r>
              <a:r>
                <a:rPr lang="en-US" sz="1600" dirty="0" smtClean="0"/>
                <a:t> et al., J. Math. </a:t>
              </a:r>
              <a:r>
                <a:rPr lang="en-US" sz="1600" dirty="0" err="1" smtClean="0"/>
                <a:t>Neurosci</a:t>
              </a:r>
              <a:r>
                <a:rPr lang="en-US" sz="1600" dirty="0" smtClean="0"/>
                <a:t>., 1:12, 2011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3962400" y="3581400"/>
              <a:ext cx="1981200" cy="0"/>
            </a:xfrm>
            <a:prstGeom prst="straightConnector1">
              <a:avLst/>
            </a:prstGeom>
            <a:solidFill>
              <a:srgbClr val="CCFFCC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1667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38200"/>
          </a:xfrm>
        </p:spPr>
        <p:txBody>
          <a:bodyPr/>
          <a:lstStyle/>
          <a:p>
            <a:r>
              <a:rPr lang="en-US" sz="3600" dirty="0" smtClean="0"/>
              <a:t>Prediction tested using D-clamp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14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 cell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590800"/>
            <a:ext cx="227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some K(</a:t>
            </a:r>
            <a:r>
              <a:rPr lang="en-US" sz="2000" dirty="0" err="1" smtClean="0"/>
              <a:t>dr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current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886200"/>
            <a:ext cx="2264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more K(</a:t>
            </a:r>
            <a:r>
              <a:rPr lang="en-US" sz="2000" dirty="0" err="1" smtClean="0"/>
              <a:t>dr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current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578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71800" y="1066800"/>
            <a:ext cx="5692213" cy="5410200"/>
            <a:chOff x="2971800" y="1066800"/>
            <a:chExt cx="5692213" cy="5410200"/>
          </a:xfrm>
        </p:grpSpPr>
        <p:pic>
          <p:nvPicPr>
            <p:cNvPr id="3" name="Picture 2" descr="subg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066800"/>
              <a:ext cx="5692213" cy="54102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4770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40386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838200" y="6400800"/>
            <a:ext cx="204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Bertram et al., in 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831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Problem</a:t>
            </a:r>
            <a:r>
              <a:rPr lang="en-US" sz="3600" dirty="0" smtClean="0"/>
              <a:t>: since we don’t know true parameter values and the cells are heterogeneous our ability to make predictions is limited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627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Pituitary cell behavior is heterogeneous</a:t>
            </a:r>
            <a:endParaRPr lang="en-US" sz="3200" dirty="0"/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95400" y="990600"/>
            <a:ext cx="68092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mix </a:t>
            </a:r>
            <a:r>
              <a:rPr lang="en-US" dirty="0" smtClean="0"/>
              <a:t>of </a:t>
            </a:r>
            <a:r>
              <a:rPr lang="en-US" dirty="0"/>
              <a:t>ionic currents within a single cell </a:t>
            </a:r>
            <a:r>
              <a:rPr lang="en-US" dirty="0" smtClean="0"/>
              <a:t>type is </a:t>
            </a:r>
          </a:p>
          <a:p>
            <a:pPr eaLnBrk="1" hangingPunct="1"/>
            <a:r>
              <a:rPr lang="en-US" dirty="0" smtClean="0"/>
              <a:t>highly variable, as shown with the GH4C1 cell line</a:t>
            </a:r>
            <a:endParaRPr lang="en-US" dirty="0"/>
          </a:p>
        </p:txBody>
      </p:sp>
      <p:pic>
        <p:nvPicPr>
          <p:cNvPr id="3" name="Picture 2" descr="hetero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81200"/>
            <a:ext cx="4953000" cy="4315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2438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3962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1816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0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Why does this matter?</a:t>
            </a:r>
            <a:endParaRPr lang="en-US" sz="3200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533400" y="1447800"/>
            <a:ext cx="7258050" cy="1262063"/>
            <a:chOff x="533400" y="1447800"/>
            <a:chExt cx="7257288" cy="1261872"/>
          </a:xfrm>
        </p:grpSpPr>
        <p:pic>
          <p:nvPicPr>
            <p:cNvPr id="27659" name="Picture 3" descr="degeneracy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5047488" cy="126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6"/>
            <p:cNvSpPr txBox="1">
              <a:spLocks noChangeArrowheads="1"/>
            </p:cNvSpPr>
            <p:nvPr/>
          </p:nvSpPr>
          <p:spPr bwMode="auto">
            <a:xfrm>
              <a:off x="533400" y="1828800"/>
              <a:ext cx="19413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One spiking model </a:t>
              </a:r>
            </a:p>
            <a:p>
              <a:pPr eaLnBrk="1" hangingPunct="1"/>
              <a:r>
                <a:rPr lang="en-US" sz="1800"/>
                <a:t>cell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33400" y="3048000"/>
            <a:ext cx="7772400" cy="1146175"/>
            <a:chOff x="533400" y="3048000"/>
            <a:chExt cx="7772400" cy="1146048"/>
          </a:xfrm>
        </p:grpSpPr>
        <p:sp>
          <p:nvSpPr>
            <p:cNvPr id="27656" name="TextBox 7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6785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Another spiking </a:t>
              </a:r>
            </a:p>
            <a:p>
              <a:pPr eaLnBrk="1" hangingPunct="1"/>
              <a:r>
                <a:rPr lang="en-US" sz="1800"/>
                <a:t>model cell</a:t>
              </a:r>
            </a:p>
          </p:txBody>
        </p:sp>
        <p:pic>
          <p:nvPicPr>
            <p:cNvPr id="27657" name="Picture 12" descr="degeneracy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048000"/>
              <a:ext cx="4956048" cy="1146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>
              <a:off x="7696200" y="3581341"/>
              <a:ext cx="609600" cy="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685800" y="4572000"/>
            <a:ext cx="7053263" cy="2167354"/>
            <a:chOff x="685800" y="4572000"/>
            <a:chExt cx="7053263" cy="2167354"/>
          </a:xfrm>
        </p:grpSpPr>
        <p:pic>
          <p:nvPicPr>
            <p:cNvPr id="27653" name="Picture 5" descr="degeneracy3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56" y="4572000"/>
              <a:ext cx="4995807" cy="135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Box 8"/>
            <p:cNvSpPr txBox="1">
              <a:spLocks noChangeArrowheads="1"/>
            </p:cNvSpPr>
            <p:nvPr/>
          </p:nvSpPr>
          <p:spPr bwMode="auto">
            <a:xfrm>
              <a:off x="685800" y="4953000"/>
              <a:ext cx="15698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 third spiking</a:t>
              </a:r>
            </a:p>
            <a:p>
              <a:pPr eaLnBrk="1" hangingPunct="1"/>
              <a:r>
                <a:rPr lang="en-US" sz="1800"/>
                <a:t>model cell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5105400" y="5715000"/>
              <a:ext cx="0" cy="53340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3124200" y="6400800"/>
              <a:ext cx="3931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Tomaiuolo</a:t>
              </a:r>
              <a:r>
                <a:rPr lang="en-US" sz="1600" dirty="0" smtClean="0"/>
                <a:t> et al., </a:t>
              </a:r>
              <a:r>
                <a:rPr lang="en-US" sz="1600" dirty="0" err="1" smtClean="0"/>
                <a:t>Biophys</a:t>
              </a:r>
              <a:r>
                <a:rPr lang="en-US" sz="1600" dirty="0" smtClean="0"/>
                <a:t>. J., 103:2021, 2012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273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What we’d like to do…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 bwMode="auto">
          <a:xfrm>
            <a:off x="1524000" y="25908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1524000" y="3657600"/>
            <a:ext cx="609600" cy="6096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6" name="Object 5"/>
          <p:cNvGraphicFramePr>
            <a:graphicFrameLocks noChangeAspect="1"/>
          </p:cNvGraphicFramePr>
          <p:nvPr/>
        </p:nvGraphicFramePr>
        <p:xfrm>
          <a:off x="2438400" y="2590800"/>
          <a:ext cx="4699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" name="Equation" r:id="rId3" imgW="177800" imgH="241300" progId="Equation.3">
                  <p:embed/>
                </p:oleObj>
              </mc:Choice>
              <mc:Fallback>
                <p:oleObj name="Equation" r:id="rId3" imgW="1778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590800"/>
                        <a:ext cx="4699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6"/>
          <p:cNvGraphicFramePr>
            <a:graphicFrameLocks noChangeAspect="1"/>
          </p:cNvGraphicFramePr>
          <p:nvPr/>
        </p:nvGraphicFramePr>
        <p:xfrm>
          <a:off x="2422525" y="3657600"/>
          <a:ext cx="5032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9" name="Equation" r:id="rId5" imgW="190500" imgH="241300" progId="Equation.3">
                  <p:embed/>
                </p:oleObj>
              </mc:Choice>
              <mc:Fallback>
                <p:oleObj name="Equation" r:id="rId5" imgW="1905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3657600"/>
                        <a:ext cx="5032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Oval 8"/>
          <p:cNvSpPr>
            <a:spLocks noChangeArrowheads="1"/>
          </p:cNvSpPr>
          <p:nvPr/>
        </p:nvSpPr>
        <p:spPr bwMode="auto">
          <a:xfrm>
            <a:off x="1524000" y="47244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9" name="Object 9"/>
          <p:cNvGraphicFramePr>
            <a:graphicFrameLocks noChangeAspect="1"/>
          </p:cNvGraphicFramePr>
          <p:nvPr/>
        </p:nvGraphicFramePr>
        <p:xfrm>
          <a:off x="2438400" y="4708525"/>
          <a:ext cx="50323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" name="Equation" r:id="rId7" imgW="190500" imgH="254000" progId="Equation.3">
                  <p:embed/>
                </p:oleObj>
              </mc:Choice>
              <mc:Fallback>
                <p:oleObj name="Equation" r:id="rId7" imgW="190500" imgH="254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708525"/>
                        <a:ext cx="503238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3657600" y="3581400"/>
            <a:ext cx="4586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Parameterize the model to an individual cell,</a:t>
            </a:r>
          </a:p>
          <a:p>
            <a:pPr eaLnBrk="1" hangingPunct="1"/>
            <a:r>
              <a:rPr lang="en-US" sz="1800" dirty="0"/>
              <a:t>while still patched onto that cell. Then different</a:t>
            </a:r>
          </a:p>
          <a:p>
            <a:pPr eaLnBrk="1" hangingPunct="1"/>
            <a:r>
              <a:rPr lang="en-US" sz="1800" dirty="0"/>
              <a:t>cells will have different parameter vectors.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685800" y="1600200"/>
            <a:ext cx="7696200" cy="4827588"/>
            <a:chOff x="0" y="838201"/>
            <a:chExt cx="9144000" cy="5894387"/>
          </a:xfrm>
        </p:grpSpPr>
        <p:pic>
          <p:nvPicPr>
            <p:cNvPr id="2969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1"/>
              <a:ext cx="9144000" cy="587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"/>
            <p:cNvGrpSpPr>
              <a:grpSpLocks/>
            </p:cNvGrpSpPr>
            <p:nvPr/>
          </p:nvGrpSpPr>
          <p:grpSpPr bwMode="auto">
            <a:xfrm>
              <a:off x="407988" y="990600"/>
              <a:ext cx="7983537" cy="5741988"/>
              <a:chOff x="407988" y="990600"/>
              <a:chExt cx="7983537" cy="5741988"/>
            </a:xfrm>
          </p:grpSpPr>
          <p:sp>
            <p:nvSpPr>
              <p:cNvPr id="29701" name="Text Box 7"/>
              <p:cNvSpPr txBox="1">
                <a:spLocks noChangeArrowheads="1"/>
              </p:cNvSpPr>
              <p:nvPr/>
            </p:nvSpPr>
            <p:spPr bwMode="auto">
              <a:xfrm>
                <a:off x="4090988" y="6275388"/>
                <a:ext cx="20097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Time (sec)</a:t>
                </a:r>
              </a:p>
            </p:txBody>
          </p:sp>
          <p:sp>
            <p:nvSpPr>
              <p:cNvPr id="2970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-3175" y="3311526"/>
                <a:ext cx="12795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V (mV)</a:t>
                </a:r>
              </a:p>
            </p:txBody>
          </p:sp>
          <p:sp>
            <p:nvSpPr>
              <p:cNvPr id="29703" name="Line 9"/>
              <p:cNvSpPr>
                <a:spLocks noChangeShapeType="1"/>
              </p:cNvSpPr>
              <p:nvPr/>
            </p:nvSpPr>
            <p:spPr bwMode="auto">
              <a:xfrm>
                <a:off x="3048000" y="4572000"/>
                <a:ext cx="358140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4" name="Text Box 10"/>
              <p:cNvSpPr txBox="1">
                <a:spLocks noChangeArrowheads="1"/>
              </p:cNvSpPr>
              <p:nvPr/>
            </p:nvSpPr>
            <p:spPr bwMode="auto">
              <a:xfrm>
                <a:off x="3336925" y="4629150"/>
                <a:ext cx="10033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period</a:t>
                </a:r>
              </a:p>
            </p:txBody>
          </p:sp>
          <p:sp>
            <p:nvSpPr>
              <p:cNvPr id="29705" name="Line 11"/>
              <p:cNvSpPr>
                <a:spLocks noChangeShapeType="1"/>
              </p:cNvSpPr>
              <p:nvPr/>
            </p:nvSpPr>
            <p:spPr bwMode="auto">
              <a:xfrm>
                <a:off x="5181600" y="4191000"/>
                <a:ext cx="14478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6" name="Text Box 12"/>
              <p:cNvSpPr txBox="1">
                <a:spLocks noChangeArrowheads="1"/>
              </p:cNvSpPr>
              <p:nvPr/>
            </p:nvSpPr>
            <p:spPr bwMode="auto">
              <a:xfrm>
                <a:off x="55054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active</a:t>
                </a:r>
              </a:p>
            </p:txBody>
          </p:sp>
          <p:sp>
            <p:nvSpPr>
              <p:cNvPr id="29707" name="Line 13"/>
              <p:cNvSpPr>
                <a:spLocks noChangeShapeType="1"/>
              </p:cNvSpPr>
              <p:nvPr/>
            </p:nvSpPr>
            <p:spPr bwMode="auto">
              <a:xfrm>
                <a:off x="3048000" y="4191000"/>
                <a:ext cx="21336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dash"/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Text Box 14"/>
              <p:cNvSpPr txBox="1">
                <a:spLocks noChangeArrowheads="1"/>
              </p:cNvSpPr>
              <p:nvPr/>
            </p:nvSpPr>
            <p:spPr bwMode="auto">
              <a:xfrm>
                <a:off x="37147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silent</a:t>
                </a:r>
              </a:p>
            </p:txBody>
          </p:sp>
          <p:sp>
            <p:nvSpPr>
              <p:cNvPr id="29709" name="Line 15"/>
              <p:cNvSpPr>
                <a:spLocks noChangeShapeType="1"/>
              </p:cNvSpPr>
              <p:nvPr/>
            </p:nvSpPr>
            <p:spPr bwMode="auto">
              <a:xfrm>
                <a:off x="6934200" y="1447800"/>
                <a:ext cx="0" cy="4038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Text Box 16"/>
              <p:cNvSpPr txBox="1">
                <a:spLocks noChangeArrowheads="1"/>
              </p:cNvSpPr>
              <p:nvPr/>
            </p:nvSpPr>
            <p:spPr bwMode="auto">
              <a:xfrm>
                <a:off x="6978650" y="2611438"/>
                <a:ext cx="14128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amplitude</a:t>
                </a:r>
              </a:p>
            </p:txBody>
          </p:sp>
          <p:sp>
            <p:nvSpPr>
              <p:cNvPr id="29711" name="Text Box 17"/>
              <p:cNvSpPr txBox="1">
                <a:spLocks noChangeArrowheads="1"/>
              </p:cNvSpPr>
              <p:nvPr/>
            </p:nvSpPr>
            <p:spPr bwMode="auto">
              <a:xfrm>
                <a:off x="6686550" y="5583238"/>
                <a:ext cx="5937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min</a:t>
                </a:r>
              </a:p>
            </p:txBody>
          </p:sp>
          <p:sp>
            <p:nvSpPr>
              <p:cNvPr id="29712" name="Line 18"/>
              <p:cNvSpPr>
                <a:spLocks noChangeShapeType="1"/>
              </p:cNvSpPr>
              <p:nvPr/>
            </p:nvSpPr>
            <p:spPr bwMode="auto">
              <a:xfrm>
                <a:off x="1752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3" name="Line 19"/>
              <p:cNvSpPr>
                <a:spLocks noChangeShapeType="1"/>
              </p:cNvSpPr>
              <p:nvPr/>
            </p:nvSpPr>
            <p:spPr bwMode="auto">
              <a:xfrm>
                <a:off x="1905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20"/>
              <p:cNvSpPr>
                <a:spLocks noChangeShapeType="1"/>
              </p:cNvSpPr>
              <p:nvPr/>
            </p:nvSpPr>
            <p:spPr bwMode="auto">
              <a:xfrm>
                <a:off x="2057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5" name="Line 21"/>
              <p:cNvSpPr>
                <a:spLocks noChangeShapeType="1"/>
              </p:cNvSpPr>
              <p:nvPr/>
            </p:nvSpPr>
            <p:spPr bwMode="auto">
              <a:xfrm>
                <a:off x="2286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22"/>
              <p:cNvSpPr>
                <a:spLocks noChangeShapeType="1"/>
              </p:cNvSpPr>
              <p:nvPr/>
            </p:nvSpPr>
            <p:spPr bwMode="auto">
              <a:xfrm>
                <a:off x="2514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7" name="Line 23"/>
              <p:cNvSpPr>
                <a:spLocks noChangeShapeType="1"/>
              </p:cNvSpPr>
              <p:nvPr/>
            </p:nvSpPr>
            <p:spPr bwMode="auto">
              <a:xfrm>
                <a:off x="2819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8" name="Text Box 24"/>
              <p:cNvSpPr txBox="1">
                <a:spLocks noChangeArrowheads="1"/>
              </p:cNvSpPr>
              <p:nvPr/>
            </p:nvSpPr>
            <p:spPr bwMode="auto">
              <a:xfrm>
                <a:off x="1873250" y="1392238"/>
                <a:ext cx="8667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peaks</a:t>
                </a:r>
              </a:p>
            </p:txBody>
          </p:sp>
        </p:grpSp>
      </p:grpSp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85800" y="381000"/>
            <a:ext cx="82629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2"/>
                </a:solidFill>
              </a:rPr>
              <a:t>Set parameters to fit features of the voltage trace,</a:t>
            </a:r>
          </a:p>
          <a:p>
            <a:pPr algn="ctr" eaLnBrk="1" hangingPunct="1"/>
            <a:r>
              <a:rPr lang="en-US" sz="3200" dirty="0">
                <a:solidFill>
                  <a:schemeClr val="tx2"/>
                </a:solidFill>
              </a:rPr>
              <a:t>rather than the voltage trace itself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2362200" y="457200"/>
            <a:ext cx="405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2"/>
                </a:solidFill>
              </a:rPr>
              <a:t>Feature fitness function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600200" y="1600200"/>
          <a:ext cx="60579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" name="Equation" r:id="rId3" imgW="2374900" imgH="508000" progId="Equation.3">
                  <p:embed/>
                </p:oleObj>
              </mc:Choice>
              <mc:Fallback>
                <p:oleObj name="Equation" r:id="rId3" imgW="23749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00200"/>
                        <a:ext cx="60579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4114800" y="3581400"/>
            <a:ext cx="2209800" cy="2209800"/>
            <a:chOff x="1066800" y="3733800"/>
            <a:chExt cx="2209800" cy="22098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066800" y="3733800"/>
              <a:ext cx="0" cy="220980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1066800" y="5943600"/>
              <a:ext cx="2209800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Curved Connector 14"/>
            <p:cNvCxnSpPr/>
            <p:nvPr/>
          </p:nvCxnSpPr>
          <p:spPr bwMode="auto">
            <a:xfrm>
              <a:off x="1066800" y="4343400"/>
              <a:ext cx="1676400" cy="1447800"/>
            </a:xfrm>
            <a:prstGeom prst="curvedConnector3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757" name="Freeform 28"/>
            <p:cNvSpPr>
              <a:spLocks/>
            </p:cNvSpPr>
            <p:nvPr/>
          </p:nvSpPr>
          <p:spPr bwMode="auto">
            <a:xfrm>
              <a:off x="1070308" y="4294945"/>
              <a:ext cx="2140617" cy="1498257"/>
            </a:xfrm>
            <a:custGeom>
              <a:avLst/>
              <a:gdLst>
                <a:gd name="T0" fmla="*/ 0 w 2140617"/>
                <a:gd name="T1" fmla="*/ 0 h 1498257"/>
                <a:gd name="T2" fmla="*/ 699268 w 2140617"/>
                <a:gd name="T3" fmla="*/ 1255665 h 1498257"/>
                <a:gd name="T4" fmla="*/ 2140617 w 2140617"/>
                <a:gd name="T5" fmla="*/ 1498237 h 1498257"/>
                <a:gd name="T6" fmla="*/ 2140617 w 2140617"/>
                <a:gd name="T7" fmla="*/ 1498237 h 14982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617" h="1498257">
                  <a:moveTo>
                    <a:pt x="0" y="0"/>
                  </a:moveTo>
                  <a:cubicBezTo>
                    <a:pt x="171249" y="502979"/>
                    <a:pt x="342499" y="1005959"/>
                    <a:pt x="699268" y="1255665"/>
                  </a:cubicBezTo>
                  <a:cubicBezTo>
                    <a:pt x="1056038" y="1505371"/>
                    <a:pt x="2140617" y="1498237"/>
                    <a:pt x="2140617" y="1498237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1748" name="TextBox 31"/>
          <p:cNvSpPr txBox="1">
            <a:spLocks noChangeArrowheads="1"/>
          </p:cNvSpPr>
          <p:nvPr/>
        </p:nvSpPr>
        <p:spPr bwMode="auto">
          <a:xfrm>
            <a:off x="838200" y="3581400"/>
            <a:ext cx="244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F=fitness function</a:t>
            </a:r>
          </a:p>
        </p:txBody>
      </p:sp>
      <p:sp>
        <p:nvSpPr>
          <p:cNvPr id="31749" name="TextBox 32"/>
          <p:cNvSpPr txBox="1">
            <a:spLocks noChangeArrowheads="1"/>
          </p:cNvSpPr>
          <p:nvPr/>
        </p:nvSpPr>
        <p:spPr bwMode="auto">
          <a:xfrm>
            <a:off x="838200" y="3962400"/>
            <a:ext cx="235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</a:t>
            </a:r>
            <a:r>
              <a:rPr lang="en-US" baseline="-25000"/>
              <a:t>j</a:t>
            </a:r>
            <a:r>
              <a:rPr lang="en-US"/>
              <a:t>=model feature</a:t>
            </a:r>
          </a:p>
        </p:txBody>
      </p:sp>
      <p:sp>
        <p:nvSpPr>
          <p:cNvPr id="31750" name="TextBox 33"/>
          <p:cNvSpPr txBox="1">
            <a:spLocks noChangeArrowheads="1"/>
          </p:cNvSpPr>
          <p:nvPr/>
        </p:nvSpPr>
        <p:spPr bwMode="auto">
          <a:xfrm>
            <a:off x="914400" y="4419600"/>
            <a:ext cx="2012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</a:t>
            </a:r>
            <a:r>
              <a:rPr lang="en-US" baseline="-25000"/>
              <a:t>j</a:t>
            </a:r>
            <a:r>
              <a:rPr lang="en-US"/>
              <a:t>=data feature</a:t>
            </a:r>
          </a:p>
        </p:txBody>
      </p:sp>
      <p:sp>
        <p:nvSpPr>
          <p:cNvPr id="31751" name="TextBox 34"/>
          <p:cNvSpPr txBox="1">
            <a:spLocks noChangeArrowheads="1"/>
          </p:cNvSpPr>
          <p:nvPr/>
        </p:nvSpPr>
        <p:spPr bwMode="auto">
          <a:xfrm>
            <a:off x="914400" y="4876800"/>
            <a:ext cx="2325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</a:t>
            </a:r>
            <a:r>
              <a:rPr lang="en-US" baseline="-25000"/>
              <a:t>j</a:t>
            </a:r>
            <a:r>
              <a:rPr lang="en-US"/>
              <a:t>=feature weight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5334000"/>
            <a:ext cx="2403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latin typeface="+mj-lt"/>
                <a:cs typeface="Symbol" charset="2"/>
              </a:rPr>
              <a:t>j</a:t>
            </a:r>
            <a:r>
              <a:rPr lang="en-US" dirty="0">
                <a:latin typeface="+mj-lt"/>
                <a:cs typeface="Symbol" charset="2"/>
              </a:rPr>
              <a:t>=feature scaling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1753" name="Right Brace 2"/>
          <p:cNvSpPr>
            <a:spLocks/>
          </p:cNvSpPr>
          <p:nvPr/>
        </p:nvSpPr>
        <p:spPr bwMode="auto">
          <a:xfrm rot="5400000">
            <a:off x="4705350" y="1847850"/>
            <a:ext cx="952500" cy="2590800"/>
          </a:xfrm>
          <a:prstGeom prst="rightBrace">
            <a:avLst>
              <a:gd name="adj1" fmla="val 8336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144544"/>
              </p:ext>
            </p:extLst>
          </p:nvPr>
        </p:nvGraphicFramePr>
        <p:xfrm>
          <a:off x="4648200" y="5943600"/>
          <a:ext cx="1066800" cy="546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6" name="Equation" r:id="rId5" imgW="520700" imgH="266700" progId="Equation.3">
                  <p:embed/>
                </p:oleObj>
              </mc:Choice>
              <mc:Fallback>
                <p:oleObj name="Equation" r:id="rId5" imgW="520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5943600"/>
                        <a:ext cx="1066800" cy="546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2286000" y="533400"/>
            <a:ext cx="462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Also fit voltage clamp data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3639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Hypothalamus and Pituitary</a:t>
            </a:r>
          </a:p>
        </p:txBody>
      </p:sp>
      <p:pic>
        <p:nvPicPr>
          <p:cNvPr id="17410" name="Picture 3" descr="hypothalam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257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2209800" y="609600"/>
            <a:ext cx="5180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2"/>
                </a:solidFill>
              </a:rPr>
              <a:t>Voltage clamp fitness function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92067"/>
              </p:ext>
            </p:extLst>
          </p:nvPr>
        </p:nvGraphicFramePr>
        <p:xfrm>
          <a:off x="801688" y="1816100"/>
          <a:ext cx="331946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0" name="Equation" r:id="rId3" imgW="1714500" imgH="406400" progId="Equation.3">
                  <p:embed/>
                </p:oleObj>
              </mc:Choice>
              <mc:Fallback>
                <p:oleObj name="Equation" r:id="rId3" imgW="1714500" imgH="406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816100"/>
                        <a:ext cx="331946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00600" y="1905000"/>
            <a:ext cx="31956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Im</a:t>
            </a:r>
            <a:r>
              <a:rPr lang="en-US" baseline="-25000" dirty="0" err="1"/>
              <a:t>k</a:t>
            </a:r>
            <a:r>
              <a:rPr lang="en-US" dirty="0"/>
              <a:t>=current from model</a:t>
            </a:r>
          </a:p>
          <a:p>
            <a:pPr>
              <a:defRPr/>
            </a:pPr>
            <a:r>
              <a:rPr lang="en-US" dirty="0" err="1"/>
              <a:t>Id</a:t>
            </a:r>
            <a:r>
              <a:rPr lang="en-US" baseline="-25000" dirty="0" err="1"/>
              <a:t>k</a:t>
            </a:r>
            <a:r>
              <a:rPr lang="en-US" dirty="0"/>
              <a:t>=current from data</a:t>
            </a:r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>
                <a:latin typeface="+mn-lt"/>
                <a:cs typeface="Symbol" charset="2"/>
              </a:rPr>
              <a:t>k</a:t>
            </a:r>
            <a:r>
              <a:rPr lang="en-US" dirty="0">
                <a:latin typeface="+mn-lt"/>
                <a:cs typeface="Symbol" charset="2"/>
              </a:rPr>
              <a:t>=scaling factor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90600" y="5181600"/>
            <a:ext cx="7391400" cy="609600"/>
            <a:chOff x="990600" y="5638800"/>
            <a:chExt cx="7391400" cy="609600"/>
          </a:xfrm>
        </p:grpSpPr>
        <p:sp>
          <p:nvSpPr>
            <p:cNvPr id="32775" name="TextBox 4"/>
            <p:cNvSpPr txBox="1">
              <a:spLocks noChangeArrowheads="1"/>
            </p:cNvSpPr>
            <p:nvPr/>
          </p:nvSpPr>
          <p:spPr bwMode="auto">
            <a:xfrm>
              <a:off x="990600" y="5638800"/>
              <a:ext cx="184838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FF0000"/>
                  </a:solidFill>
                </a:rPr>
                <a:t>Maximize</a:t>
              </a:r>
            </a:p>
          </p:txBody>
        </p:sp>
        <p:graphicFrame>
          <p:nvGraphicFramePr>
            <p:cNvPr id="32776" name="Object 5"/>
            <p:cNvGraphicFramePr>
              <a:graphicFrameLocks noChangeAspect="1"/>
            </p:cNvGraphicFramePr>
            <p:nvPr/>
          </p:nvGraphicFramePr>
          <p:xfrm>
            <a:off x="2895600" y="5791200"/>
            <a:ext cx="31750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1" name="Equation" r:id="rId5" imgW="1587500" imgH="228600" progId="Equation.3">
                    <p:embed/>
                  </p:oleObj>
                </mc:Choice>
                <mc:Fallback>
                  <p:oleObj name="Equation" r:id="rId5" imgW="15875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5791200"/>
                          <a:ext cx="31750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7" name="TextBox 6"/>
            <p:cNvSpPr txBox="1">
              <a:spLocks noChangeArrowheads="1"/>
            </p:cNvSpPr>
            <p:nvPr/>
          </p:nvSpPr>
          <p:spPr bwMode="auto">
            <a:xfrm>
              <a:off x="6172200" y="5715000"/>
              <a:ext cx="9365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where</a:t>
              </a:r>
            </a:p>
          </p:txBody>
        </p:sp>
        <p:graphicFrame>
          <p:nvGraphicFramePr>
            <p:cNvPr id="32778" name="Object 7"/>
            <p:cNvGraphicFramePr>
              <a:graphicFrameLocks noChangeAspect="1"/>
            </p:cNvGraphicFramePr>
            <p:nvPr/>
          </p:nvGraphicFramePr>
          <p:xfrm>
            <a:off x="7162801" y="5791200"/>
            <a:ext cx="1219199" cy="424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" name="Equation" r:id="rId7" imgW="584200" imgH="203200" progId="Equation.3">
                    <p:embed/>
                  </p:oleObj>
                </mc:Choice>
                <mc:Fallback>
                  <p:oleObj name="Equation" r:id="rId7" imgW="584200" imgH="203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801" y="5791200"/>
                          <a:ext cx="1219199" cy="4240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1752600" y="3886200"/>
            <a:ext cx="63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and</a:t>
            </a:r>
          </a:p>
        </p:txBody>
      </p:sp>
      <p:graphicFrame>
        <p:nvGraphicFramePr>
          <p:cNvPr id="32774" name="Object 2"/>
          <p:cNvGraphicFramePr>
            <a:graphicFrameLocks noChangeAspect="1"/>
          </p:cNvGraphicFramePr>
          <p:nvPr/>
        </p:nvGraphicFramePr>
        <p:xfrm>
          <a:off x="2667000" y="3657600"/>
          <a:ext cx="282892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3" name="Equation" r:id="rId9" imgW="1333500" imgH="469900" progId="Equation.3">
                  <p:embed/>
                </p:oleObj>
              </mc:Choice>
              <mc:Fallback>
                <p:oleObj name="Equation" r:id="rId9" imgW="13335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657600"/>
                        <a:ext cx="2828925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14400" y="228600"/>
            <a:ext cx="7696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Model simulations fit to the actual GH4 cell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096000"/>
            <a:ext cx="7313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 over the 5 parameters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Ca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SK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l</a:t>
            </a:r>
            <a:r>
              <a:rPr lang="en-US" dirty="0" smtClean="0"/>
              <a:t>, and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  <p:pic>
        <p:nvPicPr>
          <p:cNvPr id="5" name="Picture 2" descr="C:\Patrick\Dropbox\CurrentWork\GPU\Code\data09325\figures\BestFitVoltag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4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76400" y="304800"/>
            <a:ext cx="6629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Fitness landscape for a bursting cell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Picture 2" descr="C:\Patrick\Dropbox\CurrentWork\GPU\Code\data09325\figures\fitness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2395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943600"/>
            <a:ext cx="7313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 over the 5 parameters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Ca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SK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l</a:t>
            </a:r>
            <a:r>
              <a:rPr lang="en-US" dirty="0" smtClean="0"/>
              <a:t>, and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endParaRPr lang="en-US" baseline="-25000" dirty="0" smtClean="0"/>
          </a:p>
          <a:p>
            <a:r>
              <a:rPr lang="en-US" baseline="-25000" dirty="0"/>
              <a:t> </a:t>
            </a:r>
            <a:r>
              <a:rPr lang="en-US" baseline="-25000" dirty="0" smtClean="0"/>
              <a:t>                                                  </a:t>
            </a:r>
            <a:r>
              <a:rPr lang="en-US" baseline="-25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Star</a:t>
            </a:r>
            <a:r>
              <a:rPr lang="en-US" dirty="0" smtClean="0"/>
              <a:t>=best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1828800"/>
            <a:ext cx="3879850" cy="4362510"/>
            <a:chOff x="2743200" y="1752600"/>
            <a:chExt cx="3879850" cy="4362510"/>
          </a:xfrm>
        </p:grpSpPr>
        <p:pic>
          <p:nvPicPr>
            <p:cNvPr id="348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667000"/>
              <a:ext cx="3276600" cy="276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8" name="Text Box 8"/>
            <p:cNvSpPr txBox="1">
              <a:spLocks noChangeArrowheads="1"/>
            </p:cNvSpPr>
            <p:nvPr/>
          </p:nvSpPr>
          <p:spPr bwMode="auto">
            <a:xfrm>
              <a:off x="3505200" y="5715000"/>
              <a:ext cx="218553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Courier New" charset="0"/>
                </a:rPr>
                <a:t>Cost </a:t>
              </a:r>
              <a:r>
                <a:rPr lang="en-US" sz="2000" b="1" dirty="0" smtClean="0">
                  <a:latin typeface="Courier New" charset="0"/>
                </a:rPr>
                <a:t>&lt; </a:t>
              </a:r>
              <a:r>
                <a:rPr lang="en-US" sz="2000" b="1" dirty="0">
                  <a:latin typeface="Courier New" charset="0"/>
                </a:rPr>
                <a:t>$ </a:t>
              </a:r>
              <a:r>
                <a:rPr lang="en-US" sz="2000" b="1" dirty="0" smtClean="0">
                  <a:latin typeface="Courier New" charset="0"/>
                </a:rPr>
                <a:t>1000</a:t>
              </a:r>
              <a:endParaRPr lang="en-US" sz="2000" b="1" dirty="0">
                <a:latin typeface="Courier New" charset="0"/>
              </a:endParaRPr>
            </a:p>
          </p:txBody>
        </p:sp>
        <p:sp>
          <p:nvSpPr>
            <p:cNvPr id="81929" name="Text Box 9"/>
            <p:cNvSpPr txBox="1">
              <a:spLocks noChangeArrowheads="1"/>
            </p:cNvSpPr>
            <p:nvPr/>
          </p:nvSpPr>
          <p:spPr bwMode="auto">
            <a:xfrm>
              <a:off x="2743200" y="1752600"/>
              <a:ext cx="3879850" cy="769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Courier New" charset="0"/>
                </a:rPr>
                <a:t>Programmable</a:t>
              </a:r>
              <a:r>
                <a:rPr lang="en-US" b="1" dirty="0">
                  <a:latin typeface="Courier New" charset="0"/>
                </a:rPr>
                <a:t> </a:t>
              </a:r>
            </a:p>
            <a:p>
              <a:pPr algn="ctr">
                <a:defRPr/>
              </a:pPr>
              <a:r>
                <a:rPr lang="en-US" sz="2000" b="1" dirty="0">
                  <a:latin typeface="Courier New" charset="0"/>
                </a:rPr>
                <a:t>Graphics Processing Unit</a:t>
              </a:r>
            </a:p>
          </p:txBody>
        </p:sp>
      </p:grpSp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1219200" y="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To construct the fitness landscape and find the optimum we use a Graphics Processing Unit (GPU)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400" y="3048000"/>
            <a:ext cx="3698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simulation takes 3.7 s</a:t>
            </a:r>
          </a:p>
          <a:p>
            <a:endParaRPr lang="en-US" dirty="0"/>
          </a:p>
          <a:p>
            <a:r>
              <a:rPr lang="en-US" dirty="0" smtClean="0"/>
              <a:t>10,000 simulations take 18 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5257800"/>
            <a:ext cx="2774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recent model is</a:t>
            </a:r>
          </a:p>
          <a:p>
            <a:r>
              <a:rPr lang="en-US" dirty="0" smtClean="0"/>
              <a:t>GTX 680 and Titan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1295400" y="152400"/>
            <a:ext cx="67138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Feature planes can be rapidly computed</a:t>
            </a:r>
          </a:p>
          <a:p>
            <a:pPr algn="ctr" eaLnBrk="1" hangingPunct="1">
              <a:defRPr/>
            </a:pPr>
            <a:r>
              <a:rPr lang="en-US" sz="3200" b="0" dirty="0">
                <a:solidFill>
                  <a:schemeClr val="tx2"/>
                </a:solidFill>
                <a:latin typeface="+mn-lt"/>
                <a:cs typeface="Courier New" charset="0"/>
              </a:rPr>
              <a:t>a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nd used to make predictions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867400"/>
            <a:ext cx="1941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100x100 grid</a:t>
            </a:r>
          </a:p>
          <a:p>
            <a:r>
              <a:rPr lang="en-US" sz="1800" dirty="0" smtClean="0"/>
              <a:t>10,000 simulations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5867400"/>
            <a:ext cx="304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 time=70 sec each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Total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omputation time=18 sec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Patrick\Dropbox\CurrentWork\GPU\Code\data09325\figures\features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048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0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3352800" y="304800"/>
            <a:ext cx="217920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Prediction 1</a:t>
            </a:r>
          </a:p>
        </p:txBody>
      </p:sp>
      <p:pic>
        <p:nvPicPr>
          <p:cNvPr id="8" name="Picture 2" descr="C:\Patrick\Dropbox\CurrentWork\GPU\Code\data09325\figures\Peaks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667000" y="3657600"/>
            <a:ext cx="533400" cy="0"/>
          </a:xfrm>
          <a:prstGeom prst="straightConnector1">
            <a:avLst/>
          </a:prstGeom>
          <a:solidFill>
            <a:srgbClr val="CC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371600" y="6172200"/>
            <a:ext cx="641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Decreasing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BK</a:t>
            </a:r>
            <a:r>
              <a:rPr lang="en-US" baseline="-25000" dirty="0" smtClean="0"/>
              <a:t> </a:t>
            </a:r>
            <a:r>
              <a:rPr lang="en-US" dirty="0" smtClean="0"/>
              <a:t> should convert bursting to spiking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0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10000" y="457200"/>
            <a:ext cx="152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Before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5" name="Picture 2" descr="C:\Patrick\Dropbox\CurrentWork\GPU\Code\data09325\figures\BestFitVoltag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48056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5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447800" y="381000"/>
            <a:ext cx="642996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Testing Prediction 1 with BK blocker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5943600"/>
            <a:ext cx="317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Black=data (w/blocker)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5943600"/>
            <a:ext cx="267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Red=model (</a:t>
            </a:r>
            <a:r>
              <a:rPr lang="en-US" dirty="0" err="1" smtClean="0"/>
              <a:t>g</a:t>
            </a:r>
            <a:r>
              <a:rPr lang="en-US" baseline="-25000" dirty="0" err="1" smtClean="0"/>
              <a:t>BK</a:t>
            </a:r>
            <a:r>
              <a:rPr lang="en-US" dirty="0" smtClean="0"/>
              <a:t>=0)</a:t>
            </a:r>
            <a:endParaRPr lang="en-US" dirty="0"/>
          </a:p>
        </p:txBody>
      </p:sp>
      <p:pic>
        <p:nvPicPr>
          <p:cNvPr id="6" name="Picture 2" descr="C:\Documents and Settings\fletcher\My Documents\My Dropbox\CurrentWork\GPU\Code\data09325\figures\predSpikeBig2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179355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3352800" y="304800"/>
            <a:ext cx="217920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Prediction 2</a:t>
            </a:r>
          </a:p>
        </p:txBody>
      </p:sp>
      <p:pic>
        <p:nvPicPr>
          <p:cNvPr id="8" name="Picture 2" descr="C:\Patrick\Dropbox\CurrentWork\GPU\Code\data09325\figures\Peaks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276600" y="3048000"/>
            <a:ext cx="0" cy="533400"/>
          </a:xfrm>
          <a:prstGeom prst="straightConnector1">
            <a:avLst/>
          </a:prstGeom>
          <a:solidFill>
            <a:srgbClr val="CC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81000" y="5791200"/>
            <a:ext cx="8330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the BK time constant</a:t>
            </a:r>
            <a:r>
              <a:rPr lang="en-US" baseline="-25000" dirty="0" smtClean="0"/>
              <a:t> </a:t>
            </a:r>
            <a:r>
              <a:rPr lang="en-US" dirty="0" smtClean="0"/>
              <a:t>(slowing down activation) should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convert bursting to spiking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6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10000" y="457200"/>
            <a:ext cx="152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Before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5" name="Picture 2" descr="C:\Patrick\Dropbox\CurrentWork\GPU\Code\data09325\figures\BestFitVoltag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48056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6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Five types of anterior pituitary cells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057400"/>
            <a:ext cx="6775450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Lactotrophs</a:t>
            </a:r>
            <a:r>
              <a:rPr lang="en-US" dirty="0"/>
              <a:t>: secrete prolactin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Somatotrophs</a:t>
            </a:r>
            <a:r>
              <a:rPr lang="en-US" dirty="0"/>
              <a:t>: secrete growth hormone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Gonadotrophs</a:t>
            </a:r>
            <a:r>
              <a:rPr lang="en-US" dirty="0"/>
              <a:t>: secrete luteinizing hormone and</a:t>
            </a:r>
          </a:p>
          <a:p>
            <a:pPr>
              <a:defRPr/>
            </a:pPr>
            <a:r>
              <a:rPr lang="en-US" dirty="0"/>
              <a:t>follicle stimulating hormone</a:t>
            </a:r>
          </a:p>
          <a:p>
            <a:pPr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Corticotrophs</a:t>
            </a:r>
            <a:r>
              <a:rPr lang="en-US" dirty="0"/>
              <a:t>: secrete ACTH  </a:t>
            </a:r>
          </a:p>
          <a:p>
            <a:pPr marL="457200" indent="-457200">
              <a:buFontTx/>
              <a:buAutoNum type="arabicPeriod" startAt="4"/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Thyrotrophs</a:t>
            </a:r>
            <a:r>
              <a:rPr lang="en-US" dirty="0"/>
              <a:t>: secrete thyroid stimulating hormone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387558"/>
              </p:ext>
            </p:extLst>
          </p:nvPr>
        </p:nvGraphicFramePr>
        <p:xfrm>
          <a:off x="152400" y="3276600"/>
          <a:ext cx="12969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3" imgW="546100" imgH="203200" progId="Equation.3">
                  <p:embed/>
                </p:oleObj>
              </mc:Choice>
              <mc:Fallback>
                <p:oleObj name="Equation" r:id="rId3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3276600"/>
                        <a:ext cx="1296988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0" y="60198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Black=data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6019800"/>
            <a:ext cx="16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Red=model</a:t>
            </a:r>
            <a:endParaRPr lang="en-US" dirty="0"/>
          </a:p>
        </p:txBody>
      </p:sp>
      <p:pic>
        <p:nvPicPr>
          <p:cNvPr id="8" name="Picture 3" descr="C:\Documents and Settings\fletcher\My Documents\My Dropbox\CurrentWork\GPU\Code\data09325\figures\predSpikeTau10big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143000"/>
            <a:ext cx="6505929" cy="48815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71600" y="3200400"/>
            <a:ext cx="60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ms</a:t>
            </a:r>
            <a:endParaRPr lang="en-US" sz="2800" dirty="0"/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51559" y="381000"/>
            <a:ext cx="72224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Testing Prediction 2 with Dynamic Clamp </a:t>
            </a:r>
          </a:p>
        </p:txBody>
      </p:sp>
    </p:spTree>
    <p:extLst>
      <p:ext uri="{BB962C8B-B14F-4D97-AF65-F5344CB8AC3E}">
        <p14:creationId xmlns:p14="http://schemas.microsoft.com/office/powerpoint/2010/main" val="292424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600" y="3200400"/>
            <a:ext cx="60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ms</a:t>
            </a:r>
            <a:endParaRPr lang="en-US" sz="2800" dirty="0"/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573179" y="381000"/>
            <a:ext cx="217920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Prediction 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3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9" name="Picture 2" descr="C:\Patrick\Dropbox\CurrentWork\GPU\Code\data09325\figures\features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7048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4648200" y="2514600"/>
            <a:ext cx="685800" cy="0"/>
          </a:xfrm>
          <a:prstGeom prst="straightConnector1">
            <a:avLst/>
          </a:prstGeom>
          <a:solidFill>
            <a:srgbClr val="CCFF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209800" y="5943600"/>
            <a:ext cx="543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BK</a:t>
            </a:r>
            <a:r>
              <a:rPr lang="en-US" dirty="0" smtClean="0"/>
              <a:t> increases the burst duration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10000" y="457200"/>
            <a:ext cx="152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Before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5" name="Picture 2" descr="C:\Patrick\Dropbox\CurrentWork\GPU\Code\data09325\figures\BestFitVoltag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48056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1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Patrick\Dropbox\CurrentWork\GPU\Code\data09325\figures\predBurstBK4big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124200"/>
            <a:ext cx="154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</a:t>
            </a:r>
            <a:r>
              <a:rPr lang="en-US" sz="2800" baseline="-25000" dirty="0" err="1" smtClean="0"/>
              <a:t>BK</a:t>
            </a:r>
            <a:r>
              <a:rPr lang="en-US" sz="2800" dirty="0" smtClean="0"/>
              <a:t>=4 </a:t>
            </a:r>
            <a:r>
              <a:rPr lang="en-US" sz="2800" dirty="0" err="1" smtClean="0"/>
              <a:t>nS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0" y="60198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Black=data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6019800"/>
            <a:ext cx="16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Red=model</a:t>
            </a:r>
            <a:endParaRPr lang="en-US" dirty="0"/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371600" y="381000"/>
            <a:ext cx="711985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Testing Prediction 3 with Dynamic Clamp </a:t>
            </a:r>
          </a:p>
        </p:txBody>
      </p:sp>
    </p:spTree>
    <p:extLst>
      <p:ext uri="{BB962C8B-B14F-4D97-AF65-F5344CB8AC3E}">
        <p14:creationId xmlns:p14="http://schemas.microsoft.com/office/powerpoint/2010/main" val="277904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815078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Algorithm for calibrating and testing predictions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1295400"/>
            <a:ext cx="215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Calibrate model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038600" y="1752600"/>
            <a:ext cx="0" cy="838200"/>
          </a:xfrm>
          <a:prstGeom prst="straightConnector1">
            <a:avLst/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048000" y="2667000"/>
            <a:ext cx="2329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predictions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667000" y="4495800"/>
            <a:ext cx="990600" cy="914400"/>
          </a:xfrm>
          <a:prstGeom prst="straightConnector1">
            <a:avLst/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343400" y="4495800"/>
            <a:ext cx="914400" cy="914400"/>
          </a:xfrm>
          <a:prstGeom prst="straightConnector1">
            <a:avLst/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981200" y="45720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correct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457200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incorrect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038600" y="3124200"/>
            <a:ext cx="0" cy="838200"/>
          </a:xfrm>
          <a:prstGeom prst="straightConnector1">
            <a:avLst/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3048000" y="3962400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prediction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71600" y="5486400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next prediction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648200" y="5486400"/>
            <a:ext cx="158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Recalibrate</a:t>
            </a:r>
            <a:endParaRPr lang="en-US" dirty="0"/>
          </a:p>
        </p:txBody>
      </p:sp>
      <p:cxnSp>
        <p:nvCxnSpPr>
          <p:cNvPr id="31" name="Curved Connector 30"/>
          <p:cNvCxnSpPr>
            <a:stCxn id="29" idx="3"/>
            <a:endCxn id="10" idx="3"/>
          </p:cNvCxnSpPr>
          <p:nvPr/>
        </p:nvCxnSpPr>
        <p:spPr bwMode="auto">
          <a:xfrm flipH="1" flipV="1">
            <a:off x="5377935" y="2897833"/>
            <a:ext cx="856156" cy="2819400"/>
          </a:xfrm>
          <a:prstGeom prst="curvedConnector3">
            <a:avLst>
              <a:gd name="adj1" fmla="val -137054"/>
            </a:avLst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048000" y="6096000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You have one hour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2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209800" y="304800"/>
            <a:ext cx="4583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The “traditional” approach</a:t>
            </a:r>
          </a:p>
        </p:txBody>
      </p:sp>
      <p:pic>
        <p:nvPicPr>
          <p:cNvPr id="48130" name="Picture 1" descr="current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5197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819400" y="457200"/>
            <a:ext cx="321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Our new approach</a:t>
            </a:r>
          </a:p>
        </p:txBody>
      </p:sp>
      <p:pic>
        <p:nvPicPr>
          <p:cNvPr id="49154" name="Picture 2" descr="new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006600"/>
            <a:ext cx="54165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 cell with considerable spatial structure</a:t>
            </a:r>
            <a:endParaRPr lang="en-US" sz="3200" dirty="0"/>
          </a:p>
        </p:txBody>
      </p:sp>
      <p:pic>
        <p:nvPicPr>
          <p:cNvPr id="4" name="Picture 3" descr="neu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 cell with considerable spatial structure</a:t>
            </a:r>
            <a:endParaRPr lang="en-US" sz="3200" dirty="0"/>
          </a:p>
        </p:txBody>
      </p:sp>
      <p:pic>
        <p:nvPicPr>
          <p:cNvPr id="4" name="Picture 3" descr="neu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858000" cy="4572000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 bwMode="auto">
          <a:xfrm>
            <a:off x="2362200" y="1905000"/>
            <a:ext cx="4495800" cy="3581400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5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_ALL_235_COMB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86600" cy="5294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867400"/>
            <a:ext cx="6941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Immunocytochemistry for </a:t>
            </a:r>
            <a:r>
              <a:rPr lang="en-US" dirty="0" smtClean="0">
                <a:solidFill>
                  <a:schemeClr val="accent1"/>
                </a:solidFill>
              </a:rPr>
              <a:t>prolactin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growth hormone</a:t>
            </a:r>
            <a:r>
              <a:rPr lang="en-US" dirty="0" smtClean="0"/>
              <a:t>,</a:t>
            </a:r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>
                <a:solidFill>
                  <a:srgbClr val="33CC33"/>
                </a:solidFill>
              </a:rPr>
              <a:t>leutinizing</a:t>
            </a:r>
            <a:r>
              <a:rPr lang="en-US" dirty="0" smtClean="0">
                <a:solidFill>
                  <a:srgbClr val="33CC33"/>
                </a:solidFill>
              </a:rPr>
              <a:t> hormone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562600"/>
            <a:ext cx="817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Thanks to Arturo Gonzalez-Iglesias, Jose Arias-</a:t>
            </a:r>
            <a:r>
              <a:rPr lang="en-US" sz="1800" dirty="0" err="1" smtClean="0"/>
              <a:t>Cristanch</a:t>
            </a:r>
            <a:r>
              <a:rPr lang="en-US" sz="1800" dirty="0" smtClean="0"/>
              <a:t>, and Ruth </a:t>
            </a:r>
            <a:r>
              <a:rPr lang="en-US" sz="1800" dirty="0" err="1" smtClean="0"/>
              <a:t>Cristancho</a:t>
            </a:r>
            <a:r>
              <a:rPr lang="en-US" sz="1800" dirty="0" smtClean="0"/>
              <a:t>-Gordo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10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Electrical excitability</a:t>
            </a:r>
            <a:endParaRPr lang="en-US" sz="3200" dirty="0"/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828800" y="1219200"/>
            <a:ext cx="55194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Pituitary cells are electrically excitable, but</a:t>
            </a:r>
          </a:p>
          <a:p>
            <a:pPr eaLnBrk="1" hangingPunct="1"/>
            <a:r>
              <a:rPr lang="en-US" dirty="0" smtClean="0"/>
              <a:t>secretion only occurs when the cells burst</a:t>
            </a:r>
            <a:endParaRPr lang="en-US" dirty="0"/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133600" y="2743200"/>
            <a:ext cx="5208588" cy="3570288"/>
            <a:chOff x="2209800" y="2743200"/>
            <a:chExt cx="5208588" cy="3570288"/>
          </a:xfrm>
        </p:grpSpPr>
        <p:pic>
          <p:nvPicPr>
            <p:cNvPr id="19466" name="Picture 2" descr="spike-burst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43200"/>
              <a:ext cx="5208588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2590800" y="5943600"/>
              <a:ext cx="4473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Van Goor et al., J. Neurosci., 2001:5902, 2001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1600200" y="3657600"/>
            <a:ext cx="914400" cy="914400"/>
          </a:xfrm>
          <a:prstGeom prst="straightConnector1">
            <a:avLst/>
          </a:prstGeom>
          <a:solidFill>
            <a:srgbClr val="CCFFCC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762000" y="3200400"/>
            <a:ext cx="2286000" cy="369332"/>
            <a:chOff x="762000" y="3200400"/>
            <a:chExt cx="2286000" cy="369332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828800" y="3429000"/>
              <a:ext cx="1219200" cy="0"/>
            </a:xfrm>
            <a:prstGeom prst="straightConnector1">
              <a:avLst/>
            </a:prstGeom>
            <a:solidFill>
              <a:srgbClr val="CCFFCC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5" name="TextBox 8"/>
            <p:cNvSpPr txBox="1">
              <a:spLocks noChangeArrowheads="1"/>
            </p:cNvSpPr>
            <p:nvPr/>
          </p:nvSpPr>
          <p:spPr bwMode="auto">
            <a:xfrm>
              <a:off x="762000" y="3200400"/>
              <a:ext cx="9029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>
                  <a:solidFill>
                    <a:srgbClr val="FF0000"/>
                  </a:solidFill>
                </a:rPr>
                <a:t>Spiking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62800" y="3657600"/>
            <a:ext cx="1665643" cy="369332"/>
            <a:chOff x="7162800" y="3657600"/>
            <a:chExt cx="1665643" cy="369332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H="1">
              <a:off x="7162800" y="3886200"/>
              <a:ext cx="609600" cy="0"/>
            </a:xfrm>
            <a:prstGeom prst="straightConnector1">
              <a:avLst/>
            </a:prstGeom>
            <a:solidFill>
              <a:srgbClr val="CCFFCC"/>
            </a:solidFill>
            <a:ln w="952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3" name="TextBox 12"/>
            <p:cNvSpPr txBox="1">
              <a:spLocks noChangeArrowheads="1"/>
            </p:cNvSpPr>
            <p:nvPr/>
          </p:nvSpPr>
          <p:spPr bwMode="auto">
            <a:xfrm>
              <a:off x="7848600" y="3657600"/>
              <a:ext cx="9798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>
                  <a:solidFill>
                    <a:srgbClr val="33CC33"/>
                  </a:solidFill>
                </a:rPr>
                <a:t>Bursting</a:t>
              </a:r>
              <a:endParaRPr lang="en-US" sz="1800" dirty="0">
                <a:solidFill>
                  <a:srgbClr val="33CC33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600" y="4953000"/>
            <a:ext cx="2133600" cy="646331"/>
            <a:chOff x="228600" y="4953000"/>
            <a:chExt cx="2133600" cy="646331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>
              <a:off x="1752600" y="5334000"/>
              <a:ext cx="609600" cy="0"/>
            </a:xfrm>
            <a:prstGeom prst="straightConnector1">
              <a:avLst/>
            </a:prstGeom>
            <a:solidFill>
              <a:srgbClr val="CCFFCC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228600" y="4953000"/>
              <a:ext cx="1498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Low Ca</a:t>
              </a:r>
              <a:r>
                <a:rPr lang="en-US" sz="1800" baseline="30000" dirty="0" smtClean="0">
                  <a:solidFill>
                    <a:srgbClr val="FF0000"/>
                  </a:solidFill>
                </a:rPr>
                <a:t>2+</a:t>
              </a:r>
              <a:r>
                <a:rPr lang="en-US" sz="1800" dirty="0" smtClean="0">
                  <a:solidFill>
                    <a:srgbClr val="FF0000"/>
                  </a:solidFill>
                </a:rPr>
                <a:t>, so</a:t>
              </a:r>
            </a:p>
            <a:p>
              <a:r>
                <a:rPr lang="en-US" sz="1800" dirty="0">
                  <a:solidFill>
                    <a:srgbClr val="FF0000"/>
                  </a:solidFill>
                </a:rPr>
                <a:t>l</a:t>
              </a:r>
              <a:r>
                <a:rPr lang="en-US" sz="1800" dirty="0" smtClean="0">
                  <a:solidFill>
                    <a:srgbClr val="FF0000"/>
                  </a:solidFill>
                </a:rPr>
                <a:t>ittle secretion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62800" y="4876800"/>
            <a:ext cx="1981200" cy="646331"/>
            <a:chOff x="7162800" y="4876800"/>
            <a:chExt cx="1981200" cy="646331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>
              <a:off x="7162800" y="5181600"/>
              <a:ext cx="457200" cy="0"/>
            </a:xfrm>
            <a:prstGeom prst="straightConnector1">
              <a:avLst/>
            </a:prstGeom>
            <a:solidFill>
              <a:srgbClr val="CCFFCC"/>
            </a:solidFill>
            <a:ln w="952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7594177" y="4876800"/>
              <a:ext cx="1549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CC33"/>
                  </a:solidFill>
                </a:rPr>
                <a:t>More Ca</a:t>
              </a:r>
              <a:r>
                <a:rPr lang="en-US" sz="1800" baseline="30000" dirty="0" smtClean="0">
                  <a:solidFill>
                    <a:srgbClr val="33CC33"/>
                  </a:solidFill>
                </a:rPr>
                <a:t>2+</a:t>
              </a:r>
              <a:r>
                <a:rPr lang="en-US" sz="1800" dirty="0" smtClean="0">
                  <a:solidFill>
                    <a:srgbClr val="33CC33"/>
                  </a:solidFill>
                </a:rPr>
                <a:t>, so </a:t>
              </a:r>
            </a:p>
            <a:p>
              <a:r>
                <a:rPr lang="en-US" sz="1800" dirty="0" smtClean="0">
                  <a:solidFill>
                    <a:srgbClr val="33CC33"/>
                  </a:solidFill>
                </a:rPr>
                <a:t>more secretion</a:t>
              </a:r>
              <a:endParaRPr lang="en-US" sz="1800" dirty="0">
                <a:solidFill>
                  <a:srgbClr val="33CC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228600"/>
            <a:ext cx="7620000" cy="6472238"/>
            <a:chOff x="304800" y="228600"/>
            <a:chExt cx="7620000" cy="6472238"/>
          </a:xfrm>
        </p:grpSpPr>
        <p:sp>
          <p:nvSpPr>
            <p:cNvPr id="4" name="Oval 3"/>
            <p:cNvSpPr/>
            <p:nvPr/>
          </p:nvSpPr>
          <p:spPr>
            <a:xfrm>
              <a:off x="1752600" y="762000"/>
              <a:ext cx="5562600" cy="5334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rgbClr val="FFFFFF"/>
                </a:solidFill>
                <a:latin typeface="Courier New" pitchFamily="49" charset="0"/>
                <a:cs typeface="Arial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16200000" flipH="1">
              <a:off x="2819400" y="685800"/>
              <a:ext cx="1295400" cy="990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3" name="TextBox 9"/>
            <p:cNvSpPr txBox="1">
              <a:spLocks noChangeArrowheads="1"/>
            </p:cNvSpPr>
            <p:nvPr/>
          </p:nvSpPr>
          <p:spPr bwMode="auto">
            <a:xfrm>
              <a:off x="3124200" y="2286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791200" y="3429000"/>
              <a:ext cx="21336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5" name="TextBox 14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549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K+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914900" y="571500"/>
              <a:ext cx="129540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7" name="TextBox 36"/>
            <p:cNvSpPr txBox="1">
              <a:spLocks noChangeArrowheads="1"/>
            </p:cNvSpPr>
            <p:nvPr/>
          </p:nvSpPr>
          <p:spPr bwMode="auto">
            <a:xfrm>
              <a:off x="5302250" y="1371600"/>
              <a:ext cx="7937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latin typeface="Courier New" charset="0"/>
                  <a:cs typeface="Arial" charset="0"/>
                </a:rPr>
                <a:t>Ca</a:t>
              </a:r>
              <a:r>
                <a:rPr lang="en-US" sz="2000" b="1" baseline="30000">
                  <a:latin typeface="Courier New" charset="0"/>
                  <a:cs typeface="Arial" charset="0"/>
                </a:rPr>
                <a:t>2+</a:t>
              </a:r>
            </a:p>
            <a:p>
              <a:pPr algn="ctr" eaLnBrk="1" hangingPunct="1"/>
              <a:r>
                <a:rPr lang="en-US" sz="2000" b="1">
                  <a:latin typeface="Courier New" charset="0"/>
                  <a:cs typeface="Arial" charset="0"/>
                </a:rPr>
                <a:t>pump</a:t>
              </a:r>
            </a:p>
          </p:txBody>
        </p:sp>
        <p:sp>
          <p:nvSpPr>
            <p:cNvPr id="20488" name="TextBox 40"/>
            <p:cNvSpPr txBox="1">
              <a:spLocks noChangeArrowheads="1"/>
            </p:cNvSpPr>
            <p:nvPr/>
          </p:nvSpPr>
          <p:spPr bwMode="auto">
            <a:xfrm>
              <a:off x="3657600" y="1905000"/>
              <a:ext cx="15240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[Ca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2+</a:t>
              </a:r>
              <a:r>
                <a:rPr lang="en-US" sz="2800" b="1">
                  <a:latin typeface="Courier New" charset="0"/>
                  <a:cs typeface="Arial" charset="0"/>
                </a:rPr>
                <a:t>]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16200000" flipV="1">
              <a:off x="2438400" y="762000"/>
              <a:ext cx="1295400" cy="990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0" name="TextBox 47"/>
            <p:cNvSpPr txBox="1">
              <a:spLocks noChangeArrowheads="1"/>
            </p:cNvSpPr>
            <p:nvPr/>
          </p:nvSpPr>
          <p:spPr bwMode="auto">
            <a:xfrm>
              <a:off x="2362200" y="1600200"/>
              <a:ext cx="1230313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K+ (BK)</a:t>
              </a:r>
            </a:p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fast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2819400" y="762000"/>
              <a:ext cx="762000" cy="762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rgbClr val="FFFFFF"/>
                </a:solidFill>
                <a:latin typeface="Courier New" pitchFamily="49" charset="0"/>
                <a:cs typeface="Arial" charset="0"/>
              </a:endParaRPr>
            </a:p>
          </p:txBody>
        </p:sp>
        <p:sp>
          <p:nvSpPr>
            <p:cNvPr id="20492" name="TextBox 59"/>
            <p:cNvSpPr txBox="1">
              <a:spLocks noChangeArrowheads="1"/>
            </p:cNvSpPr>
            <p:nvPr/>
          </p:nvSpPr>
          <p:spPr bwMode="auto">
            <a:xfrm>
              <a:off x="5638800" y="3581400"/>
              <a:ext cx="1611313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KDR,SK</a:t>
              </a:r>
            </a:p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slow</a:t>
              </a:r>
            </a:p>
          </p:txBody>
        </p:sp>
        <p:sp>
          <p:nvSpPr>
            <p:cNvPr id="20493" name="TextBox 62"/>
            <p:cNvSpPr txBox="1">
              <a:spLocks noChangeArrowheads="1"/>
            </p:cNvSpPr>
            <p:nvPr/>
          </p:nvSpPr>
          <p:spPr bwMode="auto">
            <a:xfrm>
              <a:off x="3429000" y="53244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4" name="TextBox 63"/>
            <p:cNvSpPr txBox="1">
              <a:spLocks noChangeArrowheads="1"/>
            </p:cNvSpPr>
            <p:nvPr/>
          </p:nvSpPr>
          <p:spPr bwMode="auto">
            <a:xfrm>
              <a:off x="4997450" y="5019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5" name="TextBox 64"/>
            <p:cNvSpPr txBox="1">
              <a:spLocks noChangeArrowheads="1"/>
            </p:cNvSpPr>
            <p:nvPr/>
          </p:nvSpPr>
          <p:spPr bwMode="auto">
            <a:xfrm>
              <a:off x="5334000" y="52578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6" name="TextBox 65"/>
            <p:cNvSpPr txBox="1">
              <a:spLocks noChangeArrowheads="1"/>
            </p:cNvSpPr>
            <p:nvPr/>
          </p:nvSpPr>
          <p:spPr bwMode="auto">
            <a:xfrm>
              <a:off x="3886200" y="53244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7" name="TextBox 66"/>
            <p:cNvSpPr txBox="1">
              <a:spLocks noChangeArrowheads="1"/>
            </p:cNvSpPr>
            <p:nvPr/>
          </p:nvSpPr>
          <p:spPr bwMode="auto">
            <a:xfrm>
              <a:off x="3962400" y="49530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8" name="TextBox 67"/>
            <p:cNvSpPr txBox="1">
              <a:spLocks noChangeArrowheads="1"/>
            </p:cNvSpPr>
            <p:nvPr/>
          </p:nvSpPr>
          <p:spPr bwMode="auto">
            <a:xfrm>
              <a:off x="4387850" y="5400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9" name="TextBox 68"/>
            <p:cNvSpPr txBox="1">
              <a:spLocks noChangeArrowheads="1"/>
            </p:cNvSpPr>
            <p:nvPr/>
          </p:nvSpPr>
          <p:spPr bwMode="auto">
            <a:xfrm>
              <a:off x="4768850" y="5400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0" name="TextBox 69"/>
            <p:cNvSpPr txBox="1">
              <a:spLocks noChangeArrowheads="1"/>
            </p:cNvSpPr>
            <p:nvPr/>
          </p:nvSpPr>
          <p:spPr bwMode="auto">
            <a:xfrm>
              <a:off x="4419600" y="49530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1" name="TextBox 70"/>
            <p:cNvSpPr txBox="1">
              <a:spLocks noChangeArrowheads="1"/>
            </p:cNvSpPr>
            <p:nvPr/>
          </p:nvSpPr>
          <p:spPr bwMode="auto">
            <a:xfrm>
              <a:off x="4616450" y="618172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2" name="TextBox 71"/>
            <p:cNvSpPr txBox="1">
              <a:spLocks noChangeArrowheads="1"/>
            </p:cNvSpPr>
            <p:nvPr/>
          </p:nvSpPr>
          <p:spPr bwMode="auto">
            <a:xfrm>
              <a:off x="4159250" y="618172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3" name="TextBox 72"/>
            <p:cNvSpPr txBox="1">
              <a:spLocks noChangeArrowheads="1"/>
            </p:cNvSpPr>
            <p:nvPr/>
          </p:nvSpPr>
          <p:spPr bwMode="auto">
            <a:xfrm>
              <a:off x="304800" y="27432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4" name="TextBox 73"/>
            <p:cNvSpPr txBox="1">
              <a:spLocks noChangeArrowheads="1"/>
            </p:cNvSpPr>
            <p:nvPr/>
          </p:nvSpPr>
          <p:spPr bwMode="auto">
            <a:xfrm>
              <a:off x="304800" y="3271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5" name="TextBox 74"/>
            <p:cNvSpPr txBox="1">
              <a:spLocks noChangeArrowheads="1"/>
            </p:cNvSpPr>
            <p:nvPr/>
          </p:nvSpPr>
          <p:spPr bwMode="auto">
            <a:xfrm>
              <a:off x="838200" y="2509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6" name="TextBox 75"/>
            <p:cNvSpPr txBox="1">
              <a:spLocks noChangeArrowheads="1"/>
            </p:cNvSpPr>
            <p:nvPr/>
          </p:nvSpPr>
          <p:spPr bwMode="auto">
            <a:xfrm>
              <a:off x="838200" y="29670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7" name="TextBox 76"/>
            <p:cNvSpPr txBox="1">
              <a:spLocks noChangeArrowheads="1"/>
            </p:cNvSpPr>
            <p:nvPr/>
          </p:nvSpPr>
          <p:spPr bwMode="auto">
            <a:xfrm>
              <a:off x="838200" y="35004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8" name="TextBox 77"/>
            <p:cNvSpPr txBox="1">
              <a:spLocks noChangeArrowheads="1"/>
            </p:cNvSpPr>
            <p:nvPr/>
          </p:nvSpPr>
          <p:spPr bwMode="auto">
            <a:xfrm>
              <a:off x="930275" y="4033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9" name="TextBox 78"/>
            <p:cNvSpPr txBox="1">
              <a:spLocks noChangeArrowheads="1"/>
            </p:cNvSpPr>
            <p:nvPr/>
          </p:nvSpPr>
          <p:spPr bwMode="auto">
            <a:xfrm>
              <a:off x="320675" y="38052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10" name="TextBox 76"/>
            <p:cNvSpPr txBox="1">
              <a:spLocks noChangeArrowheads="1"/>
            </p:cNvSpPr>
            <p:nvPr/>
          </p:nvSpPr>
          <p:spPr bwMode="auto">
            <a:xfrm>
              <a:off x="1954213" y="30480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11" name="TextBox 77"/>
            <p:cNvSpPr txBox="1">
              <a:spLocks noChangeArrowheads="1"/>
            </p:cNvSpPr>
            <p:nvPr/>
          </p:nvSpPr>
          <p:spPr bwMode="auto">
            <a:xfrm>
              <a:off x="2046288" y="35814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4134" name="Line 49"/>
            <p:cNvSpPr>
              <a:spLocks noChangeShapeType="1"/>
            </p:cNvSpPr>
            <p:nvPr/>
          </p:nvSpPr>
          <p:spPr bwMode="auto">
            <a:xfrm flipH="1">
              <a:off x="1752600" y="4724400"/>
              <a:ext cx="12954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5" name="Text Box 50"/>
            <p:cNvSpPr txBox="1">
              <a:spLocks noChangeArrowheads="1"/>
            </p:cNvSpPr>
            <p:nvPr/>
          </p:nvSpPr>
          <p:spPr bwMode="auto">
            <a:xfrm>
              <a:off x="2667000" y="4333875"/>
              <a:ext cx="793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smtClean="0">
                  <a:latin typeface="Courier New" charset="0"/>
                </a:rPr>
                <a:t>leak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3983</TotalTime>
  <Words>1071</Words>
  <Application>Microsoft Macintosh PowerPoint</Application>
  <PresentationFormat>On-screen Show (4:3)</PresentationFormat>
  <Paragraphs>230</Paragraphs>
  <Slides>47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Default Design</vt:lpstr>
      <vt:lpstr>Equation</vt:lpstr>
      <vt:lpstr>Microsoft Equation</vt:lpstr>
      <vt:lpstr>A Hybrid Approach to Understanding Cell Dynamics   Richard Bertram  Department of Mathematics and Programs in Neuroscience and Molecular Biophysics  Florida State University, Tallahassee, FL. </vt:lpstr>
      <vt:lpstr>PowerPoint Presentation</vt:lpstr>
      <vt:lpstr>Hypothalamus and Pituitary</vt:lpstr>
      <vt:lpstr>Five types of anterior pituitary cells</vt:lpstr>
      <vt:lpstr>A cell with considerable spatial structure</vt:lpstr>
      <vt:lpstr>A cell with considerable spatial structure</vt:lpstr>
      <vt:lpstr>PowerPoint Presentation</vt:lpstr>
      <vt:lpstr>Electrical excitability</vt:lpstr>
      <vt:lpstr>PowerPoint Presentation</vt:lpstr>
      <vt:lpstr>Equations</vt:lpstr>
      <vt:lpstr>What are the dynamics underlying bursting in pituitary cells?</vt:lpstr>
      <vt:lpstr>Variables change on different time scales</vt:lpstr>
      <vt:lpstr>Approach 1: A single slow variable</vt:lpstr>
      <vt:lpstr>Approach 1: A single slow variable</vt:lpstr>
      <vt:lpstr>Approach 2: Two slow variables</vt:lpstr>
      <vt:lpstr>Away from the singular limit the slow manifold becomes twisted near the FN</vt:lpstr>
      <vt:lpstr>The theoretical work helps us understand  simulations and make better predictions</vt:lpstr>
      <vt:lpstr>Prediction: Adding BK conductance increases the burstiness</vt:lpstr>
      <vt:lpstr>The Dynamic Clamp: a tool for adding a model current to a real cell</vt:lpstr>
      <vt:lpstr>Prediction tested using D-clamp</vt:lpstr>
      <vt:lpstr>Prediction: Reducing K(dr) conductance increases the burstiness</vt:lpstr>
      <vt:lpstr>Prediction tested using D-clamp</vt:lpstr>
      <vt:lpstr>Problem: since we don’t know true parameter values and the cells are heterogeneous our ability to make predictions is limited</vt:lpstr>
      <vt:lpstr>Pituitary cell behavior is heterogeneous</vt:lpstr>
      <vt:lpstr>Why does this matter?</vt:lpstr>
      <vt:lpstr>What we’d like to do…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IMB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and Electrical Oscillations: Partners in Controlling Rhythmic Islet Activity</dc:title>
  <dc:creator>bertram</dc:creator>
  <cp:lastModifiedBy>fsumath fsumath</cp:lastModifiedBy>
  <cp:revision>318</cp:revision>
  <dcterms:created xsi:type="dcterms:W3CDTF">2007-04-30T15:33:13Z</dcterms:created>
  <dcterms:modified xsi:type="dcterms:W3CDTF">2013-04-09T22:56:41Z</dcterms:modified>
</cp:coreProperties>
</file>