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310" r:id="rId2"/>
    <p:sldId id="393" r:id="rId3"/>
    <p:sldId id="420" r:id="rId4"/>
    <p:sldId id="424" r:id="rId5"/>
    <p:sldId id="344" r:id="rId6"/>
    <p:sldId id="423" r:id="rId7"/>
    <p:sldId id="425" r:id="rId8"/>
    <p:sldId id="426" r:id="rId9"/>
    <p:sldId id="427" r:id="rId10"/>
    <p:sldId id="345" r:id="rId11"/>
    <p:sldId id="428" r:id="rId12"/>
    <p:sldId id="429" r:id="rId13"/>
    <p:sldId id="430" r:id="rId14"/>
    <p:sldId id="432" r:id="rId15"/>
    <p:sldId id="434" r:id="rId16"/>
    <p:sldId id="435" r:id="rId17"/>
    <p:sldId id="436" r:id="rId18"/>
    <p:sldId id="433" r:id="rId19"/>
    <p:sldId id="431" r:id="rId20"/>
    <p:sldId id="437" r:id="rId21"/>
    <p:sldId id="438" r:id="rId22"/>
    <p:sldId id="439" r:id="rId23"/>
    <p:sldId id="440" r:id="rId24"/>
    <p:sldId id="339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3CC33"/>
    <a:srgbClr val="FF0000"/>
    <a:srgbClr val="FF00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38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2.emf"/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2.emf"/><Relationship Id="rId3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4.emf"/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3B767AC-DF29-864E-AC52-9DEFA8FED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918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9F6F89CA-4599-3F40-A146-202F8B47E028}" type="slidenum">
              <a:rPr lang="en-US" sz="1200" smtClean="0">
                <a:latin typeface="Arial" charset="0"/>
              </a:rPr>
              <a:pPr>
                <a:defRPr/>
              </a:pPr>
              <a:t>1</a:t>
            </a:fld>
            <a:endParaRPr lang="en-US" sz="1200" smtClean="0">
              <a:latin typeface="Arial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486BF-56DF-7D45-BDEF-60DCB750B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3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18787-2576-8947-8762-71EBEC59B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5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02A11-93FE-3B42-8B03-597B184FB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0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CAE8F-6F7F-4748-B664-5817C88BF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4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DA39F-0A05-2047-A3A2-0F24C4822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4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B4381-02D8-8548-86D9-AEE5202CA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50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18F80-0C84-024D-A048-74AEC165A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60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4FC19-F627-C549-94E2-12C110AC56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38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44F70-2042-B643-BE4E-ACA433B2D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8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F8767-08B4-E245-87E6-40B688709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96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0B937-9360-664B-81A1-B29940D29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47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BB65DE5E-7F96-2446-94A7-69399392F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2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3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9.bin"/><Relationship Id="rId12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5.bin"/><Relationship Id="rId4" Type="http://schemas.openxmlformats.org/officeDocument/2006/relationships/image" Target="../media/image15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16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17.emf"/><Relationship Id="rId9" Type="http://schemas.openxmlformats.org/officeDocument/2006/relationships/oleObject" Target="../embeddings/oleObject8.bin"/><Relationship Id="rId10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8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2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1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oleObject" Target="../embeddings/oleObject13.bin"/><Relationship Id="rId5" Type="http://schemas.openxmlformats.org/officeDocument/2006/relationships/image" Target="../media/image20.e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21.e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2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6.bin"/><Relationship Id="rId4" Type="http://schemas.openxmlformats.org/officeDocument/2006/relationships/image" Target="../media/image20.e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21.e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22.emf"/><Relationship Id="rId9" Type="http://schemas.openxmlformats.org/officeDocument/2006/relationships/oleObject" Target="../embeddings/oleObject19.bin"/><Relationship Id="rId10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4" Type="http://schemas.openxmlformats.org/officeDocument/2006/relationships/image" Target="../media/image29.t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4" Type="http://schemas.openxmlformats.org/officeDocument/2006/relationships/image" Target="../media/image31.t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4" Type="http://schemas.openxmlformats.org/officeDocument/2006/relationships/image" Target="../media/image33.t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5.png"/><Relationship Id="rId5" Type="http://schemas.openxmlformats.org/officeDocument/2006/relationships/oleObject" Target="../embeddings/oleObject20.bin"/><Relationship Id="rId6" Type="http://schemas.openxmlformats.org/officeDocument/2006/relationships/image" Target="../media/image3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34.emf"/><Relationship Id="rId5" Type="http://schemas.openxmlformats.org/officeDocument/2006/relationships/image" Target="../media/image36.png"/><Relationship Id="rId6" Type="http://schemas.openxmlformats.org/officeDocument/2006/relationships/image" Target="../media/image35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oleObject" Target="../embeddings/oleObject22.bin"/><Relationship Id="rId5" Type="http://schemas.openxmlformats.org/officeDocument/2006/relationships/image" Target="../media/image34.emf"/><Relationship Id="rId6" Type="http://schemas.openxmlformats.org/officeDocument/2006/relationships/image" Target="../media/image37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820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latin typeface="Tahoma" charset="0"/>
                <a:ea typeface="ＭＳ Ｐゴシック" charset="0"/>
              </a:rPr>
              <a:t>Using Mathematical Models to Determine the Source of Heterogeneity in Cellular Calcium Dynamics </a:t>
            </a:r>
            <a:br>
              <a:rPr lang="en-US" sz="2800" b="1" dirty="0" smtClean="0">
                <a:latin typeface="Tahoma" charset="0"/>
                <a:ea typeface="ＭＳ Ｐゴシック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Richard Bertram</a:t>
            </a:r>
            <a:r>
              <a:rPr lang="en-US" sz="2000" baseline="300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/>
            </a:r>
            <a:br>
              <a:rPr lang="en-US" sz="2000" baseline="300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3200" baseline="300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/>
            </a:r>
            <a:br>
              <a:rPr lang="en-US" sz="3200" baseline="300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Department of Mathematics</a:t>
            </a:r>
            <a:b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and</a:t>
            </a:r>
            <a:b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Programs in Neuroscience and Molecular Biophysics</a:t>
            </a:r>
            <a:b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 Florida State University, Tallahassee, FL.</a:t>
            </a:r>
            <a:b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endParaRPr lang="en-US" sz="1400" dirty="0" smtClean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3581400" y="5638800"/>
            <a:ext cx="26664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Tahoma" charset="0"/>
              </a:rPr>
              <a:t>SIAM Life Sciences 2014</a:t>
            </a:r>
            <a:endParaRPr lang="en-US" sz="1800" dirty="0">
              <a:latin typeface="Tahoma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2514600" y="4419600"/>
            <a:ext cx="4869091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8000"/>
                </a:solidFill>
              </a:rPr>
              <a:t>Funding</a:t>
            </a:r>
            <a:r>
              <a:rPr lang="en-US" dirty="0"/>
              <a:t>: </a:t>
            </a:r>
            <a:r>
              <a:rPr lang="en-US" dirty="0" smtClean="0"/>
              <a:t>National Institutes of Health </a:t>
            </a:r>
          </a:p>
          <a:p>
            <a:pPr eaLnBrk="1" hangingPunct="1"/>
            <a:r>
              <a:rPr lang="en-US" dirty="0"/>
              <a:t> </a:t>
            </a:r>
            <a:r>
              <a:rPr lang="en-US" dirty="0" smtClean="0"/>
              <a:t>              NIDDK 43200</a:t>
            </a:r>
          </a:p>
          <a:p>
            <a:pPr eaLnBrk="1" hangingPunct="1"/>
            <a:r>
              <a:rPr lang="en-US" dirty="0"/>
              <a:t> </a:t>
            </a:r>
            <a:r>
              <a:rPr lang="en-US" dirty="0" smtClean="0"/>
              <a:t>            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Two-compartment model</a:t>
            </a:r>
            <a:endParaRPr lang="en-US" sz="3200" dirty="0">
              <a:solidFill>
                <a:schemeClr val="accent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517849"/>
              </p:ext>
            </p:extLst>
          </p:nvPr>
        </p:nvGraphicFramePr>
        <p:xfrm>
          <a:off x="4495800" y="1447800"/>
          <a:ext cx="2932676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4" name="Equation" r:id="rId3" imgW="1308100" imgH="393700" progId="Equation.3">
                  <p:embed/>
                </p:oleObj>
              </mc:Choice>
              <mc:Fallback>
                <p:oleObj name="Equation" r:id="rId3" imgW="1308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95800" y="1447800"/>
                        <a:ext cx="2932676" cy="88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14400" y="1600200"/>
            <a:ext cx="2970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Cytosolic free calcium</a:t>
            </a:r>
          </a:p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669353"/>
              </p:ext>
            </p:extLst>
          </p:nvPr>
        </p:nvGraphicFramePr>
        <p:xfrm>
          <a:off x="4191000" y="2514600"/>
          <a:ext cx="3839754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5" name="Equation" r:id="rId5" imgW="1879600" imgH="444500" progId="Equation.3">
                  <p:embed/>
                </p:oleObj>
              </mc:Choice>
              <mc:Fallback>
                <p:oleObj name="Equation" r:id="rId5" imgW="1879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91000" y="2514600"/>
                        <a:ext cx="3839754" cy="908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14400" y="2514600"/>
            <a:ext cx="24412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Quasi-equilibrium</a:t>
            </a:r>
          </a:p>
          <a:p>
            <a:r>
              <a:rPr lang="en-US" dirty="0" smtClean="0"/>
              <a:t>approximation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3886200"/>
            <a:ext cx="2996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Free calcium in the</a:t>
            </a:r>
          </a:p>
          <a:p>
            <a:r>
              <a:rPr lang="en-US" dirty="0"/>
              <a:t>e</a:t>
            </a:r>
            <a:r>
              <a:rPr lang="en-US" dirty="0" smtClean="0"/>
              <a:t>ndoplasmic reticulum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005534"/>
              </p:ext>
            </p:extLst>
          </p:nvPr>
        </p:nvGraphicFramePr>
        <p:xfrm>
          <a:off x="4495800" y="3733800"/>
          <a:ext cx="2286000" cy="944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6" name="Equation" r:id="rId7" imgW="952500" imgH="393700" progId="Equation.3">
                  <p:embed/>
                </p:oleObj>
              </mc:Choice>
              <mc:Fallback>
                <p:oleObj name="Equation" r:id="rId7" imgW="9525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95800" y="3733800"/>
                        <a:ext cx="2286000" cy="944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863412"/>
              </p:ext>
            </p:extLst>
          </p:nvPr>
        </p:nvGraphicFramePr>
        <p:xfrm>
          <a:off x="4572000" y="4876800"/>
          <a:ext cx="3048000" cy="4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7" name="Equation" r:id="rId9" imgW="1358900" imgH="215900" progId="Equation.3">
                  <p:embed/>
                </p:oleObj>
              </mc:Choice>
              <mc:Fallback>
                <p:oleObj name="Equation" r:id="rId9" imgW="1358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72000" y="4876800"/>
                        <a:ext cx="3048000" cy="484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Two-compartment model</a:t>
            </a:r>
            <a:endParaRPr lang="en-US" sz="3200" dirty="0">
              <a:solidFill>
                <a:schemeClr val="accent1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258870"/>
              </p:ext>
            </p:extLst>
          </p:nvPr>
        </p:nvGraphicFramePr>
        <p:xfrm>
          <a:off x="3429000" y="2667000"/>
          <a:ext cx="36576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5" name="Equation" r:id="rId3" imgW="1879600" imgH="469900" progId="Equation.3">
                  <p:embed/>
                </p:oleObj>
              </mc:Choice>
              <mc:Fallback>
                <p:oleObj name="Equation" r:id="rId3" imgW="18796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29000" y="2667000"/>
                        <a:ext cx="36576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392146"/>
              </p:ext>
            </p:extLst>
          </p:nvPr>
        </p:nvGraphicFramePr>
        <p:xfrm>
          <a:off x="3429000" y="1295400"/>
          <a:ext cx="5486400" cy="806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6" name="Equation" r:id="rId5" imgW="2679700" imgH="393700" progId="Equation.3">
                  <p:embed/>
                </p:oleObj>
              </mc:Choice>
              <mc:Fallback>
                <p:oleObj name="Equation" r:id="rId5" imgW="2679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9000" y="1295400"/>
                        <a:ext cx="5486400" cy="806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90600" y="1524000"/>
            <a:ext cx="1697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ODE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90600" y="2895600"/>
            <a:ext cx="1227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66800" y="4724400"/>
            <a:ext cx="159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Decay rate:</a:t>
            </a:r>
            <a:endParaRPr lang="en-US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906050"/>
              </p:ext>
            </p:extLst>
          </p:nvPr>
        </p:nvGraphicFramePr>
        <p:xfrm>
          <a:off x="4191000" y="3962400"/>
          <a:ext cx="1924050" cy="5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7" name="Equation" r:id="rId7" imgW="800100" imgH="215900" progId="Equation.3">
                  <p:embed/>
                </p:oleObj>
              </mc:Choice>
              <mc:Fallback>
                <p:oleObj name="Equation" r:id="rId7" imgW="800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91000" y="3962400"/>
                        <a:ext cx="1924050" cy="519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538819"/>
              </p:ext>
            </p:extLst>
          </p:nvPr>
        </p:nvGraphicFramePr>
        <p:xfrm>
          <a:off x="3505200" y="4572000"/>
          <a:ext cx="385233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8" name="Equation" r:id="rId9" imgW="1778000" imgH="457200" progId="Equation.3">
                  <p:embed/>
                </p:oleObj>
              </mc:Choice>
              <mc:Fallback>
                <p:oleObj name="Equation" r:id="rId9" imgW="1778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05200" y="4572000"/>
                        <a:ext cx="3852333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066800" y="5715000"/>
            <a:ext cx="1671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Observable:</a:t>
            </a:r>
            <a:endParaRPr lang="en-US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3120740"/>
              </p:ext>
            </p:extLst>
          </p:nvPr>
        </p:nvGraphicFramePr>
        <p:xfrm>
          <a:off x="3733800" y="5715000"/>
          <a:ext cx="3839754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9" name="Equation" r:id="rId11" imgW="1879600" imgH="444500" progId="Equation.3">
                  <p:embed/>
                </p:oleObj>
              </mc:Choice>
              <mc:Fallback>
                <p:oleObj name="Equation" r:id="rId11" imgW="1879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33800" y="5715000"/>
                        <a:ext cx="3839754" cy="908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 bwMode="auto">
          <a:xfrm>
            <a:off x="3581400" y="5715000"/>
            <a:ext cx="4038600" cy="9906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241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Simulation of TRH</a:t>
            </a:r>
            <a:endParaRPr lang="en-US" sz="3200" dirty="0">
              <a:solidFill>
                <a:schemeClr val="accent1"/>
              </a:solidFill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061937"/>
              </p:ext>
            </p:extLst>
          </p:nvPr>
        </p:nvGraphicFramePr>
        <p:xfrm>
          <a:off x="2743200" y="3733800"/>
          <a:ext cx="385233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3" name="Equation" r:id="rId3" imgW="1778000" imgH="457200" progId="Equation.3">
                  <p:embed/>
                </p:oleObj>
              </mc:Choice>
              <mc:Fallback>
                <p:oleObj name="Equation" r:id="rId3" imgW="1778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43200" y="3733800"/>
                        <a:ext cx="3852333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85800" y="5181600"/>
            <a:ext cx="1671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Observable: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2819400" y="5029200"/>
            <a:ext cx="4038600" cy="990600"/>
            <a:chOff x="3581400" y="5715000"/>
            <a:chExt cx="4038600" cy="990600"/>
          </a:xfrm>
        </p:grpSpPr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03917246"/>
                </p:ext>
              </p:extLst>
            </p:nvPr>
          </p:nvGraphicFramePr>
          <p:xfrm>
            <a:off x="3733800" y="5715000"/>
            <a:ext cx="3839754" cy="908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94" name="Equation" r:id="rId5" imgW="1879600" imgH="444500" progId="Equation.3">
                    <p:embed/>
                  </p:oleObj>
                </mc:Choice>
                <mc:Fallback>
                  <p:oleObj name="Equation" r:id="rId5" imgW="1879600" imgH="444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733800" y="5715000"/>
                          <a:ext cx="3839754" cy="908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Rectangle 22"/>
            <p:cNvSpPr/>
            <p:nvPr/>
          </p:nvSpPr>
          <p:spPr bwMode="auto">
            <a:xfrm>
              <a:off x="3581400" y="5715000"/>
              <a:ext cx="4038600" cy="9906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743200" y="1600200"/>
            <a:ext cx="3505200" cy="1295400"/>
            <a:chOff x="2743200" y="1600200"/>
            <a:chExt cx="3505200" cy="1295400"/>
          </a:xfrm>
        </p:grpSpPr>
        <p:cxnSp>
          <p:nvCxnSpPr>
            <p:cNvPr id="24" name="Elbow Connector 23"/>
            <p:cNvCxnSpPr/>
            <p:nvPr/>
          </p:nvCxnSpPr>
          <p:spPr bwMode="auto">
            <a:xfrm rot="10800000" flipV="1">
              <a:off x="2743200" y="1600200"/>
              <a:ext cx="1752600" cy="1295400"/>
            </a:xfrm>
            <a:prstGeom prst="bentConnector3">
              <a:avLst>
                <a:gd name="adj1" fmla="val 50000"/>
              </a:avLst>
            </a:prstGeom>
            <a:solidFill>
              <a:srgbClr val="CCFFCC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9977857"/>
                </p:ext>
              </p:extLst>
            </p:nvPr>
          </p:nvGraphicFramePr>
          <p:xfrm>
            <a:off x="2743200" y="1828800"/>
            <a:ext cx="792256" cy="641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95" name="Equation" r:id="rId7" imgW="266700" imgH="215900" progId="Equation.3">
                    <p:embed/>
                  </p:oleObj>
                </mc:Choice>
                <mc:Fallback>
                  <p:oleObj name="Equation" r:id="rId7" imgW="2667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43200" y="1828800"/>
                          <a:ext cx="792256" cy="641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" name="Straight Connector 6"/>
            <p:cNvCxnSpPr/>
            <p:nvPr/>
          </p:nvCxnSpPr>
          <p:spPr bwMode="auto">
            <a:xfrm>
              <a:off x="4419600" y="1600200"/>
              <a:ext cx="1828800" cy="0"/>
            </a:xfrm>
            <a:prstGeom prst="line">
              <a:avLst/>
            </a:prstGeom>
            <a:solidFill>
              <a:srgbClr val="CCFFCC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6" name="TextBox 25"/>
          <p:cNvSpPr txBox="1"/>
          <p:nvPr/>
        </p:nvSpPr>
        <p:spPr>
          <a:xfrm>
            <a:off x="685800" y="3886200"/>
            <a:ext cx="159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Decay rate: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71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Determine response features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Picture 2" descr="feature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800600" cy="4253555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63165"/>
              </p:ext>
            </p:extLst>
          </p:nvPr>
        </p:nvGraphicFramePr>
        <p:xfrm>
          <a:off x="838200" y="5486400"/>
          <a:ext cx="3189515" cy="7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Equation" r:id="rId4" imgW="2019300" imgH="444500" progId="Equation.3">
                  <p:embed/>
                </p:oleObj>
              </mc:Choice>
              <mc:Fallback>
                <p:oleObj name="Equation" r:id="rId4" imgW="20193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200" y="5486400"/>
                        <a:ext cx="3189515" cy="790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754938"/>
              </p:ext>
            </p:extLst>
          </p:nvPr>
        </p:nvGraphicFramePr>
        <p:xfrm>
          <a:off x="4443413" y="5486400"/>
          <a:ext cx="191452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Equation" r:id="rId6" imgW="1003300" imgH="444500" progId="Equation.3">
                  <p:embed/>
                </p:oleObj>
              </mc:Choice>
              <mc:Fallback>
                <p:oleObj name="Equation" r:id="rId6" imgW="10033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43413" y="5486400"/>
                        <a:ext cx="1914525" cy="84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117102"/>
              </p:ext>
            </p:extLst>
          </p:nvPr>
        </p:nvGraphicFramePr>
        <p:xfrm>
          <a:off x="6781800" y="5638800"/>
          <a:ext cx="1371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Equation" r:id="rId8" imgW="685800" imgH="203200" progId="Equation.3">
                  <p:embed/>
                </p:oleObj>
              </mc:Choice>
              <mc:Fallback>
                <p:oleObj name="Equation" r:id="rId8" imgW="685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81800" y="5638800"/>
                        <a:ext cx="13716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9376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Dependence of features on parameters</a:t>
            </a:r>
            <a:endParaRPr lang="en-US" sz="3200" dirty="0">
              <a:solidFill>
                <a:schemeClr val="accent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758110"/>
              </p:ext>
            </p:extLst>
          </p:nvPr>
        </p:nvGraphicFramePr>
        <p:xfrm>
          <a:off x="838200" y="5715000"/>
          <a:ext cx="3189515" cy="7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4" name="Equation" r:id="rId3" imgW="2019300" imgH="444500" progId="Equation.3">
                  <p:embed/>
                </p:oleObj>
              </mc:Choice>
              <mc:Fallback>
                <p:oleObj name="Equation" r:id="rId3" imgW="20193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5715000"/>
                        <a:ext cx="3189515" cy="790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132317"/>
              </p:ext>
            </p:extLst>
          </p:nvPr>
        </p:nvGraphicFramePr>
        <p:xfrm>
          <a:off x="4419600" y="5715000"/>
          <a:ext cx="191452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5" name="Equation" r:id="rId5" imgW="1003300" imgH="444500" progId="Equation.3">
                  <p:embed/>
                </p:oleObj>
              </mc:Choice>
              <mc:Fallback>
                <p:oleObj name="Equation" r:id="rId5" imgW="10033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19600" y="5715000"/>
                        <a:ext cx="1914525" cy="84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499282"/>
              </p:ext>
            </p:extLst>
          </p:nvPr>
        </p:nvGraphicFramePr>
        <p:xfrm>
          <a:off x="6781800" y="5867400"/>
          <a:ext cx="1371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6" name="Equation" r:id="rId7" imgW="685800" imgH="203200" progId="Equation.3">
                  <p:embed/>
                </p:oleObj>
              </mc:Choice>
              <mc:Fallback>
                <p:oleObj name="Equation" r:id="rId7" imgW="685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81800" y="5867400"/>
                        <a:ext cx="13716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979542"/>
              </p:ext>
            </p:extLst>
          </p:nvPr>
        </p:nvGraphicFramePr>
        <p:xfrm>
          <a:off x="4191000" y="2971800"/>
          <a:ext cx="914401" cy="799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7" name="Equation" r:id="rId9" imgW="482600" imgH="431800" progId="Equation.3">
                  <p:embed/>
                </p:oleObj>
              </mc:Choice>
              <mc:Fallback>
                <p:oleObj name="Equation" r:id="rId9" imgW="482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91000" y="2971800"/>
                        <a:ext cx="914401" cy="799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0200" y="990600"/>
            <a:ext cx="2848253" cy="444625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14400" y="990600"/>
            <a:ext cx="2984500" cy="4464349"/>
            <a:chOff x="914400" y="990600"/>
            <a:chExt cx="2984500" cy="44643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4400" y="990600"/>
              <a:ext cx="2984500" cy="446434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2895600" y="1371600"/>
              <a:ext cx="838200" cy="609600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06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Model sensitivity analysis in a feature plane</a:t>
            </a:r>
            <a:endParaRPr lang="en-US" sz="3200" dirty="0">
              <a:solidFill>
                <a:schemeClr val="accent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04800" y="1295400"/>
            <a:ext cx="8583168" cy="3352800"/>
            <a:chOff x="304800" y="1295400"/>
            <a:chExt cx="8583168" cy="3352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1295400"/>
              <a:ext cx="8583168" cy="3352800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 bwMode="auto">
            <a:xfrm>
              <a:off x="1752600" y="2133600"/>
              <a:ext cx="914400" cy="914400"/>
            </a:xfrm>
            <a:prstGeom prst="straightConnector1">
              <a:avLst/>
            </a:prstGeom>
            <a:solidFill>
              <a:srgbClr val="CCFFCC"/>
            </a:solidFill>
            <a:ln>
              <a:noFill/>
              <a:tailEnd type="arrow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4876800" y="2743200"/>
              <a:ext cx="1600200" cy="533400"/>
            </a:xfrm>
            <a:prstGeom prst="straightConnector1">
              <a:avLst/>
            </a:prstGeom>
            <a:solidFill>
              <a:srgbClr val="CCFFCC"/>
            </a:solidFill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7" name="Rectangle 16"/>
            <p:cNvSpPr/>
            <p:nvPr/>
          </p:nvSpPr>
          <p:spPr bwMode="auto">
            <a:xfrm>
              <a:off x="7543800" y="2057400"/>
              <a:ext cx="914400" cy="381000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pic>
        <p:nvPicPr>
          <p:cNvPr id="19" name="Picture 18" descr="shape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105400"/>
            <a:ext cx="1313416" cy="1447800"/>
          </a:xfrm>
          <a:prstGeom prst="rect">
            <a:avLst/>
          </a:prstGeom>
        </p:spPr>
      </p:pic>
      <p:pic>
        <p:nvPicPr>
          <p:cNvPr id="21" name="Picture 20" descr="shape2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410200"/>
            <a:ext cx="1027176" cy="1118616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 bwMode="auto">
          <a:xfrm>
            <a:off x="3962400" y="5943600"/>
            <a:ext cx="1676400" cy="0"/>
          </a:xfrm>
          <a:prstGeom prst="straightConnector1">
            <a:avLst/>
          </a:prstGeom>
          <a:solidFill>
            <a:srgbClr val="CCFFCC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97688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Model sensitivity analysis in a feature plane</a:t>
            </a:r>
            <a:endParaRPr lang="en-US" sz="3200" dirty="0">
              <a:solidFill>
                <a:schemeClr val="accent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4800" y="1295400"/>
            <a:ext cx="8583168" cy="3352800"/>
            <a:chOff x="304800" y="1295400"/>
            <a:chExt cx="8583168" cy="3352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1295400"/>
              <a:ext cx="8583168" cy="3352800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 bwMode="auto">
            <a:xfrm>
              <a:off x="1752600" y="2133600"/>
              <a:ext cx="914400" cy="914400"/>
            </a:xfrm>
            <a:prstGeom prst="straightConnector1">
              <a:avLst/>
            </a:prstGeom>
            <a:solidFill>
              <a:srgbClr val="CCFFCC"/>
            </a:solidFill>
            <a:ln>
              <a:noFill/>
              <a:tailEnd type="arrow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H="1">
              <a:off x="2819400" y="2743200"/>
              <a:ext cx="1981200" cy="609600"/>
            </a:xfrm>
            <a:prstGeom prst="straightConnector1">
              <a:avLst/>
            </a:prstGeom>
            <a:solidFill>
              <a:srgbClr val="CCFFCC"/>
            </a:solidFill>
            <a:ln w="41275" cap="flat" cmpd="sng" algn="ctr">
              <a:solidFill>
                <a:srgbClr val="66CC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7" name="Rectangle 16"/>
            <p:cNvSpPr/>
            <p:nvPr/>
          </p:nvSpPr>
          <p:spPr bwMode="auto">
            <a:xfrm>
              <a:off x="7543800" y="2438400"/>
              <a:ext cx="914400" cy="381000"/>
            </a:xfrm>
            <a:prstGeom prst="rect">
              <a:avLst/>
            </a:prstGeom>
            <a:noFill/>
            <a:ln w="31750" cap="flat" cmpd="sng" algn="ctr">
              <a:solidFill>
                <a:srgbClr val="66CC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pic>
        <p:nvPicPr>
          <p:cNvPr id="5" name="Picture 4" descr="shape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876800"/>
            <a:ext cx="1578864" cy="1740408"/>
          </a:xfrm>
          <a:prstGeom prst="rect">
            <a:avLst/>
          </a:prstGeom>
        </p:spPr>
      </p:pic>
      <p:pic>
        <p:nvPicPr>
          <p:cNvPr id="6" name="Picture 5" descr="shape4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257800"/>
            <a:ext cx="1938528" cy="111861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3581400" y="5867400"/>
            <a:ext cx="1905000" cy="0"/>
          </a:xfrm>
          <a:prstGeom prst="straightConnector1">
            <a:avLst/>
          </a:prstGeom>
          <a:solidFill>
            <a:srgbClr val="CCFFCC"/>
          </a:solidFill>
          <a:ln w="41275" cap="flat" cmpd="sng" algn="ctr">
            <a:solidFill>
              <a:srgbClr val="66CC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6160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Model sensitivity analysis in a feature plane</a:t>
            </a:r>
            <a:endParaRPr lang="en-US" sz="3200" dirty="0">
              <a:solidFill>
                <a:schemeClr val="accent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48933" y="1752600"/>
            <a:ext cx="7061200" cy="2819400"/>
            <a:chOff x="304800" y="1295400"/>
            <a:chExt cx="8583168" cy="3352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1295400"/>
              <a:ext cx="8583168" cy="3352800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 bwMode="auto">
            <a:xfrm>
              <a:off x="1752600" y="2133600"/>
              <a:ext cx="914400" cy="914400"/>
            </a:xfrm>
            <a:prstGeom prst="straightConnector1">
              <a:avLst/>
            </a:prstGeom>
            <a:solidFill>
              <a:srgbClr val="CCFFCC"/>
            </a:solidFill>
            <a:ln>
              <a:noFill/>
              <a:tailEnd type="arrow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4853674" y="1386017"/>
              <a:ext cx="0" cy="1371600"/>
            </a:xfrm>
            <a:prstGeom prst="straightConnector1">
              <a:avLst/>
            </a:prstGeom>
            <a:solidFill>
              <a:srgbClr val="CCFFCC"/>
            </a:solidFill>
            <a:ln w="412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7" name="Rectangle 16"/>
            <p:cNvSpPr/>
            <p:nvPr/>
          </p:nvSpPr>
          <p:spPr bwMode="auto">
            <a:xfrm>
              <a:off x="7543800" y="3124200"/>
              <a:ext cx="914400" cy="381000"/>
            </a:xfrm>
            <a:prstGeom prst="rect">
              <a:avLst/>
            </a:prstGeom>
            <a:noFill/>
            <a:ln w="317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pic>
        <p:nvPicPr>
          <p:cNvPr id="7" name="Picture 6" descr="shape5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876800"/>
            <a:ext cx="1578864" cy="1740408"/>
          </a:xfrm>
          <a:prstGeom prst="rect">
            <a:avLst/>
          </a:prstGeom>
        </p:spPr>
      </p:pic>
      <p:pic>
        <p:nvPicPr>
          <p:cNvPr id="9" name="Picture 8" descr="shape6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1578864" cy="252984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 bwMode="auto">
          <a:xfrm flipV="1">
            <a:off x="838200" y="3581400"/>
            <a:ext cx="0" cy="1153391"/>
          </a:xfrm>
          <a:prstGeom prst="straightConnector1">
            <a:avLst/>
          </a:prstGeom>
          <a:solidFill>
            <a:srgbClr val="CCFFCC"/>
          </a:solidFill>
          <a:ln w="412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59787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Can we do this sensitivity analysis with actual cells?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000" y="3048000"/>
            <a:ext cx="887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No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6472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What can we do?</a:t>
            </a:r>
            <a:endParaRPr lang="en-US" sz="3200" dirty="0">
              <a:solidFill>
                <a:schemeClr val="accent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9600" y="1295400"/>
            <a:ext cx="7620000" cy="2057400"/>
            <a:chOff x="609600" y="1295400"/>
            <a:chExt cx="7848600" cy="23188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7600" y="1295400"/>
              <a:ext cx="4800600" cy="231886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09600" y="1676400"/>
              <a:ext cx="2817298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Record calcium</a:t>
              </a:r>
            </a:p>
            <a:p>
              <a:r>
                <a:rPr lang="en-US" dirty="0"/>
                <a:t>r</a:t>
              </a:r>
              <a:r>
                <a:rPr lang="en-US" dirty="0" smtClean="0"/>
                <a:t>esponses from many</a:t>
              </a:r>
            </a:p>
            <a:p>
              <a:r>
                <a:rPr lang="en-US" dirty="0"/>
                <a:t>c</a:t>
              </a:r>
              <a:r>
                <a:rPr lang="en-US" dirty="0" smtClean="0"/>
                <a:t>ells and…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3400" y="3657600"/>
            <a:ext cx="8439150" cy="2982132"/>
            <a:chOff x="533400" y="3657600"/>
            <a:chExt cx="8439150" cy="29821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" y="4191000"/>
              <a:ext cx="7315200" cy="244873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62200" y="3657600"/>
              <a:ext cx="33378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</a:t>
              </a:r>
              <a:r>
                <a:rPr lang="en-US" dirty="0" smtClean="0"/>
                <a:t>ake feature scatter plots</a:t>
              </a:r>
              <a:endParaRPr lang="en-US" dirty="0"/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0716500"/>
                </p:ext>
              </p:extLst>
            </p:nvPr>
          </p:nvGraphicFramePr>
          <p:xfrm>
            <a:off x="7924800" y="5257800"/>
            <a:ext cx="1047750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53" name="Equation" r:id="rId5" imgW="698500" imgH="457200" progId="Equation.3">
                    <p:embed/>
                  </p:oleObj>
                </mc:Choice>
                <mc:Fallback>
                  <p:oleObj name="Equation" r:id="rId5" imgW="698500" imgH="457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924800" y="5257800"/>
                          <a:ext cx="1047750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23935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_Tours_1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6096000" cy="40805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800" y="990600"/>
            <a:ext cx="1811976" cy="4073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Joël</a:t>
            </a:r>
            <a:r>
              <a:rPr lang="en-US" sz="2400" dirty="0" smtClean="0"/>
              <a:t> </a:t>
            </a:r>
            <a:r>
              <a:rPr lang="en-US" sz="2400" dirty="0" err="1" smtClean="0"/>
              <a:t>Tabak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4038600" y="762000"/>
            <a:ext cx="3299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Arturo Gonzalez-Iglesias</a:t>
            </a:r>
            <a:endParaRPr lang="en-US" sz="24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39877" y="1397937"/>
            <a:ext cx="607923" cy="6594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105400" y="1295400"/>
            <a:ext cx="576934" cy="5070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6467464" y="2514600"/>
            <a:ext cx="2732389" cy="3324560"/>
            <a:chOff x="6019800" y="2743200"/>
            <a:chExt cx="2732389" cy="3324560"/>
          </a:xfrm>
        </p:grpSpPr>
        <p:pic>
          <p:nvPicPr>
            <p:cNvPr id="16389" name="Picture 2" descr="Maurizi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3719" y="2743200"/>
              <a:ext cx="1643512" cy="1657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0" name="TextBox 3"/>
            <p:cNvSpPr txBox="1">
              <a:spLocks noChangeArrowheads="1"/>
            </p:cNvSpPr>
            <p:nvPr/>
          </p:nvSpPr>
          <p:spPr bwMode="auto">
            <a:xfrm>
              <a:off x="6019800" y="4498100"/>
              <a:ext cx="2732389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/>
                <a:t>Maurizio </a:t>
              </a:r>
              <a:r>
                <a:rPr lang="en-US" dirty="0" err="1" smtClean="0"/>
                <a:t>Tomaiuolo</a:t>
              </a:r>
              <a:endParaRPr lang="en-US" dirty="0" smtClean="0"/>
            </a:p>
            <a:p>
              <a:pPr eaLnBrk="1" hangingPunct="1"/>
              <a:r>
                <a:rPr lang="en-US" dirty="0" smtClean="0"/>
                <a:t>(High Performance </a:t>
              </a:r>
            </a:p>
            <a:p>
              <a:pPr eaLnBrk="1" hangingPunct="1"/>
              <a:r>
                <a:rPr lang="en-US" dirty="0" smtClean="0"/>
                <a:t>Computing Institute,</a:t>
              </a:r>
            </a:p>
            <a:p>
              <a:pPr eaLnBrk="1" hangingPunct="1"/>
              <a:r>
                <a:rPr lang="en-US" dirty="0" smtClean="0"/>
                <a:t>Frederick, MD)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522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Now do this with the model</a:t>
            </a:r>
            <a:endParaRPr lang="en-US" sz="3200" dirty="0">
              <a:solidFill>
                <a:schemeClr val="accent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5600" y="1219200"/>
            <a:ext cx="8763000" cy="3052465"/>
            <a:chOff x="381000" y="1143000"/>
            <a:chExt cx="8763000" cy="3052465"/>
          </a:xfrm>
        </p:grpSpPr>
        <p:sp>
          <p:nvSpPr>
            <p:cNvPr id="11" name="TextBox 10"/>
            <p:cNvSpPr txBox="1"/>
            <p:nvPr/>
          </p:nvSpPr>
          <p:spPr>
            <a:xfrm>
              <a:off x="381000" y="3733800"/>
              <a:ext cx="84818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All parameters chosen from a uniform distribution ±50% of default</a:t>
              </a:r>
              <a:endParaRPr lang="en-US" dirty="0"/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1924134"/>
                </p:ext>
              </p:extLst>
            </p:nvPr>
          </p:nvGraphicFramePr>
          <p:xfrm>
            <a:off x="8096250" y="2057400"/>
            <a:ext cx="1047750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16" name="Equation" r:id="rId3" imgW="698500" imgH="457200" progId="Equation.3">
                    <p:embed/>
                  </p:oleObj>
                </mc:Choice>
                <mc:Fallback>
                  <p:oleObj name="Equation" r:id="rId3" imgW="698500" imgH="457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096250" y="2057400"/>
                          <a:ext cx="1047750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" y="1143000"/>
              <a:ext cx="7450667" cy="2405944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295400" y="4419600"/>
            <a:ext cx="6553200" cy="2413000"/>
            <a:chOff x="1295400" y="4419600"/>
            <a:chExt cx="6553200" cy="2413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95400" y="4638944"/>
              <a:ext cx="6553200" cy="219365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191000" y="4419600"/>
              <a:ext cx="7745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Data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04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Assume greater variation in plasma membrane pump rate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3581400"/>
            <a:ext cx="8554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parameters chosen from a uniform distribution ±25% of default,</a:t>
            </a:r>
          </a:p>
          <a:p>
            <a:r>
              <a:rPr lang="en-US" dirty="0"/>
              <a:t>e</a:t>
            </a:r>
            <a:r>
              <a:rPr lang="en-US" dirty="0" smtClean="0"/>
              <a:t>xcept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pmca</a:t>
            </a:r>
            <a:r>
              <a:rPr lang="en-US" dirty="0" smtClean="0"/>
              <a:t>, chosen ±50% of default.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295400" y="4419600"/>
            <a:ext cx="6553200" cy="2413000"/>
            <a:chOff x="1295400" y="4419600"/>
            <a:chExt cx="6553200" cy="2413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5400" y="4638944"/>
              <a:ext cx="6553200" cy="219365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191000" y="4419600"/>
              <a:ext cx="7745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Data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3400" y="1143000"/>
            <a:ext cx="8280400" cy="2294527"/>
            <a:chOff x="838200" y="1295400"/>
            <a:chExt cx="8280400" cy="2294527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2185432"/>
                </p:ext>
              </p:extLst>
            </p:nvPr>
          </p:nvGraphicFramePr>
          <p:xfrm>
            <a:off x="8070850" y="2133600"/>
            <a:ext cx="1047750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39" name="Equation" r:id="rId4" imgW="698500" imgH="457200" progId="Equation.3">
                    <p:embed/>
                  </p:oleObj>
                </mc:Choice>
                <mc:Fallback>
                  <p:oleObj name="Equation" r:id="rId4" imgW="698500" imgH="457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070850" y="2133600"/>
                          <a:ext cx="1047750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200" y="1295400"/>
              <a:ext cx="7161960" cy="2294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7575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But Wait, There’s More!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990600"/>
            <a:ext cx="7436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approach can be used to study variability of other</a:t>
            </a:r>
          </a:p>
          <a:p>
            <a:r>
              <a:rPr lang="en-US" dirty="0" smtClean="0"/>
              <a:t>systems, such as the electrical activity of </a:t>
            </a:r>
            <a:r>
              <a:rPr lang="en-US" dirty="0" err="1" smtClean="0"/>
              <a:t>lactotrophs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71800" y="6172200"/>
            <a:ext cx="3441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Thanks to Patrick Fletcher</a:t>
            </a:r>
            <a:endParaRPr lang="en-US" dirty="0"/>
          </a:p>
        </p:txBody>
      </p:sp>
      <p:pic>
        <p:nvPicPr>
          <p:cNvPr id="7" name="Picture 6" descr="FeaturesMaxVmaxDV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5715000" cy="3810000"/>
          </a:xfrm>
          <a:prstGeom prst="rect">
            <a:avLst/>
          </a:prstGeom>
        </p:spPr>
      </p:pic>
      <p:pic>
        <p:nvPicPr>
          <p:cNvPr id="8" name="Picture 7" descr="maxVmaxDVscatter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60" y="2514600"/>
            <a:ext cx="36703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4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Conclusions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1905000"/>
            <a:ext cx="731597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dirty="0" smtClean="0"/>
              <a:t>Heterogeneity in the calcium response pattern is</a:t>
            </a:r>
          </a:p>
          <a:p>
            <a:r>
              <a:rPr lang="en-US" dirty="0"/>
              <a:t>c</a:t>
            </a:r>
            <a:r>
              <a:rPr lang="en-US" dirty="0" smtClean="0"/>
              <a:t>onsistent with greater variability in either the plasma</a:t>
            </a:r>
          </a:p>
          <a:p>
            <a:r>
              <a:rPr lang="en-US" dirty="0"/>
              <a:t>m</a:t>
            </a:r>
            <a:r>
              <a:rPr lang="en-US" dirty="0" smtClean="0"/>
              <a:t>embrane calcium pump rate (</a:t>
            </a:r>
            <a:r>
              <a:rPr lang="en-US" dirty="0" err="1" smtClean="0"/>
              <a:t>k</a:t>
            </a:r>
            <a:r>
              <a:rPr lang="en-US" baseline="-25000" dirty="0" err="1" smtClean="0"/>
              <a:t>pmca</a:t>
            </a:r>
            <a:r>
              <a:rPr lang="en-US" dirty="0" smtClean="0"/>
              <a:t>) </a:t>
            </a:r>
            <a:r>
              <a:rPr lang="en-US" dirty="0" smtClean="0"/>
              <a:t>or the initial</a:t>
            </a:r>
          </a:p>
          <a:p>
            <a:r>
              <a:rPr lang="en-US" dirty="0" smtClean="0"/>
              <a:t>ER Ca</a:t>
            </a:r>
            <a:r>
              <a:rPr lang="en-US" baseline="30000" dirty="0" smtClean="0"/>
              <a:t>2+</a:t>
            </a:r>
            <a:r>
              <a:rPr lang="en-US" dirty="0" smtClean="0"/>
              <a:t> concentration (</a:t>
            </a:r>
            <a:r>
              <a:rPr lang="en-US" dirty="0" err="1" smtClean="0"/>
              <a:t>Ca</a:t>
            </a:r>
            <a:r>
              <a:rPr lang="en-US" baseline="-25000" dirty="0" err="1" smtClean="0"/>
              <a:t>er</a:t>
            </a:r>
            <a:r>
              <a:rPr lang="en-US" dirty="0" smtClean="0"/>
              <a:t>(0), not shown) than other </a:t>
            </a:r>
          </a:p>
          <a:p>
            <a:r>
              <a:rPr lang="en-US" dirty="0" smtClean="0"/>
              <a:t>parameters. </a:t>
            </a:r>
          </a:p>
          <a:p>
            <a:endParaRPr lang="en-US" dirty="0"/>
          </a:p>
          <a:p>
            <a:r>
              <a:rPr lang="en-US" dirty="0" smtClean="0"/>
              <a:t>2. This technique for assessing the origin of heterogeneity</a:t>
            </a:r>
          </a:p>
          <a:p>
            <a:r>
              <a:rPr lang="en-US" dirty="0"/>
              <a:t>c</a:t>
            </a:r>
            <a:r>
              <a:rPr lang="en-US" dirty="0" smtClean="0"/>
              <a:t>an be applied to any system where a model exists. It </a:t>
            </a:r>
          </a:p>
          <a:p>
            <a:r>
              <a:rPr lang="en-US" dirty="0"/>
              <a:t>r</a:t>
            </a:r>
            <a:r>
              <a:rPr lang="en-US" dirty="0" smtClean="0"/>
              <a:t>equires no pharmacology or genetic manipulation.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5943600"/>
            <a:ext cx="8191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Reference</a:t>
            </a:r>
            <a:r>
              <a:rPr lang="en-US" dirty="0" smtClean="0"/>
              <a:t>: </a:t>
            </a:r>
            <a:r>
              <a:rPr lang="en-US" dirty="0" err="1" smtClean="0"/>
              <a:t>Tomaiuolo</a:t>
            </a:r>
            <a:r>
              <a:rPr lang="en-US" dirty="0" smtClean="0"/>
              <a:t> et al., J. </a:t>
            </a:r>
            <a:r>
              <a:rPr lang="en-US" dirty="0" err="1" smtClean="0"/>
              <a:t>Neuroendocrinol</a:t>
            </a:r>
            <a:r>
              <a:rPr lang="en-US" dirty="0" smtClean="0"/>
              <a:t>., </a:t>
            </a:r>
            <a:r>
              <a:rPr lang="en-US" smtClean="0"/>
              <a:t>22:1279</a:t>
            </a:r>
            <a:r>
              <a:rPr lang="en-US" dirty="0" smtClean="0"/>
              <a:t>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618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819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Thank you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_ALL_235_COMB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8600"/>
            <a:ext cx="7086600" cy="5294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5867400"/>
            <a:ext cx="6941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Immunocytochemistry for </a:t>
            </a:r>
            <a:r>
              <a:rPr lang="en-US" dirty="0" smtClean="0">
                <a:solidFill>
                  <a:schemeClr val="accent1"/>
                </a:solidFill>
              </a:rPr>
              <a:t>prolactin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growth hormone</a:t>
            </a:r>
            <a:r>
              <a:rPr lang="en-US" dirty="0" smtClean="0"/>
              <a:t>,</a:t>
            </a:r>
          </a:p>
          <a:p>
            <a:r>
              <a:rPr lang="en-US" dirty="0"/>
              <a:t>a</a:t>
            </a:r>
            <a:r>
              <a:rPr lang="en-US" dirty="0" smtClean="0"/>
              <a:t>nd </a:t>
            </a:r>
            <a:r>
              <a:rPr lang="en-US" dirty="0" err="1" smtClean="0">
                <a:solidFill>
                  <a:srgbClr val="33CC33"/>
                </a:solidFill>
              </a:rPr>
              <a:t>leutinizing</a:t>
            </a:r>
            <a:r>
              <a:rPr lang="en-US" dirty="0" smtClean="0">
                <a:solidFill>
                  <a:srgbClr val="33CC33"/>
                </a:solidFill>
              </a:rPr>
              <a:t> hormone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5562600"/>
            <a:ext cx="817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Thanks to Arturo Gonzalez-Iglesias, Jose Arias-</a:t>
            </a:r>
            <a:r>
              <a:rPr lang="en-US" sz="1800" dirty="0" err="1" smtClean="0"/>
              <a:t>Cristanch</a:t>
            </a:r>
            <a:r>
              <a:rPr lang="en-US" sz="1800" dirty="0" smtClean="0"/>
              <a:t>, and Ruth </a:t>
            </a:r>
            <a:r>
              <a:rPr lang="en-US" sz="1800" dirty="0" err="1" smtClean="0"/>
              <a:t>Cristancho</a:t>
            </a:r>
            <a:r>
              <a:rPr lang="en-US" sz="1800" dirty="0" smtClean="0"/>
              <a:t>-Gordo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24363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Secretion is regulated by a number of factors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914400" y="1371600"/>
            <a:ext cx="7421974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 smtClean="0"/>
              <a:t>Neurohormones</a:t>
            </a:r>
            <a:r>
              <a:rPr lang="en-US" dirty="0" smtClean="0"/>
              <a:t> released by the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hypothalamus</a:t>
            </a:r>
            <a:r>
              <a:rPr lang="en-US" dirty="0" smtClean="0"/>
              <a:t> as well</a:t>
            </a:r>
          </a:p>
          <a:p>
            <a:pPr eaLnBrk="1" hangingPunct="1"/>
            <a:r>
              <a:rPr lang="en-US" dirty="0"/>
              <a:t>a</a:t>
            </a:r>
            <a:r>
              <a:rPr lang="en-US" dirty="0" smtClean="0"/>
              <a:t>s hormones released from the pituitary gland and other</a:t>
            </a:r>
          </a:p>
          <a:p>
            <a:pPr eaLnBrk="1" hangingPunct="1"/>
            <a:r>
              <a:rPr lang="en-US" dirty="0"/>
              <a:t>g</a:t>
            </a:r>
            <a:r>
              <a:rPr lang="en-US" dirty="0" smtClean="0"/>
              <a:t>lands regulate secretion from the different pituitary cells. 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1600200" y="3657600"/>
            <a:ext cx="914400" cy="914400"/>
          </a:xfrm>
          <a:prstGeom prst="straightConnector1">
            <a:avLst/>
          </a:prstGeom>
          <a:solidFill>
            <a:srgbClr val="CCFFCC"/>
          </a:solidFill>
          <a:ln>
            <a:noFill/>
            <a:tailEnd type="arrow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5" name="Picture 4" descr="agonist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667000"/>
            <a:ext cx="3352800" cy="3135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5791200"/>
            <a:ext cx="4888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VIP=vasoactive intestinal polypeptide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TRH=</a:t>
            </a:r>
            <a:r>
              <a:rPr lang="en-US" dirty="0" err="1" smtClean="0">
                <a:solidFill>
                  <a:srgbClr val="FF0000"/>
                </a:solidFill>
              </a:rPr>
              <a:t>thyrotropin</a:t>
            </a:r>
            <a:r>
              <a:rPr lang="en-US" dirty="0" smtClean="0">
                <a:solidFill>
                  <a:srgbClr val="FF0000"/>
                </a:solidFill>
              </a:rPr>
              <a:t> releasing hormone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Calcium-evoked </a:t>
            </a:r>
            <a:r>
              <a:rPr lang="en-US" sz="3200" dirty="0">
                <a:solidFill>
                  <a:schemeClr val="accent1"/>
                </a:solidFill>
              </a:rPr>
              <a:t>e</a:t>
            </a:r>
            <a:r>
              <a:rPr lang="en-US" sz="3200" dirty="0" smtClean="0">
                <a:solidFill>
                  <a:schemeClr val="accent1"/>
                </a:solidFill>
              </a:rPr>
              <a:t>xocytosis: the mechanism for secretion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1676400" y="1676400"/>
            <a:ext cx="626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/>
              <a:t>Hormone secretion is evoked by elevations in the</a:t>
            </a:r>
          </a:p>
          <a:p>
            <a:pPr eaLnBrk="1" hangingPunct="1"/>
            <a:r>
              <a:rPr lang="en-US" dirty="0"/>
              <a:t>l</a:t>
            </a:r>
            <a:r>
              <a:rPr lang="en-US" dirty="0" smtClean="0"/>
              <a:t>evel of intracellular calcium. </a:t>
            </a:r>
          </a:p>
        </p:txBody>
      </p:sp>
      <p:grpSp>
        <p:nvGrpSpPr>
          <p:cNvPr id="19459" name="Group 10"/>
          <p:cNvGrpSpPr>
            <a:grpSpLocks/>
          </p:cNvGrpSpPr>
          <p:nvPr/>
        </p:nvGrpSpPr>
        <p:grpSpPr bwMode="auto">
          <a:xfrm>
            <a:off x="2209800" y="2743200"/>
            <a:ext cx="5208588" cy="3570288"/>
            <a:chOff x="2209800" y="2743200"/>
            <a:chExt cx="5208588" cy="3570288"/>
          </a:xfrm>
        </p:grpSpPr>
        <p:pic>
          <p:nvPicPr>
            <p:cNvPr id="19466" name="Picture 2" descr="spike-burst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2743200"/>
              <a:ext cx="5208588" cy="306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7" name="TextBox 13"/>
            <p:cNvSpPr txBox="1">
              <a:spLocks noChangeArrowheads="1"/>
            </p:cNvSpPr>
            <p:nvPr/>
          </p:nvSpPr>
          <p:spPr bwMode="auto">
            <a:xfrm>
              <a:off x="2590800" y="5943600"/>
              <a:ext cx="44735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Van Goor et al., J. Neurosci., 2001:5902, 2001</a:t>
              </a:r>
            </a:p>
          </p:txBody>
        </p:sp>
      </p:grpSp>
      <p:cxnSp>
        <p:nvCxnSpPr>
          <p:cNvPr id="4" name="Straight Arrow Connector 3"/>
          <p:cNvCxnSpPr/>
          <p:nvPr/>
        </p:nvCxnSpPr>
        <p:spPr bwMode="auto">
          <a:xfrm>
            <a:off x="1600200" y="3657600"/>
            <a:ext cx="914400" cy="914400"/>
          </a:xfrm>
          <a:prstGeom prst="straightConnector1">
            <a:avLst/>
          </a:prstGeom>
          <a:solidFill>
            <a:srgbClr val="CCFFCC"/>
          </a:solidFill>
          <a:ln>
            <a:noFill/>
            <a:tailEnd type="arrow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9461" name="Group 13"/>
          <p:cNvGrpSpPr>
            <a:grpSpLocks/>
          </p:cNvGrpSpPr>
          <p:nvPr/>
        </p:nvGrpSpPr>
        <p:grpSpPr bwMode="auto">
          <a:xfrm>
            <a:off x="381000" y="3124200"/>
            <a:ext cx="2667000" cy="646113"/>
            <a:chOff x="381000" y="3124200"/>
            <a:chExt cx="2667000" cy="646331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1828800" y="3429103"/>
              <a:ext cx="1219200" cy="0"/>
            </a:xfrm>
            <a:prstGeom prst="straightConnector1">
              <a:avLst/>
            </a:prstGeom>
            <a:solidFill>
              <a:srgbClr val="CCFFCC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9465" name="TextBox 8"/>
            <p:cNvSpPr txBox="1">
              <a:spLocks noChangeArrowheads="1"/>
            </p:cNvSpPr>
            <p:nvPr/>
          </p:nvSpPr>
          <p:spPr bwMode="auto">
            <a:xfrm>
              <a:off x="381000" y="3124200"/>
              <a:ext cx="144150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0000"/>
                  </a:solidFill>
                </a:rPr>
                <a:t>Spiking, little</a:t>
              </a:r>
            </a:p>
            <a:p>
              <a:pPr eaLnBrk="1" hangingPunct="1"/>
              <a:r>
                <a:rPr lang="en-US" sz="1800">
                  <a:solidFill>
                    <a:srgbClr val="FF0000"/>
                  </a:solidFill>
                </a:rPr>
                <a:t>secretion</a:t>
              </a:r>
            </a:p>
          </p:txBody>
        </p:sp>
      </p:grpSp>
      <p:cxnSp>
        <p:nvCxnSpPr>
          <p:cNvPr id="11" name="Straight Arrow Connector 10"/>
          <p:cNvCxnSpPr/>
          <p:nvPr/>
        </p:nvCxnSpPr>
        <p:spPr bwMode="auto">
          <a:xfrm flipH="1">
            <a:off x="7162800" y="3886200"/>
            <a:ext cx="609600" cy="0"/>
          </a:xfrm>
          <a:prstGeom prst="straightConnector1">
            <a:avLst/>
          </a:prstGeom>
          <a:solidFill>
            <a:srgbClr val="CCFFCC"/>
          </a:solidFill>
          <a:ln w="9525" cap="flat" cmpd="sng" algn="ctr">
            <a:solidFill>
              <a:srgbClr val="33CC33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463" name="TextBox 12"/>
          <p:cNvSpPr txBox="1">
            <a:spLocks noChangeArrowheads="1"/>
          </p:cNvSpPr>
          <p:nvPr/>
        </p:nvSpPr>
        <p:spPr bwMode="auto">
          <a:xfrm>
            <a:off x="7887605" y="3429000"/>
            <a:ext cx="12303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CC33"/>
                </a:solidFill>
              </a:rPr>
              <a:t>Bursting, </a:t>
            </a:r>
          </a:p>
          <a:p>
            <a:pPr eaLnBrk="1" hangingPunct="1"/>
            <a:r>
              <a:rPr lang="en-US" sz="1800" dirty="0">
                <a:solidFill>
                  <a:srgbClr val="33CC33"/>
                </a:solidFill>
              </a:rPr>
              <a:t>much more</a:t>
            </a:r>
          </a:p>
          <a:p>
            <a:pPr eaLnBrk="1" hangingPunct="1"/>
            <a:r>
              <a:rPr lang="en-US" sz="1800" dirty="0">
                <a:solidFill>
                  <a:srgbClr val="33CC33"/>
                </a:solidFill>
              </a:rPr>
              <a:t>secretion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7162800" y="5105400"/>
            <a:ext cx="609600" cy="0"/>
          </a:xfrm>
          <a:prstGeom prst="straightConnector1">
            <a:avLst/>
          </a:prstGeom>
          <a:solidFill>
            <a:srgbClr val="CCFFCC"/>
          </a:solidFill>
          <a:ln w="9525" cap="flat" cmpd="sng" algn="ctr">
            <a:solidFill>
              <a:srgbClr val="33CC33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795163" y="4800600"/>
            <a:ext cx="13832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33CC33"/>
                </a:solidFill>
              </a:rPr>
              <a:t>Higher mean</a:t>
            </a:r>
          </a:p>
          <a:p>
            <a:pPr eaLnBrk="1" hangingPunct="1"/>
            <a:r>
              <a:rPr lang="en-US" sz="1800" dirty="0" smtClean="0">
                <a:solidFill>
                  <a:srgbClr val="33CC33"/>
                </a:solidFill>
              </a:rPr>
              <a:t>calcium</a:t>
            </a:r>
            <a:endParaRPr lang="en-US" sz="1800" dirty="0">
              <a:solidFill>
                <a:srgbClr val="33CC33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Pituitary cells are very heterogeneous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1295400" y="990600"/>
            <a:ext cx="68092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The mix </a:t>
            </a:r>
            <a:r>
              <a:rPr lang="en-US" dirty="0" smtClean="0"/>
              <a:t>of </a:t>
            </a:r>
            <a:r>
              <a:rPr lang="en-US" dirty="0"/>
              <a:t>ionic currents within a single cell </a:t>
            </a:r>
            <a:r>
              <a:rPr lang="en-US" dirty="0" smtClean="0"/>
              <a:t>type is </a:t>
            </a:r>
          </a:p>
          <a:p>
            <a:pPr eaLnBrk="1" hangingPunct="1"/>
            <a:r>
              <a:rPr lang="en-US" dirty="0" smtClean="0"/>
              <a:t>highly variable, as shown with the GH4C1 cell line</a:t>
            </a:r>
            <a:endParaRPr lang="en-US" dirty="0"/>
          </a:p>
        </p:txBody>
      </p:sp>
      <p:pic>
        <p:nvPicPr>
          <p:cNvPr id="3" name="Picture 2" descr="hetero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057400"/>
            <a:ext cx="4876800" cy="42491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2514600"/>
            <a:ext cx="92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3886200"/>
            <a:ext cx="92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5105400"/>
            <a:ext cx="92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899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Their response to TRH is also very heterogeneous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52600"/>
            <a:ext cx="5105400" cy="24660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6800" y="1295400"/>
            <a:ext cx="772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Variable response of different </a:t>
            </a:r>
            <a:r>
              <a:rPr lang="en-US" dirty="0" err="1" smtClean="0"/>
              <a:t>lactotrophs</a:t>
            </a:r>
            <a:r>
              <a:rPr lang="en-US" dirty="0" smtClean="0"/>
              <a:t> to TRH application.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4648200"/>
            <a:ext cx="4559300" cy="198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5029200"/>
            <a:ext cx="265970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responses to</a:t>
            </a:r>
          </a:p>
          <a:p>
            <a:r>
              <a:rPr lang="en-US" dirty="0"/>
              <a:t>t</a:t>
            </a:r>
            <a:r>
              <a:rPr lang="en-US" dirty="0" smtClean="0"/>
              <a:t>wo applications of</a:t>
            </a:r>
          </a:p>
          <a:p>
            <a:r>
              <a:rPr lang="en-US" dirty="0" smtClean="0"/>
              <a:t>TRH in same cell.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566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What is the source of the heterogeneity?</a:t>
            </a:r>
            <a:endParaRPr lang="en-US" sz="3200" dirty="0">
              <a:solidFill>
                <a:schemeClr val="accent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33600" y="1143000"/>
            <a:ext cx="4686300" cy="5321300"/>
            <a:chOff x="2133600" y="1143000"/>
            <a:chExt cx="4686300" cy="53213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3600" y="1752600"/>
              <a:ext cx="4686300" cy="4711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971800" y="1143000"/>
              <a:ext cx="30736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The calcium subsystem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70836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95400" y="2438400"/>
            <a:ext cx="710197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Central idea</a:t>
            </a:r>
            <a:r>
              <a:rPr lang="en-US" dirty="0" smtClean="0"/>
              <a:t>: Use a model to determine the most likely </a:t>
            </a:r>
          </a:p>
          <a:p>
            <a:r>
              <a:rPr lang="en-US" dirty="0"/>
              <a:t>s</a:t>
            </a:r>
            <a:r>
              <a:rPr lang="en-US" dirty="0" smtClean="0"/>
              <a:t>ource of heterogeneity in the calcium response to TRH</a:t>
            </a:r>
          </a:p>
          <a:p>
            <a:r>
              <a:rPr lang="en-US" dirty="0"/>
              <a:t>b</a:t>
            </a:r>
            <a:r>
              <a:rPr lang="en-US" dirty="0" smtClean="0"/>
              <a:t>y examining the influence of parameter heterogeneity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382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C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C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4265</TotalTime>
  <Words>530</Words>
  <Application>Microsoft Macintosh PowerPoint</Application>
  <PresentationFormat>On-screen Show (4:3)</PresentationFormat>
  <Paragraphs>97</Paragraphs>
  <Slides>24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Default Design</vt:lpstr>
      <vt:lpstr>Equation</vt:lpstr>
      <vt:lpstr>Using Mathematical Models to Determine the Source of Heterogeneity in Cellular Calcium Dynamics   Richard Bertram  Department of Mathematics and Programs in Neuroscience and Molecular Biophysics  Florida State University, Tallahassee, FL. </vt:lpstr>
      <vt:lpstr>PowerPoint Presentation</vt:lpstr>
      <vt:lpstr>PowerPoint Presentation</vt:lpstr>
      <vt:lpstr>Secretion is regulated by a number of factors</vt:lpstr>
      <vt:lpstr>Calcium-evoked exocytosis: the mechanism for secretion</vt:lpstr>
      <vt:lpstr>Pituitary cells are very heterogeneous</vt:lpstr>
      <vt:lpstr>Their response to TRH is also very heterogeneous</vt:lpstr>
      <vt:lpstr>What is the source of the heterogeneity?</vt:lpstr>
      <vt:lpstr>PowerPoint Presentation</vt:lpstr>
      <vt:lpstr>Two-compartment model</vt:lpstr>
      <vt:lpstr>Two-compartment model</vt:lpstr>
      <vt:lpstr>Simulation of TRH</vt:lpstr>
      <vt:lpstr>Determine response features</vt:lpstr>
      <vt:lpstr>Dependence of features on parameters</vt:lpstr>
      <vt:lpstr>Model sensitivity analysis in a feature plane</vt:lpstr>
      <vt:lpstr>Model sensitivity analysis in a feature plane</vt:lpstr>
      <vt:lpstr>Model sensitivity analysis in a feature plane</vt:lpstr>
      <vt:lpstr>Can we do this sensitivity analysis with actual cells?</vt:lpstr>
      <vt:lpstr>What can we do?</vt:lpstr>
      <vt:lpstr>Now do this with the model</vt:lpstr>
      <vt:lpstr>Assume greater variation in plasma membrane pump rate</vt:lpstr>
      <vt:lpstr>But Wait, There’s More!</vt:lpstr>
      <vt:lpstr>Conclusions</vt:lpstr>
      <vt:lpstr>Thank you</vt:lpstr>
    </vt:vector>
  </TitlesOfParts>
  <Company>IMB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Metabolic and Electrical Oscillations: Partners in Controlling Rhythmic Islet Activity</dc:title>
  <dc:creator>bertram</dc:creator>
  <cp:lastModifiedBy>Richard Bertram</cp:lastModifiedBy>
  <cp:revision>357</cp:revision>
  <dcterms:created xsi:type="dcterms:W3CDTF">2007-04-30T15:33:13Z</dcterms:created>
  <dcterms:modified xsi:type="dcterms:W3CDTF">2014-08-04T19:02:32Z</dcterms:modified>
</cp:coreProperties>
</file>