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53"/>
  </p:notesMasterIdLst>
  <p:sldIdLst>
    <p:sldId id="284" r:id="rId2"/>
    <p:sldId id="560" r:id="rId3"/>
    <p:sldId id="551" r:id="rId4"/>
    <p:sldId id="562" r:id="rId5"/>
    <p:sldId id="563" r:id="rId6"/>
    <p:sldId id="564" r:id="rId7"/>
    <p:sldId id="566" r:id="rId8"/>
    <p:sldId id="555" r:id="rId9"/>
    <p:sldId id="567" r:id="rId10"/>
    <p:sldId id="569" r:id="rId11"/>
    <p:sldId id="570" r:id="rId12"/>
    <p:sldId id="568" r:id="rId13"/>
    <p:sldId id="574" r:id="rId14"/>
    <p:sldId id="575" r:id="rId15"/>
    <p:sldId id="576" r:id="rId16"/>
    <p:sldId id="577" r:id="rId17"/>
    <p:sldId id="578" r:id="rId18"/>
    <p:sldId id="579" r:id="rId19"/>
    <p:sldId id="580" r:id="rId20"/>
    <p:sldId id="672" r:id="rId21"/>
    <p:sldId id="673" r:id="rId22"/>
    <p:sldId id="674" r:id="rId23"/>
    <p:sldId id="701" r:id="rId24"/>
    <p:sldId id="675" r:id="rId25"/>
    <p:sldId id="709" r:id="rId26"/>
    <p:sldId id="703" r:id="rId27"/>
    <p:sldId id="704" r:id="rId28"/>
    <p:sldId id="705" r:id="rId29"/>
    <p:sldId id="706" r:id="rId30"/>
    <p:sldId id="707" r:id="rId31"/>
    <p:sldId id="708" r:id="rId32"/>
    <p:sldId id="686" r:id="rId33"/>
    <p:sldId id="688" r:id="rId34"/>
    <p:sldId id="687" r:id="rId35"/>
    <p:sldId id="699" r:id="rId36"/>
    <p:sldId id="696" r:id="rId37"/>
    <p:sldId id="697" r:id="rId38"/>
    <p:sldId id="698" r:id="rId39"/>
    <p:sldId id="718" r:id="rId40"/>
    <p:sldId id="690" r:id="rId41"/>
    <p:sldId id="692" r:id="rId42"/>
    <p:sldId id="711" r:id="rId43"/>
    <p:sldId id="712" r:id="rId44"/>
    <p:sldId id="713" r:id="rId45"/>
    <p:sldId id="719" r:id="rId46"/>
    <p:sldId id="714" r:id="rId47"/>
    <p:sldId id="715" r:id="rId48"/>
    <p:sldId id="717" r:id="rId49"/>
    <p:sldId id="720" r:id="rId50"/>
    <p:sldId id="716" r:id="rId51"/>
    <p:sldId id="721" r:id="rId5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0BE5116C-ECC2-484F-9754-26F9F3E47305}">
          <p14:sldIdLst>
            <p14:sldId id="284"/>
            <p14:sldId id="560"/>
            <p14:sldId id="551"/>
            <p14:sldId id="562"/>
            <p14:sldId id="563"/>
            <p14:sldId id="564"/>
            <p14:sldId id="566"/>
            <p14:sldId id="555"/>
            <p14:sldId id="567"/>
            <p14:sldId id="569"/>
            <p14:sldId id="570"/>
            <p14:sldId id="568"/>
            <p14:sldId id="574"/>
            <p14:sldId id="575"/>
            <p14:sldId id="576"/>
            <p14:sldId id="577"/>
            <p14:sldId id="578"/>
            <p14:sldId id="579"/>
            <p14:sldId id="580"/>
            <p14:sldId id="672"/>
            <p14:sldId id="673"/>
            <p14:sldId id="674"/>
            <p14:sldId id="701"/>
            <p14:sldId id="675"/>
            <p14:sldId id="709"/>
            <p14:sldId id="703"/>
            <p14:sldId id="704"/>
            <p14:sldId id="705"/>
            <p14:sldId id="706"/>
            <p14:sldId id="707"/>
            <p14:sldId id="708"/>
            <p14:sldId id="686"/>
            <p14:sldId id="688"/>
            <p14:sldId id="687"/>
            <p14:sldId id="699"/>
            <p14:sldId id="696"/>
            <p14:sldId id="697"/>
            <p14:sldId id="698"/>
            <p14:sldId id="718"/>
            <p14:sldId id="690"/>
            <p14:sldId id="692"/>
            <p14:sldId id="711"/>
            <p14:sldId id="712"/>
            <p14:sldId id="713"/>
            <p14:sldId id="719"/>
            <p14:sldId id="714"/>
            <p14:sldId id="715"/>
            <p14:sldId id="717"/>
            <p14:sldId id="720"/>
            <p14:sldId id="716"/>
            <p14:sldId id="721"/>
          </p14:sldIdLst>
        </p14:section>
        <p14:section name="Untitled Section" id="{70328101-AA8A-49AC-A616-958D27A28BF2}">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CC"/>
    <a:srgbClr val="4F81BD"/>
    <a:srgbClr val="7099CA"/>
    <a:srgbClr val="535353"/>
    <a:srgbClr val="F4F7FB"/>
    <a:srgbClr val="355E8F"/>
    <a:srgbClr val="2A4A70"/>
    <a:srgbClr val="4072AE"/>
    <a:srgbClr val="404040"/>
    <a:srgbClr val="66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4599F94E-CEE6-441E-89CC-EB005ECD8F06}">
      <a14:m xmlns:a14="http://schemas.microsoft.com/office/drawing/2010/main">
        <m:mathPr xmlns:m="http://schemas.openxmlformats.org/officeDocument/2006/math"/>
      </a14:m>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853" autoAdjust="0"/>
    <p:restoredTop sz="93475" autoAdjust="0"/>
  </p:normalViewPr>
  <p:slideViewPr>
    <p:cSldViewPr>
      <p:cViewPr varScale="1">
        <p:scale>
          <a:sx n="122" d="100"/>
          <a:sy n="122" d="100"/>
        </p:scale>
        <p:origin x="2080" y="200"/>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56" d="100"/>
          <a:sy n="56" d="100"/>
        </p:scale>
        <p:origin x="-2838"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notesMaster" Target="notesMasters/notesMaster1.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gradFill rotWithShape="1">
          <a:gsLst>
            <a:gs pos="0">
              <a:srgbClr val="00B0F0"/>
            </a:gs>
            <a:gs pos="100000">
              <a:schemeClr val="bg2">
                <a:shade val="30000"/>
                <a:satMod val="20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D4717A9-843A-4B41-867A-689D67A82FCD}" type="datetimeFigureOut">
              <a:rPr lang="en-US" smtClean="0"/>
              <a:t>1/30/20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FB35503-BF73-4D73-8001-C2E5499C658A}" type="slidenum">
              <a:rPr lang="en-US" smtClean="0"/>
              <a:t>‹#›</a:t>
            </a:fld>
            <a:endParaRPr lang="en-US"/>
          </a:p>
        </p:txBody>
      </p:sp>
    </p:spTree>
    <p:extLst>
      <p:ext uri="{BB962C8B-B14F-4D97-AF65-F5344CB8AC3E}">
        <p14:creationId xmlns:p14="http://schemas.microsoft.com/office/powerpoint/2010/main" val="875513713"/>
      </p:ext>
    </p:extLst>
  </p:cSld>
  <p:clrMap bg1="dk1" tx1="lt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B35503-BF73-4D73-8001-C2E5499C658A}" type="slidenum">
              <a:rPr lang="en-US" smtClean="0"/>
              <a:t>1</a:t>
            </a:fld>
            <a:endParaRPr lang="en-US"/>
          </a:p>
        </p:txBody>
      </p:sp>
    </p:spTree>
    <p:extLst>
      <p:ext uri="{BB962C8B-B14F-4D97-AF65-F5344CB8AC3E}">
        <p14:creationId xmlns:p14="http://schemas.microsoft.com/office/powerpoint/2010/main" val="26887657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B35503-BF73-4D73-8001-C2E5499C658A}" type="slidenum">
              <a:rPr lang="en-US" smtClean="0"/>
              <a:t>10</a:t>
            </a:fld>
            <a:endParaRPr lang="en-US"/>
          </a:p>
        </p:txBody>
      </p:sp>
    </p:spTree>
    <p:extLst>
      <p:ext uri="{BB962C8B-B14F-4D97-AF65-F5344CB8AC3E}">
        <p14:creationId xmlns:p14="http://schemas.microsoft.com/office/powerpoint/2010/main" val="47461901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B35503-BF73-4D73-8001-C2E5499C658A}" type="slidenum">
              <a:rPr lang="en-US" smtClean="0"/>
              <a:t>11</a:t>
            </a:fld>
            <a:endParaRPr lang="en-US"/>
          </a:p>
        </p:txBody>
      </p:sp>
    </p:spTree>
    <p:extLst>
      <p:ext uri="{BB962C8B-B14F-4D97-AF65-F5344CB8AC3E}">
        <p14:creationId xmlns:p14="http://schemas.microsoft.com/office/powerpoint/2010/main" val="16944250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B35503-BF73-4D73-8001-C2E5499C658A}" type="slidenum">
              <a:rPr lang="en-US" smtClean="0"/>
              <a:t>12</a:t>
            </a:fld>
            <a:endParaRPr lang="en-US"/>
          </a:p>
        </p:txBody>
      </p:sp>
    </p:spTree>
    <p:extLst>
      <p:ext uri="{BB962C8B-B14F-4D97-AF65-F5344CB8AC3E}">
        <p14:creationId xmlns:p14="http://schemas.microsoft.com/office/powerpoint/2010/main" val="122241596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B35503-BF73-4D73-8001-C2E5499C658A}" type="slidenum">
              <a:rPr lang="en-US" smtClean="0"/>
              <a:t>13</a:t>
            </a:fld>
            <a:endParaRPr lang="en-US"/>
          </a:p>
        </p:txBody>
      </p:sp>
    </p:spTree>
    <p:extLst>
      <p:ext uri="{BB962C8B-B14F-4D97-AF65-F5344CB8AC3E}">
        <p14:creationId xmlns:p14="http://schemas.microsoft.com/office/powerpoint/2010/main" val="18718577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B35503-BF73-4D73-8001-C2E5499C658A}" type="slidenum">
              <a:rPr lang="en-US" smtClean="0"/>
              <a:t>14</a:t>
            </a:fld>
            <a:endParaRPr lang="en-US"/>
          </a:p>
        </p:txBody>
      </p:sp>
    </p:spTree>
    <p:extLst>
      <p:ext uri="{BB962C8B-B14F-4D97-AF65-F5344CB8AC3E}">
        <p14:creationId xmlns:p14="http://schemas.microsoft.com/office/powerpoint/2010/main" val="184040140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B35503-BF73-4D73-8001-C2E5499C658A}" type="slidenum">
              <a:rPr lang="en-US" smtClean="0"/>
              <a:t>15</a:t>
            </a:fld>
            <a:endParaRPr lang="en-US"/>
          </a:p>
        </p:txBody>
      </p:sp>
    </p:spTree>
    <p:extLst>
      <p:ext uri="{BB962C8B-B14F-4D97-AF65-F5344CB8AC3E}">
        <p14:creationId xmlns:p14="http://schemas.microsoft.com/office/powerpoint/2010/main" val="154913867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B35503-BF73-4D73-8001-C2E5499C658A}" type="slidenum">
              <a:rPr lang="en-US" smtClean="0"/>
              <a:t>16</a:t>
            </a:fld>
            <a:endParaRPr lang="en-US"/>
          </a:p>
        </p:txBody>
      </p:sp>
    </p:spTree>
    <p:extLst>
      <p:ext uri="{BB962C8B-B14F-4D97-AF65-F5344CB8AC3E}">
        <p14:creationId xmlns:p14="http://schemas.microsoft.com/office/powerpoint/2010/main" val="59010634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B35503-BF73-4D73-8001-C2E5499C658A}" type="slidenum">
              <a:rPr lang="en-US" smtClean="0"/>
              <a:t>17</a:t>
            </a:fld>
            <a:endParaRPr lang="en-US"/>
          </a:p>
        </p:txBody>
      </p:sp>
    </p:spTree>
    <p:extLst>
      <p:ext uri="{BB962C8B-B14F-4D97-AF65-F5344CB8AC3E}">
        <p14:creationId xmlns:p14="http://schemas.microsoft.com/office/powerpoint/2010/main" val="152549287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B35503-BF73-4D73-8001-C2E5499C658A}" type="slidenum">
              <a:rPr lang="en-US" smtClean="0"/>
              <a:t>18</a:t>
            </a:fld>
            <a:endParaRPr lang="en-US"/>
          </a:p>
        </p:txBody>
      </p:sp>
    </p:spTree>
    <p:extLst>
      <p:ext uri="{BB962C8B-B14F-4D97-AF65-F5344CB8AC3E}">
        <p14:creationId xmlns:p14="http://schemas.microsoft.com/office/powerpoint/2010/main" val="137728226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B35503-BF73-4D73-8001-C2E5499C658A}" type="slidenum">
              <a:rPr lang="en-US" smtClean="0"/>
              <a:t>19</a:t>
            </a:fld>
            <a:endParaRPr lang="en-US"/>
          </a:p>
        </p:txBody>
      </p:sp>
    </p:spTree>
    <p:extLst>
      <p:ext uri="{BB962C8B-B14F-4D97-AF65-F5344CB8AC3E}">
        <p14:creationId xmlns:p14="http://schemas.microsoft.com/office/powerpoint/2010/main" val="20768602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B35503-BF73-4D73-8001-C2E5499C658A}" type="slidenum">
              <a:rPr lang="en-US" smtClean="0"/>
              <a:t>2</a:t>
            </a:fld>
            <a:endParaRPr lang="en-US"/>
          </a:p>
        </p:txBody>
      </p:sp>
    </p:spTree>
    <p:extLst>
      <p:ext uri="{BB962C8B-B14F-4D97-AF65-F5344CB8AC3E}">
        <p14:creationId xmlns:p14="http://schemas.microsoft.com/office/powerpoint/2010/main" val="168788806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B35503-BF73-4D73-8001-C2E5499C658A}" type="slidenum">
              <a:rPr lang="en-US" smtClean="0"/>
              <a:t>20</a:t>
            </a:fld>
            <a:endParaRPr lang="en-US"/>
          </a:p>
        </p:txBody>
      </p:sp>
    </p:spTree>
    <p:extLst>
      <p:ext uri="{BB962C8B-B14F-4D97-AF65-F5344CB8AC3E}">
        <p14:creationId xmlns:p14="http://schemas.microsoft.com/office/powerpoint/2010/main" val="43112975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B35503-BF73-4D73-8001-C2E5499C658A}" type="slidenum">
              <a:rPr lang="en-US" smtClean="0"/>
              <a:t>21</a:t>
            </a:fld>
            <a:endParaRPr lang="en-US"/>
          </a:p>
        </p:txBody>
      </p:sp>
    </p:spTree>
    <p:extLst>
      <p:ext uri="{BB962C8B-B14F-4D97-AF65-F5344CB8AC3E}">
        <p14:creationId xmlns:p14="http://schemas.microsoft.com/office/powerpoint/2010/main" val="124322360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B35503-BF73-4D73-8001-C2E5499C658A}" type="slidenum">
              <a:rPr lang="en-US" smtClean="0"/>
              <a:t>22</a:t>
            </a:fld>
            <a:endParaRPr lang="en-US"/>
          </a:p>
        </p:txBody>
      </p:sp>
    </p:spTree>
    <p:extLst>
      <p:ext uri="{BB962C8B-B14F-4D97-AF65-F5344CB8AC3E}">
        <p14:creationId xmlns:p14="http://schemas.microsoft.com/office/powerpoint/2010/main" val="161698683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B35503-BF73-4D73-8001-C2E5499C658A}" type="slidenum">
              <a:rPr lang="en-US" smtClean="0"/>
              <a:t>23</a:t>
            </a:fld>
            <a:endParaRPr lang="en-US"/>
          </a:p>
        </p:txBody>
      </p:sp>
    </p:spTree>
    <p:extLst>
      <p:ext uri="{BB962C8B-B14F-4D97-AF65-F5344CB8AC3E}">
        <p14:creationId xmlns:p14="http://schemas.microsoft.com/office/powerpoint/2010/main" val="48744277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B35503-BF73-4D73-8001-C2E5499C658A}" type="slidenum">
              <a:rPr lang="en-US" smtClean="0"/>
              <a:t>24</a:t>
            </a:fld>
            <a:endParaRPr lang="en-US"/>
          </a:p>
        </p:txBody>
      </p:sp>
    </p:spTree>
    <p:extLst>
      <p:ext uri="{BB962C8B-B14F-4D97-AF65-F5344CB8AC3E}">
        <p14:creationId xmlns:p14="http://schemas.microsoft.com/office/powerpoint/2010/main" val="51770860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B35503-BF73-4D73-8001-C2E5499C658A}" type="slidenum">
              <a:rPr lang="en-US" smtClean="0"/>
              <a:t>25</a:t>
            </a:fld>
            <a:endParaRPr lang="en-US"/>
          </a:p>
        </p:txBody>
      </p:sp>
    </p:spTree>
    <p:extLst>
      <p:ext uri="{BB962C8B-B14F-4D97-AF65-F5344CB8AC3E}">
        <p14:creationId xmlns:p14="http://schemas.microsoft.com/office/powerpoint/2010/main" val="135512027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B35503-BF73-4D73-8001-C2E5499C658A}" type="slidenum">
              <a:rPr lang="en-US" smtClean="0"/>
              <a:t>26</a:t>
            </a:fld>
            <a:endParaRPr lang="en-US"/>
          </a:p>
        </p:txBody>
      </p:sp>
    </p:spTree>
    <p:extLst>
      <p:ext uri="{BB962C8B-B14F-4D97-AF65-F5344CB8AC3E}">
        <p14:creationId xmlns:p14="http://schemas.microsoft.com/office/powerpoint/2010/main" val="153518375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B35503-BF73-4D73-8001-C2E5499C658A}" type="slidenum">
              <a:rPr lang="en-US" smtClean="0"/>
              <a:t>27</a:t>
            </a:fld>
            <a:endParaRPr lang="en-US"/>
          </a:p>
        </p:txBody>
      </p:sp>
    </p:spTree>
    <p:extLst>
      <p:ext uri="{BB962C8B-B14F-4D97-AF65-F5344CB8AC3E}">
        <p14:creationId xmlns:p14="http://schemas.microsoft.com/office/powerpoint/2010/main" val="138742868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B35503-BF73-4D73-8001-C2E5499C658A}" type="slidenum">
              <a:rPr lang="en-US" smtClean="0"/>
              <a:t>28</a:t>
            </a:fld>
            <a:endParaRPr lang="en-US"/>
          </a:p>
        </p:txBody>
      </p:sp>
    </p:spTree>
    <p:extLst>
      <p:ext uri="{BB962C8B-B14F-4D97-AF65-F5344CB8AC3E}">
        <p14:creationId xmlns:p14="http://schemas.microsoft.com/office/powerpoint/2010/main" val="127468178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B35503-BF73-4D73-8001-C2E5499C658A}" type="slidenum">
              <a:rPr lang="en-US" smtClean="0"/>
              <a:t>29</a:t>
            </a:fld>
            <a:endParaRPr lang="en-US"/>
          </a:p>
        </p:txBody>
      </p:sp>
    </p:spTree>
    <p:extLst>
      <p:ext uri="{BB962C8B-B14F-4D97-AF65-F5344CB8AC3E}">
        <p14:creationId xmlns:p14="http://schemas.microsoft.com/office/powerpoint/2010/main" val="4304301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B35503-BF73-4D73-8001-C2E5499C658A}" type="slidenum">
              <a:rPr lang="en-US" smtClean="0"/>
              <a:t>3</a:t>
            </a:fld>
            <a:endParaRPr lang="en-US"/>
          </a:p>
        </p:txBody>
      </p:sp>
    </p:spTree>
    <p:extLst>
      <p:ext uri="{BB962C8B-B14F-4D97-AF65-F5344CB8AC3E}">
        <p14:creationId xmlns:p14="http://schemas.microsoft.com/office/powerpoint/2010/main" val="27387627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B35503-BF73-4D73-8001-C2E5499C658A}" type="slidenum">
              <a:rPr lang="en-US" smtClean="0"/>
              <a:t>30</a:t>
            </a:fld>
            <a:endParaRPr lang="en-US"/>
          </a:p>
        </p:txBody>
      </p:sp>
    </p:spTree>
    <p:extLst>
      <p:ext uri="{BB962C8B-B14F-4D97-AF65-F5344CB8AC3E}">
        <p14:creationId xmlns:p14="http://schemas.microsoft.com/office/powerpoint/2010/main" val="62272075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B35503-BF73-4D73-8001-C2E5499C658A}" type="slidenum">
              <a:rPr lang="en-US" smtClean="0"/>
              <a:t>31</a:t>
            </a:fld>
            <a:endParaRPr lang="en-US"/>
          </a:p>
        </p:txBody>
      </p:sp>
    </p:spTree>
    <p:extLst>
      <p:ext uri="{BB962C8B-B14F-4D97-AF65-F5344CB8AC3E}">
        <p14:creationId xmlns:p14="http://schemas.microsoft.com/office/powerpoint/2010/main" val="124830660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B35503-BF73-4D73-8001-C2E5499C658A}" type="slidenum">
              <a:rPr lang="en-US" smtClean="0"/>
              <a:t>32</a:t>
            </a:fld>
            <a:endParaRPr lang="en-US"/>
          </a:p>
        </p:txBody>
      </p:sp>
    </p:spTree>
    <p:extLst>
      <p:ext uri="{BB962C8B-B14F-4D97-AF65-F5344CB8AC3E}">
        <p14:creationId xmlns:p14="http://schemas.microsoft.com/office/powerpoint/2010/main" val="1932891792"/>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B35503-BF73-4D73-8001-C2E5499C658A}" type="slidenum">
              <a:rPr lang="en-US" smtClean="0"/>
              <a:t>33</a:t>
            </a:fld>
            <a:endParaRPr lang="en-US"/>
          </a:p>
        </p:txBody>
      </p:sp>
    </p:spTree>
    <p:extLst>
      <p:ext uri="{BB962C8B-B14F-4D97-AF65-F5344CB8AC3E}">
        <p14:creationId xmlns:p14="http://schemas.microsoft.com/office/powerpoint/2010/main" val="187238361"/>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B35503-BF73-4D73-8001-C2E5499C658A}" type="slidenum">
              <a:rPr lang="en-US" smtClean="0"/>
              <a:t>34</a:t>
            </a:fld>
            <a:endParaRPr lang="en-US"/>
          </a:p>
        </p:txBody>
      </p:sp>
    </p:spTree>
    <p:extLst>
      <p:ext uri="{BB962C8B-B14F-4D97-AF65-F5344CB8AC3E}">
        <p14:creationId xmlns:p14="http://schemas.microsoft.com/office/powerpoint/2010/main" val="1204570448"/>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B35503-BF73-4D73-8001-C2E5499C658A}" type="slidenum">
              <a:rPr lang="en-US" smtClean="0"/>
              <a:t>35</a:t>
            </a:fld>
            <a:endParaRPr lang="en-US"/>
          </a:p>
        </p:txBody>
      </p:sp>
    </p:spTree>
    <p:extLst>
      <p:ext uri="{BB962C8B-B14F-4D97-AF65-F5344CB8AC3E}">
        <p14:creationId xmlns:p14="http://schemas.microsoft.com/office/powerpoint/2010/main" val="1369343115"/>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B35503-BF73-4D73-8001-C2E5499C658A}" type="slidenum">
              <a:rPr lang="en-US" smtClean="0"/>
              <a:t>36</a:t>
            </a:fld>
            <a:endParaRPr lang="en-US"/>
          </a:p>
        </p:txBody>
      </p:sp>
    </p:spTree>
    <p:extLst>
      <p:ext uri="{BB962C8B-B14F-4D97-AF65-F5344CB8AC3E}">
        <p14:creationId xmlns:p14="http://schemas.microsoft.com/office/powerpoint/2010/main" val="428874174"/>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B35503-BF73-4D73-8001-C2E5499C658A}" type="slidenum">
              <a:rPr lang="en-US" smtClean="0"/>
              <a:t>37</a:t>
            </a:fld>
            <a:endParaRPr lang="en-US"/>
          </a:p>
        </p:txBody>
      </p:sp>
    </p:spTree>
    <p:extLst>
      <p:ext uri="{BB962C8B-B14F-4D97-AF65-F5344CB8AC3E}">
        <p14:creationId xmlns:p14="http://schemas.microsoft.com/office/powerpoint/2010/main" val="14048358"/>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B35503-BF73-4D73-8001-C2E5499C658A}" type="slidenum">
              <a:rPr lang="en-US" smtClean="0"/>
              <a:t>38</a:t>
            </a:fld>
            <a:endParaRPr lang="en-US"/>
          </a:p>
        </p:txBody>
      </p:sp>
    </p:spTree>
    <p:extLst>
      <p:ext uri="{BB962C8B-B14F-4D97-AF65-F5344CB8AC3E}">
        <p14:creationId xmlns:p14="http://schemas.microsoft.com/office/powerpoint/2010/main" val="833070421"/>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B35503-BF73-4D73-8001-C2E5499C658A}" type="slidenum">
              <a:rPr lang="en-US" smtClean="0"/>
              <a:t>39</a:t>
            </a:fld>
            <a:endParaRPr lang="en-US"/>
          </a:p>
        </p:txBody>
      </p:sp>
    </p:spTree>
    <p:extLst>
      <p:ext uri="{BB962C8B-B14F-4D97-AF65-F5344CB8AC3E}">
        <p14:creationId xmlns:p14="http://schemas.microsoft.com/office/powerpoint/2010/main" val="4548916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B35503-BF73-4D73-8001-C2E5499C658A}" type="slidenum">
              <a:rPr lang="en-US" smtClean="0"/>
              <a:t>4</a:t>
            </a:fld>
            <a:endParaRPr lang="en-US"/>
          </a:p>
        </p:txBody>
      </p:sp>
    </p:spTree>
    <p:extLst>
      <p:ext uri="{BB962C8B-B14F-4D97-AF65-F5344CB8AC3E}">
        <p14:creationId xmlns:p14="http://schemas.microsoft.com/office/powerpoint/2010/main" val="351542261"/>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B35503-BF73-4D73-8001-C2E5499C658A}" type="slidenum">
              <a:rPr lang="en-US" smtClean="0"/>
              <a:t>40</a:t>
            </a:fld>
            <a:endParaRPr lang="en-US"/>
          </a:p>
        </p:txBody>
      </p:sp>
    </p:spTree>
    <p:extLst>
      <p:ext uri="{BB962C8B-B14F-4D97-AF65-F5344CB8AC3E}">
        <p14:creationId xmlns:p14="http://schemas.microsoft.com/office/powerpoint/2010/main" val="1745009544"/>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B35503-BF73-4D73-8001-C2E5499C658A}" type="slidenum">
              <a:rPr lang="en-US" smtClean="0"/>
              <a:t>41</a:t>
            </a:fld>
            <a:endParaRPr lang="en-US"/>
          </a:p>
        </p:txBody>
      </p:sp>
    </p:spTree>
    <p:extLst>
      <p:ext uri="{BB962C8B-B14F-4D97-AF65-F5344CB8AC3E}">
        <p14:creationId xmlns:p14="http://schemas.microsoft.com/office/powerpoint/2010/main" val="42101687"/>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B35503-BF73-4D73-8001-C2E5499C658A}" type="slidenum">
              <a:rPr lang="en-US" smtClean="0"/>
              <a:t>42</a:t>
            </a:fld>
            <a:endParaRPr lang="en-US"/>
          </a:p>
        </p:txBody>
      </p:sp>
    </p:spTree>
    <p:extLst>
      <p:ext uri="{BB962C8B-B14F-4D97-AF65-F5344CB8AC3E}">
        <p14:creationId xmlns:p14="http://schemas.microsoft.com/office/powerpoint/2010/main" val="151044435"/>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B35503-BF73-4D73-8001-C2E5499C658A}" type="slidenum">
              <a:rPr lang="en-US" smtClean="0"/>
              <a:t>43</a:t>
            </a:fld>
            <a:endParaRPr lang="en-US"/>
          </a:p>
        </p:txBody>
      </p:sp>
    </p:spTree>
    <p:extLst>
      <p:ext uri="{BB962C8B-B14F-4D97-AF65-F5344CB8AC3E}">
        <p14:creationId xmlns:p14="http://schemas.microsoft.com/office/powerpoint/2010/main" val="294365020"/>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B35503-BF73-4D73-8001-C2E5499C658A}" type="slidenum">
              <a:rPr lang="en-US" smtClean="0"/>
              <a:t>44</a:t>
            </a:fld>
            <a:endParaRPr lang="en-US"/>
          </a:p>
        </p:txBody>
      </p:sp>
    </p:spTree>
    <p:extLst>
      <p:ext uri="{BB962C8B-B14F-4D97-AF65-F5344CB8AC3E}">
        <p14:creationId xmlns:p14="http://schemas.microsoft.com/office/powerpoint/2010/main" val="778903034"/>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B35503-BF73-4D73-8001-C2E5499C658A}" type="slidenum">
              <a:rPr lang="en-US" smtClean="0"/>
              <a:t>45</a:t>
            </a:fld>
            <a:endParaRPr lang="en-US"/>
          </a:p>
        </p:txBody>
      </p:sp>
    </p:spTree>
    <p:extLst>
      <p:ext uri="{BB962C8B-B14F-4D97-AF65-F5344CB8AC3E}">
        <p14:creationId xmlns:p14="http://schemas.microsoft.com/office/powerpoint/2010/main" val="186749244"/>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B35503-BF73-4D73-8001-C2E5499C658A}" type="slidenum">
              <a:rPr lang="en-US" smtClean="0"/>
              <a:t>46</a:t>
            </a:fld>
            <a:endParaRPr lang="en-US"/>
          </a:p>
        </p:txBody>
      </p:sp>
    </p:spTree>
    <p:extLst>
      <p:ext uri="{BB962C8B-B14F-4D97-AF65-F5344CB8AC3E}">
        <p14:creationId xmlns:p14="http://schemas.microsoft.com/office/powerpoint/2010/main" val="1747025723"/>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B35503-BF73-4D73-8001-C2E5499C658A}" type="slidenum">
              <a:rPr lang="en-US" smtClean="0"/>
              <a:t>47</a:t>
            </a:fld>
            <a:endParaRPr lang="en-US"/>
          </a:p>
        </p:txBody>
      </p:sp>
    </p:spTree>
    <p:extLst>
      <p:ext uri="{BB962C8B-B14F-4D97-AF65-F5344CB8AC3E}">
        <p14:creationId xmlns:p14="http://schemas.microsoft.com/office/powerpoint/2010/main" val="318703216"/>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B35503-BF73-4D73-8001-C2E5499C658A}" type="slidenum">
              <a:rPr lang="en-US" smtClean="0"/>
              <a:t>48</a:t>
            </a:fld>
            <a:endParaRPr lang="en-US"/>
          </a:p>
        </p:txBody>
      </p:sp>
    </p:spTree>
    <p:extLst>
      <p:ext uri="{BB962C8B-B14F-4D97-AF65-F5344CB8AC3E}">
        <p14:creationId xmlns:p14="http://schemas.microsoft.com/office/powerpoint/2010/main" val="1119405064"/>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B35503-BF73-4D73-8001-C2E5499C658A}" type="slidenum">
              <a:rPr lang="en-US" smtClean="0"/>
              <a:t>49</a:t>
            </a:fld>
            <a:endParaRPr lang="en-US"/>
          </a:p>
        </p:txBody>
      </p:sp>
    </p:spTree>
    <p:extLst>
      <p:ext uri="{BB962C8B-B14F-4D97-AF65-F5344CB8AC3E}">
        <p14:creationId xmlns:p14="http://schemas.microsoft.com/office/powerpoint/2010/main" val="1652277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B35503-BF73-4D73-8001-C2E5499C658A}" type="slidenum">
              <a:rPr lang="en-US" smtClean="0"/>
              <a:t>5</a:t>
            </a:fld>
            <a:endParaRPr lang="en-US"/>
          </a:p>
        </p:txBody>
      </p:sp>
    </p:spTree>
    <p:extLst>
      <p:ext uri="{BB962C8B-B14F-4D97-AF65-F5344CB8AC3E}">
        <p14:creationId xmlns:p14="http://schemas.microsoft.com/office/powerpoint/2010/main" val="213416707"/>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B35503-BF73-4D73-8001-C2E5499C658A}" type="slidenum">
              <a:rPr lang="en-US" smtClean="0"/>
              <a:t>50</a:t>
            </a:fld>
            <a:endParaRPr lang="en-US"/>
          </a:p>
        </p:txBody>
      </p:sp>
    </p:spTree>
    <p:extLst>
      <p:ext uri="{BB962C8B-B14F-4D97-AF65-F5344CB8AC3E}">
        <p14:creationId xmlns:p14="http://schemas.microsoft.com/office/powerpoint/2010/main" val="862731807"/>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B35503-BF73-4D73-8001-C2E5499C658A}" type="slidenum">
              <a:rPr lang="en-US" smtClean="0"/>
              <a:t>51</a:t>
            </a:fld>
            <a:endParaRPr lang="en-US"/>
          </a:p>
        </p:txBody>
      </p:sp>
    </p:spTree>
    <p:extLst>
      <p:ext uri="{BB962C8B-B14F-4D97-AF65-F5344CB8AC3E}">
        <p14:creationId xmlns:p14="http://schemas.microsoft.com/office/powerpoint/2010/main" val="184739625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B35503-BF73-4D73-8001-C2E5499C658A}" type="slidenum">
              <a:rPr lang="en-US" smtClean="0"/>
              <a:t>6</a:t>
            </a:fld>
            <a:endParaRPr lang="en-US"/>
          </a:p>
        </p:txBody>
      </p:sp>
    </p:spTree>
    <p:extLst>
      <p:ext uri="{BB962C8B-B14F-4D97-AF65-F5344CB8AC3E}">
        <p14:creationId xmlns:p14="http://schemas.microsoft.com/office/powerpoint/2010/main" val="19347052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B35503-BF73-4D73-8001-C2E5499C658A}" type="slidenum">
              <a:rPr lang="en-US" smtClean="0"/>
              <a:t>7</a:t>
            </a:fld>
            <a:endParaRPr lang="en-US"/>
          </a:p>
        </p:txBody>
      </p:sp>
    </p:spTree>
    <p:extLst>
      <p:ext uri="{BB962C8B-B14F-4D97-AF65-F5344CB8AC3E}">
        <p14:creationId xmlns:p14="http://schemas.microsoft.com/office/powerpoint/2010/main" val="35566818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B35503-BF73-4D73-8001-C2E5499C658A}" type="slidenum">
              <a:rPr lang="en-US" smtClean="0"/>
              <a:t>8</a:t>
            </a:fld>
            <a:endParaRPr lang="en-US"/>
          </a:p>
        </p:txBody>
      </p:sp>
    </p:spTree>
    <p:extLst>
      <p:ext uri="{BB962C8B-B14F-4D97-AF65-F5344CB8AC3E}">
        <p14:creationId xmlns:p14="http://schemas.microsoft.com/office/powerpoint/2010/main" val="55264070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B35503-BF73-4D73-8001-C2E5499C658A}" type="slidenum">
              <a:rPr lang="en-US" smtClean="0"/>
              <a:t>9</a:t>
            </a:fld>
            <a:endParaRPr lang="en-US"/>
          </a:p>
        </p:txBody>
      </p:sp>
    </p:spTree>
    <p:extLst>
      <p:ext uri="{BB962C8B-B14F-4D97-AF65-F5344CB8AC3E}">
        <p14:creationId xmlns:p14="http://schemas.microsoft.com/office/powerpoint/2010/main" val="628027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88A90187-1CCF-4FCD-9CBC-11A557DEAEE1}" type="datetime1">
              <a:rPr lang="en-US" smtClean="0">
                <a:solidFill>
                  <a:prstClr val="black">
                    <a:tint val="75000"/>
                  </a:prstClr>
                </a:solidFill>
              </a:rPr>
              <a:t>1/30/20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D467866-7D52-4EF4-8FFB-3DF23ED28A78}"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4516556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94A58E8-D4FA-423E-881E-BA32EB7A8533}" type="datetime1">
              <a:rPr lang="en-US" smtClean="0">
                <a:solidFill>
                  <a:prstClr val="black">
                    <a:tint val="75000"/>
                  </a:prstClr>
                </a:solidFill>
              </a:rPr>
              <a:t>1/30/20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D467866-7D52-4EF4-8FFB-3DF23ED28A78}"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5906798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448BEE0-3AD9-4192-A681-FC77C47CF20A}" type="datetime1">
              <a:rPr lang="en-US" smtClean="0">
                <a:solidFill>
                  <a:prstClr val="black">
                    <a:tint val="75000"/>
                  </a:prstClr>
                </a:solidFill>
              </a:rPr>
              <a:t>1/30/20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D467866-7D52-4EF4-8FFB-3DF23ED28A78}"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4525594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24141B-795E-4D57-9CD4-8C770378E8D1}" type="datetime1">
              <a:rPr lang="en-US" smtClean="0">
                <a:solidFill>
                  <a:prstClr val="black">
                    <a:tint val="75000"/>
                  </a:prstClr>
                </a:solidFill>
              </a:rPr>
              <a:t>1/30/20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12" name="Right Triangle 11">
            <a:extLst>
              <a:ext uri="{FF2B5EF4-FFF2-40B4-BE49-F238E27FC236}">
                <a16:creationId xmlns:a16="http://schemas.microsoft.com/office/drawing/2014/main" id="{0CD2DBBC-8E0E-46B9-B7D6-5F800ED14032}"/>
              </a:ext>
            </a:extLst>
          </p:cNvPr>
          <p:cNvSpPr/>
          <p:nvPr userDrawn="1"/>
        </p:nvSpPr>
        <p:spPr>
          <a:xfrm flipH="1">
            <a:off x="8153397" y="6156325"/>
            <a:ext cx="990604" cy="701675"/>
          </a:xfrm>
          <a:prstGeom prst="r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mk-MK"/>
          </a:p>
        </p:txBody>
      </p:sp>
      <p:sp>
        <p:nvSpPr>
          <p:cNvPr id="13" name="Right Triangle 12">
            <a:extLst>
              <a:ext uri="{FF2B5EF4-FFF2-40B4-BE49-F238E27FC236}">
                <a16:creationId xmlns:a16="http://schemas.microsoft.com/office/drawing/2014/main" id="{59D0E11C-2ADE-4925-9177-AC33D97599D3}"/>
              </a:ext>
            </a:extLst>
          </p:cNvPr>
          <p:cNvSpPr/>
          <p:nvPr userDrawn="1"/>
        </p:nvSpPr>
        <p:spPr>
          <a:xfrm rot="10800000" flipH="1">
            <a:off x="1" y="0"/>
            <a:ext cx="990604" cy="701675"/>
          </a:xfrm>
          <a:prstGeom prst="r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mk-MK"/>
          </a:p>
        </p:txBody>
      </p:sp>
      <p:sp>
        <p:nvSpPr>
          <p:cNvPr id="6" name="Slide Number Placeholder 5"/>
          <p:cNvSpPr>
            <a:spLocks noGrp="1"/>
          </p:cNvSpPr>
          <p:nvPr>
            <p:ph type="sldNum" sz="quarter" idx="12"/>
          </p:nvPr>
        </p:nvSpPr>
        <p:spPr>
          <a:xfrm>
            <a:off x="6920552" y="6443971"/>
            <a:ext cx="2133600" cy="365125"/>
          </a:xfrm>
        </p:spPr>
        <p:txBody>
          <a:bodyPr/>
          <a:lstStyle>
            <a:lvl1pPr>
              <a:defRPr>
                <a:solidFill>
                  <a:schemeClr val="bg1"/>
                </a:solidFill>
              </a:defRPr>
            </a:lvl1pPr>
          </a:lstStyle>
          <a:p>
            <a:fld id="{FD467866-7D52-4EF4-8FFB-3DF23ED28A78}" type="slidenum">
              <a:rPr lang="en-US" smtClean="0"/>
              <a:pPr/>
              <a:t>‹#›</a:t>
            </a:fld>
            <a:endParaRPr lang="en-US" dirty="0"/>
          </a:p>
        </p:txBody>
      </p:sp>
    </p:spTree>
    <p:extLst>
      <p:ext uri="{BB962C8B-B14F-4D97-AF65-F5344CB8AC3E}">
        <p14:creationId xmlns:p14="http://schemas.microsoft.com/office/powerpoint/2010/main" val="40056352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9BAA9C5-E0AD-4E3D-94F1-95DE4C502CE5}" type="datetime1">
              <a:rPr lang="en-US" smtClean="0">
                <a:solidFill>
                  <a:prstClr val="black">
                    <a:tint val="75000"/>
                  </a:prstClr>
                </a:solidFill>
              </a:rPr>
              <a:t>1/30/20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D467866-7D52-4EF4-8FFB-3DF23ED28A78}"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19790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B9FF809-0DA7-4D65-BD95-D2F265F73789}" type="datetime1">
              <a:rPr lang="en-US" smtClean="0">
                <a:solidFill>
                  <a:prstClr val="black">
                    <a:tint val="75000"/>
                  </a:prstClr>
                </a:solidFill>
              </a:rPr>
              <a:t>1/30/20</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FD467866-7D52-4EF4-8FFB-3DF23ED28A78}"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998645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F4F8B10-A634-458F-B5BB-E8B114EBC6B7}" type="datetime1">
              <a:rPr lang="en-US" smtClean="0">
                <a:solidFill>
                  <a:prstClr val="black">
                    <a:tint val="75000"/>
                  </a:prstClr>
                </a:solidFill>
              </a:rPr>
              <a:t>1/30/20</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FD467866-7D52-4EF4-8FFB-3DF23ED28A78}"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6431848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A820DD9-9FBD-4237-A5B7-49EE45D2433D}" type="datetime1">
              <a:rPr lang="en-US" smtClean="0">
                <a:solidFill>
                  <a:prstClr val="black">
                    <a:tint val="75000"/>
                  </a:prstClr>
                </a:solidFill>
              </a:rPr>
              <a:t>1/30/20</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FD467866-7D52-4EF4-8FFB-3DF23ED28A78}"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979401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6C2DC52-D7DF-495D-B5B6-5D40280A9EE9}" type="datetime1">
              <a:rPr lang="en-US" smtClean="0">
                <a:solidFill>
                  <a:prstClr val="black">
                    <a:tint val="75000"/>
                  </a:prstClr>
                </a:solidFill>
              </a:rPr>
              <a:t>1/30/20</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FD467866-7D52-4EF4-8FFB-3DF23ED28A78}"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41849816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7D88E19-5FC3-4945-B5A0-6C0954FF9045}" type="datetime1">
              <a:rPr lang="en-US" smtClean="0">
                <a:solidFill>
                  <a:prstClr val="black">
                    <a:tint val="75000"/>
                  </a:prstClr>
                </a:solidFill>
              </a:rPr>
              <a:t>1/30/20</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FD467866-7D52-4EF4-8FFB-3DF23ED28A78}"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3313798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6859282-71C7-4628-9EB2-6761676C28F3}" type="datetime1">
              <a:rPr lang="en-US" smtClean="0">
                <a:solidFill>
                  <a:prstClr val="black">
                    <a:tint val="75000"/>
                  </a:prstClr>
                </a:solidFill>
              </a:rPr>
              <a:t>1/30/20</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FD467866-7D52-4EF4-8FFB-3DF23ED28A78}"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2782359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69072BC-402C-4487-8512-894C0D0004DD}" type="datetime1">
              <a:rPr lang="en-US" smtClean="0">
                <a:solidFill>
                  <a:prstClr val="black">
                    <a:tint val="75000"/>
                  </a:prstClr>
                </a:solidFill>
              </a:rPr>
              <a:t>1/30/20</a:t>
            </a:fld>
            <a:endParaRPr lang="en-US" dirty="0">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D467866-7D52-4EF4-8FFB-3DF23ED28A78}"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90591064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1028700" indent="-571500" algn="l" defTabSz="914400" rtl="0" eaLnBrk="1" latinLnBrk="0" hangingPunct="1">
        <a:spcBef>
          <a:spcPct val="20000"/>
        </a:spcBef>
        <a:buFont typeface="+mj-lt"/>
        <a:buAutoNum type="romanLcPeriod"/>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Wingdings" pitchFamily="2" charset="2"/>
        <a:buChar char="Ø"/>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10.png"/><Relationship Id="rId7" Type="http://schemas.openxmlformats.org/officeDocument/2006/relationships/image" Target="../media/image14.png"/><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image" Target="../media/image13.png"/><Relationship Id="rId5" Type="http://schemas.openxmlformats.org/officeDocument/2006/relationships/image" Target="../media/image12.png"/><Relationship Id="rId4" Type="http://schemas.openxmlformats.org/officeDocument/2006/relationships/image" Target="../media/image11.png"/></Relationships>
</file>

<file path=ppt/slides/_rels/slide1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12.png"/><Relationship Id="rId4" Type="http://schemas.openxmlformats.org/officeDocument/2006/relationships/image" Target="../media/image11.png"/></Relationships>
</file>

<file path=ppt/slides/_rels/slide12.xml.rels><?xml version="1.0" encoding="UTF-8" standalone="yes"?>
<Relationships xmlns="http://schemas.openxmlformats.org/package/2006/relationships"><Relationship Id="rId3" Type="http://schemas.openxmlformats.org/officeDocument/2006/relationships/image" Target="../media/image10.png"/><Relationship Id="rId7" Type="http://schemas.openxmlformats.org/officeDocument/2006/relationships/image" Target="../media/image9.png"/><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image" Target="../media/image1.png"/><Relationship Id="rId5" Type="http://schemas.openxmlformats.org/officeDocument/2006/relationships/image" Target="../media/image12.png"/><Relationship Id="rId4" Type="http://schemas.openxmlformats.org/officeDocument/2006/relationships/image" Target="../media/image11.png"/></Relationships>
</file>

<file path=ppt/slides/_rels/slide13.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10.png"/><Relationship Id="rId7" Type="http://schemas.openxmlformats.org/officeDocument/2006/relationships/image" Target="../media/image3.png"/><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image" Target="../media/image1.png"/><Relationship Id="rId5" Type="http://schemas.openxmlformats.org/officeDocument/2006/relationships/image" Target="../media/image12.png"/><Relationship Id="rId4" Type="http://schemas.openxmlformats.org/officeDocument/2006/relationships/image" Target="../media/image11.png"/></Relationships>
</file>

<file path=ppt/slides/_rels/slide14.xml.rels><?xml version="1.0" encoding="UTF-8" standalone="yes"?>
<Relationships xmlns="http://schemas.openxmlformats.org/package/2006/relationships"><Relationship Id="rId8" Type="http://schemas.openxmlformats.org/officeDocument/2006/relationships/image" Target="../media/image15.png"/><Relationship Id="rId3" Type="http://schemas.openxmlformats.org/officeDocument/2006/relationships/image" Target="../media/image10.png"/><Relationship Id="rId7"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image" Target="../media/image1.png"/><Relationship Id="rId5" Type="http://schemas.openxmlformats.org/officeDocument/2006/relationships/image" Target="../media/image12.png"/><Relationship Id="rId10" Type="http://schemas.openxmlformats.org/officeDocument/2006/relationships/image" Target="../media/image16.png"/><Relationship Id="rId4" Type="http://schemas.openxmlformats.org/officeDocument/2006/relationships/image" Target="../media/image11.png"/><Relationship Id="rId9" Type="http://schemas.openxmlformats.org/officeDocument/2006/relationships/image" Target="../media/image9.png"/></Relationships>
</file>

<file path=ppt/slides/_rels/slide1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12.png"/><Relationship Id="rId4" Type="http://schemas.openxmlformats.org/officeDocument/2006/relationships/image" Target="../media/image11.png"/></Relationships>
</file>

<file path=ppt/slides/_rels/slide16.xml.rels><?xml version="1.0" encoding="UTF-8" standalone="yes"?>
<Relationships xmlns="http://schemas.openxmlformats.org/package/2006/relationships"><Relationship Id="rId3" Type="http://schemas.openxmlformats.org/officeDocument/2006/relationships/image" Target="../media/image10.png"/><Relationship Id="rId7" Type="http://schemas.openxmlformats.org/officeDocument/2006/relationships/image" Target="../media/image9.png"/><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image" Target="../media/image1.png"/><Relationship Id="rId5" Type="http://schemas.openxmlformats.org/officeDocument/2006/relationships/image" Target="../media/image12.png"/><Relationship Id="rId4" Type="http://schemas.openxmlformats.org/officeDocument/2006/relationships/image" Target="../media/image11.png"/></Relationships>
</file>

<file path=ppt/slides/_rels/slide17.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10.png"/><Relationship Id="rId7" Type="http://schemas.openxmlformats.org/officeDocument/2006/relationships/image" Target="../media/image3.png"/><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image" Target="../media/image1.png"/><Relationship Id="rId5" Type="http://schemas.openxmlformats.org/officeDocument/2006/relationships/image" Target="../media/image12.png"/><Relationship Id="rId4" Type="http://schemas.openxmlformats.org/officeDocument/2006/relationships/image" Target="../media/image11.png"/></Relationships>
</file>

<file path=ppt/slides/_rels/slide18.xml.rels><?xml version="1.0" encoding="UTF-8" standalone="yes"?>
<Relationships xmlns="http://schemas.openxmlformats.org/package/2006/relationships"><Relationship Id="rId8" Type="http://schemas.openxmlformats.org/officeDocument/2006/relationships/image" Target="../media/image15.png"/><Relationship Id="rId3" Type="http://schemas.openxmlformats.org/officeDocument/2006/relationships/image" Target="../media/image10.png"/><Relationship Id="rId7" Type="http://schemas.openxmlformats.org/officeDocument/2006/relationships/image" Target="../media/image3.png"/><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image" Target="../media/image1.png"/><Relationship Id="rId5" Type="http://schemas.openxmlformats.org/officeDocument/2006/relationships/image" Target="../media/image12.png"/><Relationship Id="rId10" Type="http://schemas.openxmlformats.org/officeDocument/2006/relationships/image" Target="../media/image16.png"/><Relationship Id="rId4" Type="http://schemas.openxmlformats.org/officeDocument/2006/relationships/image" Target="../media/image11.png"/><Relationship Id="rId9" Type="http://schemas.openxmlformats.org/officeDocument/2006/relationships/image" Target="../media/image9.png"/></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20.xml"/><Relationship Id="rId1" Type="http://schemas.openxmlformats.org/officeDocument/2006/relationships/slideLayout" Target="../slideLayouts/slideLayout2.xml"/><Relationship Id="rId5" Type="http://schemas.openxmlformats.org/officeDocument/2006/relationships/image" Target="../media/image19.png"/><Relationship Id="rId4" Type="http://schemas.openxmlformats.org/officeDocument/2006/relationships/image" Target="../media/image18.png"/></Relationships>
</file>

<file path=ppt/slides/_rels/slide21.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21.xml"/><Relationship Id="rId1" Type="http://schemas.openxmlformats.org/officeDocument/2006/relationships/slideLayout" Target="../slideLayouts/slideLayout2.xml"/><Relationship Id="rId5" Type="http://schemas.openxmlformats.org/officeDocument/2006/relationships/image" Target="../media/image19.png"/><Relationship Id="rId4" Type="http://schemas.openxmlformats.org/officeDocument/2006/relationships/image" Target="../media/image18.png"/></Relationships>
</file>

<file path=ppt/slides/_rels/slide22.xml.rels><?xml version="1.0" encoding="UTF-8" standalone="yes"?>
<Relationships xmlns="http://schemas.openxmlformats.org/package/2006/relationships"><Relationship Id="rId3" Type="http://schemas.openxmlformats.org/officeDocument/2006/relationships/image" Target="../media/image17.png"/><Relationship Id="rId7" Type="http://schemas.openxmlformats.org/officeDocument/2006/relationships/image" Target="../media/image21.png"/><Relationship Id="rId2" Type="http://schemas.openxmlformats.org/officeDocument/2006/relationships/notesSlide" Target="../notesSlides/notesSlide22.xml"/><Relationship Id="rId1" Type="http://schemas.openxmlformats.org/officeDocument/2006/relationships/slideLayout" Target="../slideLayouts/slideLayout2.xml"/><Relationship Id="rId6" Type="http://schemas.openxmlformats.org/officeDocument/2006/relationships/image" Target="../media/image20.png"/><Relationship Id="rId5" Type="http://schemas.openxmlformats.org/officeDocument/2006/relationships/image" Target="../media/image19.png"/><Relationship Id="rId4" Type="http://schemas.openxmlformats.org/officeDocument/2006/relationships/image" Target="../media/image18.png"/></Relationships>
</file>

<file path=ppt/slides/_rels/slide23.xml.rels><?xml version="1.0" encoding="UTF-8" standalone="yes"?>
<Relationships xmlns="http://schemas.openxmlformats.org/package/2006/relationships"><Relationship Id="rId8" Type="http://schemas.openxmlformats.org/officeDocument/2006/relationships/image" Target="../media/image22.png"/><Relationship Id="rId3" Type="http://schemas.openxmlformats.org/officeDocument/2006/relationships/image" Target="../media/image17.png"/><Relationship Id="rId7" Type="http://schemas.openxmlformats.org/officeDocument/2006/relationships/image" Target="../media/image21.png"/><Relationship Id="rId2" Type="http://schemas.openxmlformats.org/officeDocument/2006/relationships/notesSlide" Target="../notesSlides/notesSlide23.xml"/><Relationship Id="rId1" Type="http://schemas.openxmlformats.org/officeDocument/2006/relationships/slideLayout" Target="../slideLayouts/slideLayout2.xml"/><Relationship Id="rId6" Type="http://schemas.openxmlformats.org/officeDocument/2006/relationships/image" Target="../media/image200.png"/><Relationship Id="rId5" Type="http://schemas.openxmlformats.org/officeDocument/2006/relationships/image" Target="../media/image19.png"/><Relationship Id="rId4" Type="http://schemas.openxmlformats.org/officeDocument/2006/relationships/image" Target="../media/image18.png"/></Relationships>
</file>

<file path=ppt/slides/_rels/slide24.xml.rels><?xml version="1.0" encoding="UTF-8" standalone="yes"?>
<Relationships xmlns="http://schemas.openxmlformats.org/package/2006/relationships"><Relationship Id="rId3" Type="http://schemas.openxmlformats.org/officeDocument/2006/relationships/image" Target="../media/image17.png"/><Relationship Id="rId7" Type="http://schemas.openxmlformats.org/officeDocument/2006/relationships/image" Target="../media/image21.png"/><Relationship Id="rId2" Type="http://schemas.openxmlformats.org/officeDocument/2006/relationships/notesSlide" Target="../notesSlides/notesSlide24.xml"/><Relationship Id="rId1" Type="http://schemas.openxmlformats.org/officeDocument/2006/relationships/slideLayout" Target="../slideLayouts/slideLayout2.xml"/><Relationship Id="rId6" Type="http://schemas.openxmlformats.org/officeDocument/2006/relationships/image" Target="../media/image200.png"/><Relationship Id="rId5" Type="http://schemas.openxmlformats.org/officeDocument/2006/relationships/image" Target="../media/image19.png"/><Relationship Id="rId4" Type="http://schemas.openxmlformats.org/officeDocument/2006/relationships/image" Target="../media/image18.png"/><Relationship Id="rId9" Type="http://schemas.openxmlformats.org/officeDocument/2006/relationships/image" Target="../media/image23.png"/></Relationships>
</file>

<file path=ppt/slides/_rels/slide25.xml.rels><?xml version="1.0" encoding="UTF-8" standalone="yes"?>
<Relationships xmlns="http://schemas.openxmlformats.org/package/2006/relationships"><Relationship Id="rId3" Type="http://schemas.openxmlformats.org/officeDocument/2006/relationships/image" Target="../media/image17.png"/><Relationship Id="rId7" Type="http://schemas.openxmlformats.org/officeDocument/2006/relationships/image" Target="../media/image21.png"/><Relationship Id="rId2" Type="http://schemas.openxmlformats.org/officeDocument/2006/relationships/notesSlide" Target="../notesSlides/notesSlide25.xml"/><Relationship Id="rId1" Type="http://schemas.openxmlformats.org/officeDocument/2006/relationships/slideLayout" Target="../slideLayouts/slideLayout2.xml"/><Relationship Id="rId6" Type="http://schemas.openxmlformats.org/officeDocument/2006/relationships/image" Target="../media/image200.png"/><Relationship Id="rId5" Type="http://schemas.openxmlformats.org/officeDocument/2006/relationships/image" Target="../media/image19.png"/><Relationship Id="rId10" Type="http://schemas.openxmlformats.org/officeDocument/2006/relationships/image" Target="../media/image24.png"/><Relationship Id="rId4" Type="http://schemas.openxmlformats.org/officeDocument/2006/relationships/image" Target="../media/image18.png"/><Relationship Id="rId9" Type="http://schemas.openxmlformats.org/officeDocument/2006/relationships/image" Target="../media/image23.png"/></Relationships>
</file>

<file path=ppt/slides/_rels/slide26.xml.rels><?xml version="1.0" encoding="UTF-8" standalone="yes"?>
<Relationships xmlns="http://schemas.openxmlformats.org/package/2006/relationships"><Relationship Id="rId3" Type="http://schemas.openxmlformats.org/officeDocument/2006/relationships/image" Target="../media/image17.png"/><Relationship Id="rId7" Type="http://schemas.openxmlformats.org/officeDocument/2006/relationships/image" Target="../media/image21.png"/><Relationship Id="rId2" Type="http://schemas.openxmlformats.org/officeDocument/2006/relationships/notesSlide" Target="../notesSlides/notesSlide26.xml"/><Relationship Id="rId1" Type="http://schemas.openxmlformats.org/officeDocument/2006/relationships/slideLayout" Target="../slideLayouts/slideLayout2.xml"/><Relationship Id="rId6" Type="http://schemas.openxmlformats.org/officeDocument/2006/relationships/image" Target="../media/image200.png"/><Relationship Id="rId5" Type="http://schemas.openxmlformats.org/officeDocument/2006/relationships/image" Target="../media/image19.png"/><Relationship Id="rId10" Type="http://schemas.openxmlformats.org/officeDocument/2006/relationships/image" Target="../media/image240.png"/><Relationship Id="rId4" Type="http://schemas.openxmlformats.org/officeDocument/2006/relationships/image" Target="../media/image18.png"/><Relationship Id="rId9" Type="http://schemas.openxmlformats.org/officeDocument/2006/relationships/image" Target="../media/image23.png"/></Relationships>
</file>

<file path=ppt/slides/_rels/slide27.xml.rels><?xml version="1.0" encoding="UTF-8" standalone="yes"?>
<Relationships xmlns="http://schemas.openxmlformats.org/package/2006/relationships"><Relationship Id="rId3" Type="http://schemas.openxmlformats.org/officeDocument/2006/relationships/image" Target="../media/image17.png"/><Relationship Id="rId7" Type="http://schemas.openxmlformats.org/officeDocument/2006/relationships/image" Target="../media/image21.png"/><Relationship Id="rId2" Type="http://schemas.openxmlformats.org/officeDocument/2006/relationships/notesSlide" Target="../notesSlides/notesSlide27.xml"/><Relationship Id="rId1" Type="http://schemas.openxmlformats.org/officeDocument/2006/relationships/slideLayout" Target="../slideLayouts/slideLayout2.xml"/><Relationship Id="rId6" Type="http://schemas.openxmlformats.org/officeDocument/2006/relationships/image" Target="../media/image200.png"/><Relationship Id="rId11" Type="http://schemas.openxmlformats.org/officeDocument/2006/relationships/image" Target="../media/image25.png"/><Relationship Id="rId5" Type="http://schemas.openxmlformats.org/officeDocument/2006/relationships/image" Target="../media/image19.png"/><Relationship Id="rId10" Type="http://schemas.openxmlformats.org/officeDocument/2006/relationships/image" Target="../media/image240.png"/><Relationship Id="rId4" Type="http://schemas.openxmlformats.org/officeDocument/2006/relationships/image" Target="../media/image18.png"/><Relationship Id="rId9" Type="http://schemas.openxmlformats.org/officeDocument/2006/relationships/image" Target="../media/image23.png"/></Relationships>
</file>

<file path=ppt/slides/_rels/slide28.xml.rels><?xml version="1.0" encoding="UTF-8" standalone="yes"?>
<Relationships xmlns="http://schemas.openxmlformats.org/package/2006/relationships"><Relationship Id="rId3" Type="http://schemas.openxmlformats.org/officeDocument/2006/relationships/image" Target="../media/image17.png"/><Relationship Id="rId7" Type="http://schemas.openxmlformats.org/officeDocument/2006/relationships/image" Target="../media/image21.png"/><Relationship Id="rId12" Type="http://schemas.openxmlformats.org/officeDocument/2006/relationships/image" Target="../media/image26.png"/><Relationship Id="rId2" Type="http://schemas.openxmlformats.org/officeDocument/2006/relationships/notesSlide" Target="../notesSlides/notesSlide28.xml"/><Relationship Id="rId1" Type="http://schemas.openxmlformats.org/officeDocument/2006/relationships/slideLayout" Target="../slideLayouts/slideLayout2.xml"/><Relationship Id="rId6" Type="http://schemas.openxmlformats.org/officeDocument/2006/relationships/image" Target="../media/image200.png"/><Relationship Id="rId11" Type="http://schemas.openxmlformats.org/officeDocument/2006/relationships/image" Target="../media/image25.png"/><Relationship Id="rId5" Type="http://schemas.openxmlformats.org/officeDocument/2006/relationships/image" Target="../media/image19.png"/><Relationship Id="rId10" Type="http://schemas.openxmlformats.org/officeDocument/2006/relationships/image" Target="../media/image240.png"/><Relationship Id="rId4" Type="http://schemas.openxmlformats.org/officeDocument/2006/relationships/image" Target="../media/image18.png"/><Relationship Id="rId9" Type="http://schemas.openxmlformats.org/officeDocument/2006/relationships/image" Target="../media/image23.png"/></Relationships>
</file>

<file path=ppt/slides/_rels/slide29.xml.rels><?xml version="1.0" encoding="UTF-8" standalone="yes"?>
<Relationships xmlns="http://schemas.openxmlformats.org/package/2006/relationships"><Relationship Id="rId13" Type="http://schemas.openxmlformats.org/officeDocument/2006/relationships/image" Target="../media/image27.png"/><Relationship Id="rId3" Type="http://schemas.openxmlformats.org/officeDocument/2006/relationships/image" Target="../media/image17.png"/><Relationship Id="rId7" Type="http://schemas.openxmlformats.org/officeDocument/2006/relationships/image" Target="../media/image21.png"/><Relationship Id="rId12" Type="http://schemas.openxmlformats.org/officeDocument/2006/relationships/image" Target="../media/image26.png"/><Relationship Id="rId2" Type="http://schemas.openxmlformats.org/officeDocument/2006/relationships/notesSlide" Target="../notesSlides/notesSlide29.xml"/><Relationship Id="rId1" Type="http://schemas.openxmlformats.org/officeDocument/2006/relationships/slideLayout" Target="../slideLayouts/slideLayout2.xml"/><Relationship Id="rId6" Type="http://schemas.openxmlformats.org/officeDocument/2006/relationships/image" Target="../media/image200.png"/><Relationship Id="rId11" Type="http://schemas.openxmlformats.org/officeDocument/2006/relationships/image" Target="../media/image25.png"/><Relationship Id="rId5" Type="http://schemas.openxmlformats.org/officeDocument/2006/relationships/image" Target="../media/image19.png"/><Relationship Id="rId10" Type="http://schemas.openxmlformats.org/officeDocument/2006/relationships/image" Target="../media/image240.png"/><Relationship Id="rId4" Type="http://schemas.openxmlformats.org/officeDocument/2006/relationships/image" Target="../media/image18.png"/><Relationship Id="rId9" Type="http://schemas.openxmlformats.org/officeDocument/2006/relationships/image" Target="../media/image23.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30.xml.rels><?xml version="1.0" encoding="UTF-8" standalone="yes"?>
<Relationships xmlns="http://schemas.openxmlformats.org/package/2006/relationships"><Relationship Id="rId13" Type="http://schemas.openxmlformats.org/officeDocument/2006/relationships/image" Target="../media/image27.png"/><Relationship Id="rId3" Type="http://schemas.openxmlformats.org/officeDocument/2006/relationships/image" Target="../media/image17.png"/><Relationship Id="rId7" Type="http://schemas.openxmlformats.org/officeDocument/2006/relationships/image" Target="../media/image21.png"/><Relationship Id="rId12" Type="http://schemas.openxmlformats.org/officeDocument/2006/relationships/image" Target="../media/image26.png"/><Relationship Id="rId2" Type="http://schemas.openxmlformats.org/officeDocument/2006/relationships/notesSlide" Target="../notesSlides/notesSlide30.xml"/><Relationship Id="rId1" Type="http://schemas.openxmlformats.org/officeDocument/2006/relationships/slideLayout" Target="../slideLayouts/slideLayout2.xml"/><Relationship Id="rId6" Type="http://schemas.openxmlformats.org/officeDocument/2006/relationships/image" Target="../media/image200.png"/><Relationship Id="rId11" Type="http://schemas.openxmlformats.org/officeDocument/2006/relationships/image" Target="../media/image25.png"/><Relationship Id="rId5" Type="http://schemas.openxmlformats.org/officeDocument/2006/relationships/image" Target="../media/image19.png"/><Relationship Id="rId10" Type="http://schemas.openxmlformats.org/officeDocument/2006/relationships/image" Target="../media/image240.png"/><Relationship Id="rId4" Type="http://schemas.openxmlformats.org/officeDocument/2006/relationships/image" Target="../media/image18.png"/><Relationship Id="rId9" Type="http://schemas.openxmlformats.org/officeDocument/2006/relationships/image" Target="../media/image23.png"/><Relationship Id="rId14" Type="http://schemas.openxmlformats.org/officeDocument/2006/relationships/image" Target="../media/image28.png"/></Relationships>
</file>

<file path=ppt/slides/_rels/slide31.xml.rels><?xml version="1.0" encoding="UTF-8" standalone="yes"?>
<Relationships xmlns="http://schemas.openxmlformats.org/package/2006/relationships"><Relationship Id="rId13" Type="http://schemas.openxmlformats.org/officeDocument/2006/relationships/image" Target="../media/image27.png"/><Relationship Id="rId3" Type="http://schemas.openxmlformats.org/officeDocument/2006/relationships/image" Target="../media/image17.png"/><Relationship Id="rId7" Type="http://schemas.openxmlformats.org/officeDocument/2006/relationships/image" Target="../media/image21.png"/><Relationship Id="rId12" Type="http://schemas.openxmlformats.org/officeDocument/2006/relationships/image" Target="../media/image26.png"/><Relationship Id="rId2" Type="http://schemas.openxmlformats.org/officeDocument/2006/relationships/notesSlide" Target="../notesSlides/notesSlide31.xml"/><Relationship Id="rId1" Type="http://schemas.openxmlformats.org/officeDocument/2006/relationships/slideLayout" Target="../slideLayouts/slideLayout2.xml"/><Relationship Id="rId6" Type="http://schemas.openxmlformats.org/officeDocument/2006/relationships/image" Target="../media/image200.png"/><Relationship Id="rId11" Type="http://schemas.openxmlformats.org/officeDocument/2006/relationships/image" Target="../media/image25.png"/><Relationship Id="rId5" Type="http://schemas.openxmlformats.org/officeDocument/2006/relationships/image" Target="../media/image19.png"/><Relationship Id="rId15" Type="http://schemas.openxmlformats.org/officeDocument/2006/relationships/image" Target="../media/image29.png"/><Relationship Id="rId10" Type="http://schemas.openxmlformats.org/officeDocument/2006/relationships/image" Target="../media/image240.png"/><Relationship Id="rId4" Type="http://schemas.openxmlformats.org/officeDocument/2006/relationships/image" Target="../media/image18.png"/><Relationship Id="rId9" Type="http://schemas.openxmlformats.org/officeDocument/2006/relationships/image" Target="../media/image23.png"/><Relationship Id="rId14" Type="http://schemas.openxmlformats.org/officeDocument/2006/relationships/image" Target="../media/image28.png"/></Relationships>
</file>

<file path=ppt/slides/_rels/slide3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2.xml"/><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image" Target="../media/image2.png"/></Relationships>
</file>

<file path=ppt/slides/_rels/slide3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3.xml"/><Relationship Id="rId1" Type="http://schemas.openxmlformats.org/officeDocument/2006/relationships/slideLayout" Target="../slideLayouts/slideLayout2.xml"/><Relationship Id="rId6" Type="http://schemas.openxmlformats.org/officeDocument/2006/relationships/image" Target="../media/image30.png"/><Relationship Id="rId5" Type="http://schemas.openxmlformats.org/officeDocument/2006/relationships/image" Target="../media/image8.png"/><Relationship Id="rId4" Type="http://schemas.openxmlformats.org/officeDocument/2006/relationships/image" Target="../media/image2.png"/></Relationships>
</file>

<file path=ppt/slides/_rels/slide34.xml.rels><?xml version="1.0" encoding="UTF-8" standalone="yes"?>
<Relationships xmlns="http://schemas.openxmlformats.org/package/2006/relationships"><Relationship Id="rId3" Type="http://schemas.openxmlformats.org/officeDocument/2006/relationships/image" Target="../media/image7.png"/><Relationship Id="rId7" Type="http://schemas.openxmlformats.org/officeDocument/2006/relationships/image" Target="../media/image310.png"/><Relationship Id="rId2" Type="http://schemas.openxmlformats.org/officeDocument/2006/relationships/notesSlide" Target="../notesSlides/notesSlide34.xml"/><Relationship Id="rId1" Type="http://schemas.openxmlformats.org/officeDocument/2006/relationships/slideLayout" Target="../slideLayouts/slideLayout2.xml"/><Relationship Id="rId6" Type="http://schemas.openxmlformats.org/officeDocument/2006/relationships/image" Target="../media/image31.png"/><Relationship Id="rId5" Type="http://schemas.openxmlformats.org/officeDocument/2006/relationships/image" Target="../media/image8.png"/><Relationship Id="rId4" Type="http://schemas.openxmlformats.org/officeDocument/2006/relationships/image" Target="../media/image2.png"/></Relationships>
</file>

<file path=ppt/slides/_rels/slide35.xml.rels><?xml version="1.0" encoding="UTF-8" standalone="yes"?>
<Relationships xmlns="http://schemas.openxmlformats.org/package/2006/relationships"><Relationship Id="rId3" Type="http://schemas.openxmlformats.org/officeDocument/2006/relationships/image" Target="../media/image34.png"/><Relationship Id="rId2" Type="http://schemas.openxmlformats.org/officeDocument/2006/relationships/notesSlide" Target="../notesSlides/notesSlide35.xml"/><Relationship Id="rId1" Type="http://schemas.openxmlformats.org/officeDocument/2006/relationships/slideLayout" Target="../slideLayouts/slideLayout2.xml"/><Relationship Id="rId5" Type="http://schemas.openxmlformats.org/officeDocument/2006/relationships/image" Target="../media/image35.png"/><Relationship Id="rId4" Type="http://schemas.openxmlformats.org/officeDocument/2006/relationships/image" Target="../media/image2.png"/></Relationships>
</file>

<file path=ppt/slides/_rels/slide36.xml.rels><?xml version="1.0" encoding="UTF-8" standalone="yes"?>
<Relationships xmlns="http://schemas.openxmlformats.org/package/2006/relationships"><Relationship Id="rId3" Type="http://schemas.openxmlformats.org/officeDocument/2006/relationships/image" Target="../media/image34.png"/><Relationship Id="rId2" Type="http://schemas.openxmlformats.org/officeDocument/2006/relationships/notesSlide" Target="../notesSlides/notesSlide36.xml"/><Relationship Id="rId1" Type="http://schemas.openxmlformats.org/officeDocument/2006/relationships/slideLayout" Target="../slideLayouts/slideLayout2.xml"/><Relationship Id="rId6" Type="http://schemas.openxmlformats.org/officeDocument/2006/relationships/image" Target="../media/image36.png"/><Relationship Id="rId5" Type="http://schemas.openxmlformats.org/officeDocument/2006/relationships/image" Target="../media/image35.png"/><Relationship Id="rId4" Type="http://schemas.openxmlformats.org/officeDocument/2006/relationships/image" Target="../media/image2.png"/></Relationships>
</file>

<file path=ppt/slides/_rels/slide37.xml.rels><?xml version="1.0" encoding="UTF-8" standalone="yes"?>
<Relationships xmlns="http://schemas.openxmlformats.org/package/2006/relationships"><Relationship Id="rId8" Type="http://schemas.openxmlformats.org/officeDocument/2006/relationships/image" Target="../media/image39.png"/><Relationship Id="rId3" Type="http://schemas.openxmlformats.org/officeDocument/2006/relationships/image" Target="../media/image7.png"/><Relationship Id="rId7" Type="http://schemas.openxmlformats.org/officeDocument/2006/relationships/image" Target="../media/image38.png"/><Relationship Id="rId2" Type="http://schemas.openxmlformats.org/officeDocument/2006/relationships/notesSlide" Target="../notesSlides/notesSlide37.xml"/><Relationship Id="rId1" Type="http://schemas.openxmlformats.org/officeDocument/2006/relationships/slideLayout" Target="../slideLayouts/slideLayout2.xml"/><Relationship Id="rId6" Type="http://schemas.openxmlformats.org/officeDocument/2006/relationships/image" Target="../media/image37.png"/><Relationship Id="rId5" Type="http://schemas.openxmlformats.org/officeDocument/2006/relationships/image" Target="../media/image8.png"/><Relationship Id="rId4" Type="http://schemas.openxmlformats.org/officeDocument/2006/relationships/image" Target="../media/image2.png"/><Relationship Id="rId9" Type="http://schemas.openxmlformats.org/officeDocument/2006/relationships/image" Target="../media/image40.png"/></Relationships>
</file>

<file path=ppt/slides/_rels/slide38.xml.rels><?xml version="1.0" encoding="UTF-8" standalone="yes"?>
<Relationships xmlns="http://schemas.openxmlformats.org/package/2006/relationships"><Relationship Id="rId8" Type="http://schemas.openxmlformats.org/officeDocument/2006/relationships/image" Target="../media/image39.png"/><Relationship Id="rId3" Type="http://schemas.openxmlformats.org/officeDocument/2006/relationships/image" Target="../media/image7.png"/><Relationship Id="rId7" Type="http://schemas.openxmlformats.org/officeDocument/2006/relationships/image" Target="../media/image38.png"/><Relationship Id="rId2" Type="http://schemas.openxmlformats.org/officeDocument/2006/relationships/notesSlide" Target="../notesSlides/notesSlide38.xml"/><Relationship Id="rId1" Type="http://schemas.openxmlformats.org/officeDocument/2006/relationships/slideLayout" Target="../slideLayouts/slideLayout2.xml"/><Relationship Id="rId6" Type="http://schemas.openxmlformats.org/officeDocument/2006/relationships/image" Target="../media/image37.png"/><Relationship Id="rId11" Type="http://schemas.openxmlformats.org/officeDocument/2006/relationships/image" Target="../media/image41.png"/><Relationship Id="rId5" Type="http://schemas.openxmlformats.org/officeDocument/2006/relationships/image" Target="../media/image8.png"/><Relationship Id="rId4" Type="http://schemas.openxmlformats.org/officeDocument/2006/relationships/image" Target="../media/image2.png"/><Relationship Id="rId9" Type="http://schemas.openxmlformats.org/officeDocument/2006/relationships/image" Target="../media/image40.png"/></Relationships>
</file>

<file path=ppt/slides/_rels/slide39.xml.rels><?xml version="1.0" encoding="UTF-8" standalone="yes"?>
<Relationships xmlns="http://schemas.openxmlformats.org/package/2006/relationships"><Relationship Id="rId8" Type="http://schemas.openxmlformats.org/officeDocument/2006/relationships/image" Target="../media/image39.png"/><Relationship Id="rId3" Type="http://schemas.openxmlformats.org/officeDocument/2006/relationships/image" Target="../media/image7.png"/><Relationship Id="rId7" Type="http://schemas.openxmlformats.org/officeDocument/2006/relationships/image" Target="../media/image38.png"/><Relationship Id="rId2" Type="http://schemas.openxmlformats.org/officeDocument/2006/relationships/notesSlide" Target="../notesSlides/notesSlide39.xml"/><Relationship Id="rId1" Type="http://schemas.openxmlformats.org/officeDocument/2006/relationships/slideLayout" Target="../slideLayouts/slideLayout2.xml"/><Relationship Id="rId6" Type="http://schemas.openxmlformats.org/officeDocument/2006/relationships/image" Target="../media/image37.png"/><Relationship Id="rId11" Type="http://schemas.openxmlformats.org/officeDocument/2006/relationships/image" Target="../media/image41.png"/><Relationship Id="rId5" Type="http://schemas.openxmlformats.org/officeDocument/2006/relationships/image" Target="../media/image8.png"/><Relationship Id="rId10" Type="http://schemas.openxmlformats.org/officeDocument/2006/relationships/image" Target="../media/image310.png"/><Relationship Id="rId4" Type="http://schemas.openxmlformats.org/officeDocument/2006/relationships/image" Target="../media/image2.png"/><Relationship Id="rId9" Type="http://schemas.openxmlformats.org/officeDocument/2006/relationships/image" Target="../media/image40.pn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40.xml.rels><?xml version="1.0" encoding="UTF-8" standalone="yes"?>
<Relationships xmlns="http://schemas.openxmlformats.org/package/2006/relationships"><Relationship Id="rId3" Type="http://schemas.openxmlformats.org/officeDocument/2006/relationships/image" Target="../media/image32.png"/><Relationship Id="rId2" Type="http://schemas.openxmlformats.org/officeDocument/2006/relationships/notesSlide" Target="../notesSlides/notesSlide40.xml"/><Relationship Id="rId1" Type="http://schemas.openxmlformats.org/officeDocument/2006/relationships/slideLayout" Target="../slideLayouts/slideLayout2.xml"/><Relationship Id="rId6" Type="http://schemas.openxmlformats.org/officeDocument/2006/relationships/image" Target="../media/image36.png"/><Relationship Id="rId5" Type="http://schemas.openxmlformats.org/officeDocument/2006/relationships/image" Target="../media/image33.png"/><Relationship Id="rId4" Type="http://schemas.openxmlformats.org/officeDocument/2006/relationships/image" Target="../media/image2.png"/></Relationships>
</file>

<file path=ppt/slides/_rels/slide41.xml.rels><?xml version="1.0" encoding="UTF-8" standalone="yes"?>
<Relationships xmlns="http://schemas.openxmlformats.org/package/2006/relationships"><Relationship Id="rId3" Type="http://schemas.openxmlformats.org/officeDocument/2006/relationships/image" Target="../media/image32.png"/><Relationship Id="rId7" Type="http://schemas.openxmlformats.org/officeDocument/2006/relationships/image" Target="../media/image310.png"/><Relationship Id="rId2" Type="http://schemas.openxmlformats.org/officeDocument/2006/relationships/notesSlide" Target="../notesSlides/notesSlide41.xml"/><Relationship Id="rId1" Type="http://schemas.openxmlformats.org/officeDocument/2006/relationships/slideLayout" Target="../slideLayouts/slideLayout2.xml"/><Relationship Id="rId6" Type="http://schemas.openxmlformats.org/officeDocument/2006/relationships/image" Target="../media/image42.png"/><Relationship Id="rId5" Type="http://schemas.openxmlformats.org/officeDocument/2006/relationships/image" Target="../media/image33.png"/><Relationship Id="rId4" Type="http://schemas.openxmlformats.org/officeDocument/2006/relationships/image" Target="../media/image2.png"/></Relationships>
</file>

<file path=ppt/slides/_rels/slide4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2.xml"/><Relationship Id="rId1" Type="http://schemas.openxmlformats.org/officeDocument/2006/relationships/slideLayout" Target="../slideLayouts/slideLayout2.xml"/><Relationship Id="rId6" Type="http://schemas.openxmlformats.org/officeDocument/2006/relationships/image" Target="../media/image44.png"/><Relationship Id="rId5" Type="http://schemas.openxmlformats.org/officeDocument/2006/relationships/image" Target="../media/image3.png"/><Relationship Id="rId4" Type="http://schemas.openxmlformats.org/officeDocument/2006/relationships/image" Target="../media/image43.png"/></Relationships>
</file>

<file path=ppt/slides/_rels/slide4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3.xml"/><Relationship Id="rId1" Type="http://schemas.openxmlformats.org/officeDocument/2006/relationships/slideLayout" Target="../slideLayouts/slideLayout2.xml"/><Relationship Id="rId6" Type="http://schemas.openxmlformats.org/officeDocument/2006/relationships/image" Target="../media/image44.png"/><Relationship Id="rId5" Type="http://schemas.openxmlformats.org/officeDocument/2006/relationships/image" Target="../media/image3.png"/><Relationship Id="rId4" Type="http://schemas.openxmlformats.org/officeDocument/2006/relationships/image" Target="../media/image43.png"/></Relationships>
</file>

<file path=ppt/slides/_rels/slide4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4.xml"/><Relationship Id="rId1" Type="http://schemas.openxmlformats.org/officeDocument/2006/relationships/slideLayout" Target="../slideLayouts/slideLayout2.xml"/><Relationship Id="rId6" Type="http://schemas.openxmlformats.org/officeDocument/2006/relationships/image" Target="../media/image44.png"/><Relationship Id="rId5" Type="http://schemas.openxmlformats.org/officeDocument/2006/relationships/image" Target="../media/image3.png"/><Relationship Id="rId4" Type="http://schemas.openxmlformats.org/officeDocument/2006/relationships/image" Target="../media/image43.png"/></Relationships>
</file>

<file path=ppt/slides/_rels/slide45.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45.png"/><Relationship Id="rId2" Type="http://schemas.openxmlformats.org/officeDocument/2006/relationships/notesSlide" Target="../notesSlides/notesSlide45.xml"/><Relationship Id="rId1" Type="http://schemas.openxmlformats.org/officeDocument/2006/relationships/slideLayout" Target="../slideLayouts/slideLayout2.xml"/><Relationship Id="rId6" Type="http://schemas.openxmlformats.org/officeDocument/2006/relationships/image" Target="../media/image44.png"/><Relationship Id="rId5" Type="http://schemas.openxmlformats.org/officeDocument/2006/relationships/image" Target="../media/image3.png"/><Relationship Id="rId4" Type="http://schemas.openxmlformats.org/officeDocument/2006/relationships/image" Target="../media/image43.png"/></Relationships>
</file>

<file path=ppt/slides/_rels/slide46.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450.png"/><Relationship Id="rId2" Type="http://schemas.openxmlformats.org/officeDocument/2006/relationships/notesSlide" Target="../notesSlides/notesSlide46.xml"/><Relationship Id="rId1" Type="http://schemas.openxmlformats.org/officeDocument/2006/relationships/slideLayout" Target="../slideLayouts/slideLayout2.xml"/><Relationship Id="rId6" Type="http://schemas.openxmlformats.org/officeDocument/2006/relationships/image" Target="../media/image44.png"/><Relationship Id="rId5" Type="http://schemas.openxmlformats.org/officeDocument/2006/relationships/image" Target="../media/image3.png"/><Relationship Id="rId4" Type="http://schemas.openxmlformats.org/officeDocument/2006/relationships/image" Target="../media/image43.png"/></Relationships>
</file>

<file path=ppt/slides/_rels/slide4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7.xml"/><Relationship Id="rId1" Type="http://schemas.openxmlformats.org/officeDocument/2006/relationships/slideLayout" Target="../slideLayouts/slideLayout2.xml"/><Relationship Id="rId6" Type="http://schemas.openxmlformats.org/officeDocument/2006/relationships/image" Target="../media/image44.png"/><Relationship Id="rId5" Type="http://schemas.openxmlformats.org/officeDocument/2006/relationships/image" Target="../media/image3.png"/><Relationship Id="rId4" Type="http://schemas.openxmlformats.org/officeDocument/2006/relationships/image" Target="../media/image43.png"/></Relationships>
</file>

<file path=ppt/slides/_rels/slide4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8.xml"/><Relationship Id="rId1" Type="http://schemas.openxmlformats.org/officeDocument/2006/relationships/slideLayout" Target="../slideLayouts/slideLayout2.xml"/><Relationship Id="rId6" Type="http://schemas.openxmlformats.org/officeDocument/2006/relationships/image" Target="../media/image44.png"/><Relationship Id="rId5" Type="http://schemas.openxmlformats.org/officeDocument/2006/relationships/image" Target="../media/image3.png"/><Relationship Id="rId4" Type="http://schemas.openxmlformats.org/officeDocument/2006/relationships/image" Target="../media/image43.png"/></Relationships>
</file>

<file path=ppt/slides/_rels/slide49.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45.png"/><Relationship Id="rId2" Type="http://schemas.openxmlformats.org/officeDocument/2006/relationships/notesSlide" Target="../notesSlides/notesSlide49.xml"/><Relationship Id="rId1" Type="http://schemas.openxmlformats.org/officeDocument/2006/relationships/slideLayout" Target="../slideLayouts/slideLayout2.xml"/><Relationship Id="rId6" Type="http://schemas.openxmlformats.org/officeDocument/2006/relationships/image" Target="../media/image44.png"/><Relationship Id="rId5" Type="http://schemas.openxmlformats.org/officeDocument/2006/relationships/image" Target="../media/image3.png"/><Relationship Id="rId4" Type="http://schemas.openxmlformats.org/officeDocument/2006/relationships/image" Target="../media/image43.png"/></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2.png"/></Relationships>
</file>

<file path=ppt/slides/_rels/slide50.xml.rels><?xml version="1.0" encoding="UTF-8" standalone="yes"?>
<Relationships xmlns="http://schemas.openxmlformats.org/package/2006/relationships"><Relationship Id="rId8" Type="http://schemas.openxmlformats.org/officeDocument/2006/relationships/image" Target="../media/image46.png"/><Relationship Id="rId3" Type="http://schemas.openxmlformats.org/officeDocument/2006/relationships/image" Target="../media/image1.png"/><Relationship Id="rId2" Type="http://schemas.openxmlformats.org/officeDocument/2006/relationships/notesSlide" Target="../notesSlides/notesSlide50.xml"/><Relationship Id="rId1" Type="http://schemas.openxmlformats.org/officeDocument/2006/relationships/slideLayout" Target="../slideLayouts/slideLayout2.xml"/><Relationship Id="rId6" Type="http://schemas.openxmlformats.org/officeDocument/2006/relationships/image" Target="../media/image44.png"/><Relationship Id="rId5" Type="http://schemas.openxmlformats.org/officeDocument/2006/relationships/image" Target="../media/image3.png"/><Relationship Id="rId4" Type="http://schemas.openxmlformats.org/officeDocument/2006/relationships/image" Target="../media/image43.png"/></Relationships>
</file>

<file path=ppt/slides/_rels/slide51.xml.rels><?xml version="1.0" encoding="UTF-8" standalone="yes"?>
<Relationships xmlns="http://schemas.openxmlformats.org/package/2006/relationships"><Relationship Id="rId8" Type="http://schemas.openxmlformats.org/officeDocument/2006/relationships/image" Target="../media/image46.png"/><Relationship Id="rId3" Type="http://schemas.openxmlformats.org/officeDocument/2006/relationships/image" Target="../media/image1.png"/><Relationship Id="rId7" Type="http://schemas.openxmlformats.org/officeDocument/2006/relationships/image" Target="../media/image450.png"/><Relationship Id="rId2" Type="http://schemas.openxmlformats.org/officeDocument/2006/relationships/notesSlide" Target="../notesSlides/notesSlide51.xml"/><Relationship Id="rId1" Type="http://schemas.openxmlformats.org/officeDocument/2006/relationships/slideLayout" Target="../slideLayouts/slideLayout2.xml"/><Relationship Id="rId6" Type="http://schemas.openxmlformats.org/officeDocument/2006/relationships/image" Target="../media/image44.png"/><Relationship Id="rId5" Type="http://schemas.openxmlformats.org/officeDocument/2006/relationships/image" Target="../media/image3.png"/><Relationship Id="rId4" Type="http://schemas.openxmlformats.org/officeDocument/2006/relationships/image" Target="../media/image43.png"/></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12.png"/><Relationship Id="rId4" Type="http://schemas.openxmlformats.org/officeDocument/2006/relationships/image" Target="../media/image1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8DC05F3E-9E57-49A8-863B-BEBB25AAAE31}"/>
              </a:ext>
            </a:extLst>
          </p:cNvPr>
          <p:cNvSpPr/>
          <p:nvPr/>
        </p:nvSpPr>
        <p:spPr>
          <a:xfrm>
            <a:off x="0" y="4344683"/>
            <a:ext cx="9144000" cy="77535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mk-MK"/>
          </a:p>
        </p:txBody>
      </p:sp>
      <p:cxnSp>
        <p:nvCxnSpPr>
          <p:cNvPr id="16" name="Straight Connector 15">
            <a:extLst>
              <a:ext uri="{FF2B5EF4-FFF2-40B4-BE49-F238E27FC236}">
                <a16:creationId xmlns:a16="http://schemas.microsoft.com/office/drawing/2014/main" id="{D9DD6B75-5E8A-418C-944D-A59F4AB206AE}"/>
              </a:ext>
            </a:extLst>
          </p:cNvPr>
          <p:cNvCxnSpPr/>
          <p:nvPr/>
        </p:nvCxnSpPr>
        <p:spPr>
          <a:xfrm>
            <a:off x="643467" y="2154699"/>
            <a:ext cx="7857066" cy="0"/>
          </a:xfrm>
          <a:prstGeom prst="line">
            <a:avLst/>
          </a:prstGeom>
          <a:ln w="12700">
            <a:gradFill flip="none" rotWithShape="1">
              <a:gsLst>
                <a:gs pos="0">
                  <a:schemeClr val="bg1"/>
                </a:gs>
                <a:gs pos="15000">
                  <a:schemeClr val="tx1">
                    <a:lumMod val="75000"/>
                    <a:lumOff val="25000"/>
                  </a:schemeClr>
                </a:gs>
                <a:gs pos="85000">
                  <a:schemeClr val="tx1">
                    <a:lumMod val="75000"/>
                    <a:lumOff val="25000"/>
                  </a:schemeClr>
                </a:gs>
                <a:gs pos="100000">
                  <a:schemeClr val="bg1"/>
                </a:gs>
              </a:gsLst>
              <a:lin ang="0" scaled="1"/>
              <a:tileRect/>
            </a:gradFill>
          </a:ln>
        </p:spPr>
        <p:style>
          <a:lnRef idx="1">
            <a:schemeClr val="accent1"/>
          </a:lnRef>
          <a:fillRef idx="0">
            <a:schemeClr val="accent1"/>
          </a:fillRef>
          <a:effectRef idx="0">
            <a:schemeClr val="accent1"/>
          </a:effectRef>
          <a:fontRef idx="minor">
            <a:schemeClr val="tx1"/>
          </a:fontRef>
        </p:style>
      </p:cxnSp>
      <p:sp>
        <p:nvSpPr>
          <p:cNvPr id="19" name="Rectangle 18">
            <a:extLst>
              <a:ext uri="{FF2B5EF4-FFF2-40B4-BE49-F238E27FC236}">
                <a16:creationId xmlns:a16="http://schemas.microsoft.com/office/drawing/2014/main" id="{8AA8FFBD-8F59-45E4-A951-3BDF390EFE28}"/>
              </a:ext>
            </a:extLst>
          </p:cNvPr>
          <p:cNvSpPr/>
          <p:nvPr/>
        </p:nvSpPr>
        <p:spPr>
          <a:xfrm>
            <a:off x="2349344" y="1383414"/>
            <a:ext cx="4445319" cy="769441"/>
          </a:xfrm>
          <a:prstGeom prst="rect">
            <a:avLst/>
          </a:prstGeom>
        </p:spPr>
        <p:txBody>
          <a:bodyPr wrap="none">
            <a:spAutoFit/>
          </a:bodyPr>
          <a:lstStyle/>
          <a:p>
            <a:pPr algn="ctr"/>
            <a:r>
              <a:rPr lang="en-US" sz="4400" b="1" spc="300" dirty="0">
                <a:latin typeface="Bold sand ms"/>
                <a:cs typeface="Mongolian Baiti" panose="03000500000000000000" pitchFamily="66" charset="0"/>
              </a:rPr>
              <a:t>SOA Exam FM</a:t>
            </a:r>
            <a:endParaRPr lang="mk-MK" sz="4400" b="1" spc="300" dirty="0">
              <a:latin typeface="Bold sand ms"/>
              <a:cs typeface="Mongolian Baiti" panose="03000500000000000000" pitchFamily="66" charset="0"/>
            </a:endParaRPr>
          </a:p>
        </p:txBody>
      </p:sp>
      <p:sp>
        <p:nvSpPr>
          <p:cNvPr id="20" name="Rectangle 19">
            <a:extLst>
              <a:ext uri="{FF2B5EF4-FFF2-40B4-BE49-F238E27FC236}">
                <a16:creationId xmlns:a16="http://schemas.microsoft.com/office/drawing/2014/main" id="{3A4C1F0D-0DDC-4F66-A892-952589DE9CD9}"/>
              </a:ext>
            </a:extLst>
          </p:cNvPr>
          <p:cNvSpPr/>
          <p:nvPr/>
        </p:nvSpPr>
        <p:spPr>
          <a:xfrm>
            <a:off x="643469" y="2161529"/>
            <a:ext cx="7857064" cy="954107"/>
          </a:xfrm>
          <a:prstGeom prst="rect">
            <a:avLst/>
          </a:prstGeom>
        </p:spPr>
        <p:txBody>
          <a:bodyPr wrap="square">
            <a:spAutoFit/>
          </a:bodyPr>
          <a:lstStyle/>
          <a:p>
            <a:pPr algn="ctr"/>
            <a:r>
              <a:rPr lang="en-US" sz="2800" dirty="0">
                <a:latin typeface="Bold sand ms"/>
                <a:cs typeface="Calibri Light" panose="020F0302020204030204" pitchFamily="34" charset="0"/>
              </a:rPr>
              <a:t>Module 2 – Section 1 (Part1)</a:t>
            </a:r>
            <a:endParaRPr lang="mk-MK" sz="2800" dirty="0">
              <a:latin typeface="Bold sand ms"/>
              <a:cs typeface="Calibri Light" panose="020F0302020204030204" pitchFamily="34" charset="0"/>
            </a:endParaRPr>
          </a:p>
          <a:p>
            <a:pPr algn="ctr"/>
            <a:endParaRPr lang="mk-MK" sz="2800" dirty="0">
              <a:latin typeface="Bold sand ms"/>
              <a:cs typeface="Calibri Light" panose="020F0302020204030204" pitchFamily="34" charset="0"/>
            </a:endParaRPr>
          </a:p>
        </p:txBody>
      </p:sp>
      <p:cxnSp>
        <p:nvCxnSpPr>
          <p:cNvPr id="22" name="Straight Connector 21">
            <a:extLst>
              <a:ext uri="{FF2B5EF4-FFF2-40B4-BE49-F238E27FC236}">
                <a16:creationId xmlns:a16="http://schemas.microsoft.com/office/drawing/2014/main" id="{B97156F5-7FA1-4E55-B8F7-3EF8D2C43323}"/>
              </a:ext>
            </a:extLst>
          </p:cNvPr>
          <p:cNvCxnSpPr/>
          <p:nvPr/>
        </p:nvCxnSpPr>
        <p:spPr>
          <a:xfrm>
            <a:off x="643467" y="2684749"/>
            <a:ext cx="7857066" cy="0"/>
          </a:xfrm>
          <a:prstGeom prst="line">
            <a:avLst/>
          </a:prstGeom>
          <a:ln w="12700">
            <a:gradFill flip="none" rotWithShape="1">
              <a:gsLst>
                <a:gs pos="0">
                  <a:schemeClr val="bg1"/>
                </a:gs>
                <a:gs pos="15000">
                  <a:schemeClr val="tx1">
                    <a:lumMod val="75000"/>
                    <a:lumOff val="25000"/>
                  </a:schemeClr>
                </a:gs>
                <a:gs pos="85000">
                  <a:schemeClr val="tx1">
                    <a:lumMod val="75000"/>
                    <a:lumOff val="25000"/>
                  </a:schemeClr>
                </a:gs>
                <a:gs pos="100000">
                  <a:schemeClr val="bg1"/>
                </a:gs>
              </a:gsLst>
              <a:lin ang="0" scaled="1"/>
              <a:tileRect/>
            </a:gradFill>
          </a:ln>
        </p:spPr>
        <p:style>
          <a:lnRef idx="1">
            <a:schemeClr val="accent1"/>
          </a:lnRef>
          <a:fillRef idx="0">
            <a:schemeClr val="accent1"/>
          </a:fillRef>
          <a:effectRef idx="0">
            <a:schemeClr val="accent1"/>
          </a:effectRef>
          <a:fontRef idx="minor">
            <a:schemeClr val="tx1"/>
          </a:fontRef>
        </p:style>
      </p:cxnSp>
      <p:sp>
        <p:nvSpPr>
          <p:cNvPr id="24" name="Rectangle 23">
            <a:extLst>
              <a:ext uri="{FF2B5EF4-FFF2-40B4-BE49-F238E27FC236}">
                <a16:creationId xmlns:a16="http://schemas.microsoft.com/office/drawing/2014/main" id="{FB7C72F6-BD2D-423F-BC67-66618F619D7B}"/>
              </a:ext>
            </a:extLst>
          </p:cNvPr>
          <p:cNvSpPr/>
          <p:nvPr/>
        </p:nvSpPr>
        <p:spPr>
          <a:xfrm>
            <a:off x="0" y="4425860"/>
            <a:ext cx="9144000" cy="643533"/>
          </a:xfrm>
          <a:prstGeom prst="rect">
            <a:avLst/>
          </a:prstGeom>
          <a:solidFill>
            <a:srgbClr val="4F81B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mk-MK"/>
          </a:p>
        </p:txBody>
      </p:sp>
      <p:sp>
        <p:nvSpPr>
          <p:cNvPr id="23" name="Rectangle 22">
            <a:extLst>
              <a:ext uri="{FF2B5EF4-FFF2-40B4-BE49-F238E27FC236}">
                <a16:creationId xmlns:a16="http://schemas.microsoft.com/office/drawing/2014/main" id="{204938B3-7A68-4666-A8FA-CA571DB57FCC}"/>
              </a:ext>
            </a:extLst>
          </p:cNvPr>
          <p:cNvSpPr/>
          <p:nvPr/>
        </p:nvSpPr>
        <p:spPr>
          <a:xfrm>
            <a:off x="0" y="4409192"/>
            <a:ext cx="9144000" cy="646331"/>
          </a:xfrm>
          <a:prstGeom prst="rect">
            <a:avLst/>
          </a:prstGeom>
        </p:spPr>
        <p:txBody>
          <a:bodyPr wrap="square">
            <a:spAutoFit/>
          </a:bodyPr>
          <a:lstStyle/>
          <a:p>
            <a:pPr algn="ctr"/>
            <a:r>
              <a:rPr lang="en-US" sz="3600" b="1" dirty="0">
                <a:solidFill>
                  <a:schemeClr val="bg1"/>
                </a:solidFill>
                <a:latin typeface="Bold sand ms"/>
                <a:cs typeface="Mongolian Baiti" panose="03000500000000000000" pitchFamily="66" charset="0"/>
              </a:rPr>
              <a:t>Annuity Definitions and Terminology</a:t>
            </a:r>
            <a:endParaRPr lang="mk-MK" sz="3600" dirty="0">
              <a:solidFill>
                <a:schemeClr val="bg1"/>
              </a:solidFill>
              <a:latin typeface="Bold sand ms"/>
              <a:cs typeface="Mongolian Baiti" panose="03000500000000000000" pitchFamily="66" charset="0"/>
            </a:endParaRPr>
          </a:p>
        </p:txBody>
      </p:sp>
    </p:spTree>
    <p:extLst>
      <p:ext uri="{BB962C8B-B14F-4D97-AF65-F5344CB8AC3E}">
        <p14:creationId xmlns:p14="http://schemas.microsoft.com/office/powerpoint/2010/main" val="39606950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Content Placeholder 2"/>
          <p:cNvSpPr txBox="1">
            <a:spLocks/>
          </p:cNvSpPr>
          <p:nvPr/>
        </p:nvSpPr>
        <p:spPr>
          <a:xfrm>
            <a:off x="457200" y="1494000"/>
            <a:ext cx="8001000" cy="4525963"/>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1028700" indent="-571500" algn="l" defTabSz="914400" rtl="0" eaLnBrk="1" latinLnBrk="0" hangingPunct="1">
              <a:spcBef>
                <a:spcPct val="20000"/>
              </a:spcBef>
              <a:buFont typeface="+mj-lt"/>
              <a:buAutoNum type="romanLcPeriod"/>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Wingdings" pitchFamily="2" charset="2"/>
              <a:buChar char="Ø"/>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227013" indent="0">
              <a:spcBef>
                <a:spcPts val="700"/>
              </a:spcBef>
              <a:buClr>
                <a:schemeClr val="accent1"/>
              </a:buClr>
              <a:buNone/>
            </a:pPr>
            <a:r>
              <a:rPr lang="en-US" sz="2200" dirty="0">
                <a:solidFill>
                  <a:schemeClr val="tx1"/>
                </a:solidFill>
                <a:latin typeface="Bold sand ms"/>
              </a:rPr>
              <a:t>The </a:t>
            </a:r>
            <a:r>
              <a:rPr lang="en-US" sz="2200" b="1" dirty="0">
                <a:solidFill>
                  <a:schemeClr val="tx1"/>
                </a:solidFill>
                <a:latin typeface="Bold sand ms"/>
              </a:rPr>
              <a:t>annuity start date</a:t>
            </a:r>
            <a:r>
              <a:rPr lang="en-US" sz="2200" dirty="0">
                <a:solidFill>
                  <a:schemeClr val="tx1"/>
                </a:solidFill>
                <a:latin typeface="Bold sand ms"/>
              </a:rPr>
              <a:t> is at the beginning of the first period</a:t>
            </a:r>
          </a:p>
          <a:p>
            <a:pPr marL="227013" indent="0">
              <a:spcBef>
                <a:spcPts val="700"/>
              </a:spcBef>
              <a:buClr>
                <a:schemeClr val="accent1"/>
              </a:buClr>
              <a:buNone/>
            </a:pPr>
            <a:r>
              <a:rPr lang="en-US" sz="2200" dirty="0">
                <a:latin typeface="Bold sand ms"/>
              </a:rPr>
              <a:t>The </a:t>
            </a:r>
            <a:r>
              <a:rPr lang="en-US" sz="2200" b="1" dirty="0">
                <a:latin typeface="Bold sand ms"/>
              </a:rPr>
              <a:t>annuity end date</a:t>
            </a:r>
            <a:r>
              <a:rPr lang="en-US" sz="2200" dirty="0">
                <a:latin typeface="Bold sand ms"/>
              </a:rPr>
              <a:t> is at the end of the last period</a:t>
            </a:r>
            <a:endParaRPr lang="en-US" sz="2200" dirty="0">
              <a:solidFill>
                <a:schemeClr val="tx1"/>
              </a:solidFill>
              <a:latin typeface="Bold sand ms"/>
            </a:endParaRPr>
          </a:p>
          <a:p>
            <a:pPr indent="-165100">
              <a:spcBef>
                <a:spcPts val="900"/>
              </a:spcBef>
            </a:pPr>
            <a:endParaRPr lang="en-US" sz="2000" dirty="0">
              <a:solidFill>
                <a:schemeClr val="tx1"/>
              </a:solidFill>
              <a:latin typeface="Bold sand ms"/>
            </a:endParaRPr>
          </a:p>
          <a:p>
            <a:pPr marL="0" indent="0">
              <a:buFont typeface="Arial" pitchFamily="34" charset="0"/>
              <a:buNone/>
            </a:pPr>
            <a:endParaRPr lang="en-US" sz="2000" dirty="0">
              <a:solidFill>
                <a:schemeClr val="tx1"/>
              </a:solidFill>
              <a:latin typeface="Bold sand ms"/>
            </a:endParaRPr>
          </a:p>
        </p:txBody>
      </p:sp>
      <p:sp>
        <p:nvSpPr>
          <p:cNvPr id="4" name="Title 1"/>
          <p:cNvSpPr txBox="1">
            <a:spLocks/>
          </p:cNvSpPr>
          <p:nvPr/>
        </p:nvSpPr>
        <p:spPr>
          <a:xfrm>
            <a:off x="228600" y="228600"/>
            <a:ext cx="8686800" cy="11430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spcAft>
                <a:spcPts val="1200"/>
              </a:spcAft>
            </a:pPr>
            <a:r>
              <a:rPr lang="en-US" b="1" dirty="0">
                <a:latin typeface="Bold sand ms"/>
              </a:rPr>
              <a:t>Definitions and Terminology</a:t>
            </a:r>
          </a:p>
        </p:txBody>
      </p:sp>
      <p:cxnSp>
        <p:nvCxnSpPr>
          <p:cNvPr id="6" name="Straight Arrow Connector 5"/>
          <p:cNvCxnSpPr>
            <a:cxnSpLocks/>
          </p:cNvCxnSpPr>
          <p:nvPr/>
        </p:nvCxnSpPr>
        <p:spPr>
          <a:xfrm flipV="1">
            <a:off x="1460020" y="3886200"/>
            <a:ext cx="6189098" cy="18377"/>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p:cxnSp>
        <p:nvCxnSpPr>
          <p:cNvPr id="10" name="Straight Connector 9"/>
          <p:cNvCxnSpPr>
            <a:cxnSpLocks/>
          </p:cNvCxnSpPr>
          <p:nvPr/>
        </p:nvCxnSpPr>
        <p:spPr>
          <a:xfrm>
            <a:off x="2590800" y="3733800"/>
            <a:ext cx="0" cy="336071"/>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1" name="Straight Connector 10"/>
          <p:cNvCxnSpPr>
            <a:cxnSpLocks/>
          </p:cNvCxnSpPr>
          <p:nvPr/>
        </p:nvCxnSpPr>
        <p:spPr>
          <a:xfrm>
            <a:off x="3352800" y="3733800"/>
            <a:ext cx="0" cy="336071"/>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2" name="Straight Connector 11"/>
          <p:cNvCxnSpPr>
            <a:cxnSpLocks/>
          </p:cNvCxnSpPr>
          <p:nvPr/>
        </p:nvCxnSpPr>
        <p:spPr>
          <a:xfrm>
            <a:off x="1828800" y="3733800"/>
            <a:ext cx="0" cy="336071"/>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3" name="Straight Connector 12"/>
          <p:cNvCxnSpPr>
            <a:cxnSpLocks/>
          </p:cNvCxnSpPr>
          <p:nvPr/>
        </p:nvCxnSpPr>
        <p:spPr>
          <a:xfrm>
            <a:off x="5638800" y="3733800"/>
            <a:ext cx="0" cy="336071"/>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4" name="Straight Connector 13"/>
          <p:cNvCxnSpPr>
            <a:cxnSpLocks/>
          </p:cNvCxnSpPr>
          <p:nvPr/>
        </p:nvCxnSpPr>
        <p:spPr>
          <a:xfrm>
            <a:off x="6400800" y="3733800"/>
            <a:ext cx="0" cy="336071"/>
          </a:xfrm>
          <a:prstGeom prst="line">
            <a:avLst/>
          </a:prstGeom>
          <a:ln w="25400"/>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5" name="TextBox 14"/>
              <p:cNvSpPr txBox="1"/>
              <p:nvPr/>
            </p:nvSpPr>
            <p:spPr>
              <a:xfrm>
                <a:off x="1905000" y="4076518"/>
                <a:ext cx="538609" cy="419282"/>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groupChr>
                        <m:groupChrPr>
                          <m:chr m:val="⏞"/>
                          <m:pos m:val="top"/>
                          <m:vertJc m:val="bot"/>
                          <m:ctrlPr>
                            <a:rPr lang="en-US" sz="1200" b="0" i="1" smtClean="0">
                              <a:latin typeface="Cambria Math" panose="02040503050406030204" pitchFamily="18" charset="0"/>
                            </a:rPr>
                          </m:ctrlPr>
                        </m:groupChrPr>
                        <m:e>
                          <m:eqArr>
                            <m:eqArrPr>
                              <m:ctrlPr>
                                <a:rPr lang="en-US" sz="1200" i="1">
                                  <a:latin typeface="Cambria Math" panose="02040503050406030204" pitchFamily="18" charset="0"/>
                                </a:rPr>
                              </m:ctrlPr>
                            </m:eqArrPr>
                            <m:e>
                              <m:sSup>
                                <m:sSupPr>
                                  <m:ctrlPr>
                                    <a:rPr lang="en-US" sz="1200" i="1">
                                      <a:latin typeface="Cambria Math" panose="02040503050406030204" pitchFamily="18" charset="0"/>
                                    </a:rPr>
                                  </m:ctrlPr>
                                </m:sSupPr>
                                <m:e>
                                  <m:r>
                                    <a:rPr lang="en-US" sz="1200" i="1">
                                      <a:latin typeface="Cambria Math" charset="0"/>
                                    </a:rPr>
                                    <m:t>1</m:t>
                                  </m:r>
                                </m:e>
                                <m:sup>
                                  <m:r>
                                    <m:rPr>
                                      <m:sty m:val="p"/>
                                    </m:rPr>
                                    <a:rPr lang="en-US" sz="1200">
                                      <a:latin typeface="Cambria Math" charset="0"/>
                                    </a:rPr>
                                    <m:t>st</m:t>
                                  </m:r>
                                </m:sup>
                              </m:sSup>
                            </m:e>
                            <m:e>
                              <m:r>
                                <m:rPr>
                                  <m:nor/>
                                </m:rPr>
                                <a:rPr lang="en-US" sz="1200" i="1" dirty="0">
                                  <a:latin typeface="Cambria Math" charset="0"/>
                                </a:rPr>
                                <m:t> </m:t>
                              </m:r>
                              <m:r>
                                <m:rPr>
                                  <m:sty m:val="p"/>
                                </m:rPr>
                                <a:rPr lang="en-US" sz="1200">
                                  <a:latin typeface="Cambria Math" charset="0"/>
                                </a:rPr>
                                <m:t>period</m:t>
                              </m:r>
                              <m:r>
                                <m:rPr>
                                  <m:nor/>
                                </m:rPr>
                                <a:rPr lang="en-US" sz="1200" dirty="0"/>
                                <m:t> </m:t>
                              </m:r>
                            </m:e>
                          </m:eqArr>
                        </m:e>
                      </m:groupChr>
                    </m:oMath>
                  </m:oMathPara>
                </a14:m>
                <a:endParaRPr lang="en-US" sz="1200" dirty="0"/>
              </a:p>
            </p:txBody>
          </p:sp>
        </mc:Choice>
        <mc:Fallback xmlns="">
          <p:sp>
            <p:nvSpPr>
              <p:cNvPr id="15" name="TextBox 14"/>
              <p:cNvSpPr txBox="1">
                <a:spLocks noRot="1" noChangeAspect="1" noMove="1" noResize="1" noEditPoints="1" noAdjustHandles="1" noChangeArrowheads="1" noChangeShapeType="1" noTextEdit="1"/>
              </p:cNvSpPr>
              <p:nvPr/>
            </p:nvSpPr>
            <p:spPr>
              <a:xfrm>
                <a:off x="1905000" y="4076518"/>
                <a:ext cx="538609" cy="419282"/>
              </a:xfrm>
              <a:prstGeom prst="rect">
                <a:avLst/>
              </a:prstGeom>
              <a:blipFill rotWithShape="0">
                <a:blip r:embed="rId3"/>
                <a:stretch>
                  <a:fillRect l="-11364" t="-5797" r="-10227" b="-78261"/>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6" name="TextBox 15"/>
              <p:cNvSpPr txBox="1"/>
              <p:nvPr/>
            </p:nvSpPr>
            <p:spPr>
              <a:xfrm>
                <a:off x="2667000" y="4076518"/>
                <a:ext cx="538609" cy="430311"/>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groupChr>
                        <m:groupChrPr>
                          <m:chr m:val="⏞"/>
                          <m:pos m:val="top"/>
                          <m:vertJc m:val="bot"/>
                          <m:ctrlPr>
                            <a:rPr lang="en-US" sz="1200" b="0" i="1" smtClean="0">
                              <a:latin typeface="Cambria Math" panose="02040503050406030204" pitchFamily="18" charset="0"/>
                            </a:rPr>
                          </m:ctrlPr>
                        </m:groupChrPr>
                        <m:e>
                          <m:eqArr>
                            <m:eqArrPr>
                              <m:ctrlPr>
                                <a:rPr lang="en-US" sz="1200" i="1">
                                  <a:latin typeface="Cambria Math" panose="02040503050406030204" pitchFamily="18" charset="0"/>
                                </a:rPr>
                              </m:ctrlPr>
                            </m:eqArrPr>
                            <m:e>
                              <m:sSup>
                                <m:sSupPr>
                                  <m:ctrlPr>
                                    <a:rPr lang="en-US" sz="1200" i="1">
                                      <a:latin typeface="Cambria Math" panose="02040503050406030204" pitchFamily="18" charset="0"/>
                                    </a:rPr>
                                  </m:ctrlPr>
                                </m:sSupPr>
                                <m:e>
                                  <m:r>
                                    <a:rPr lang="en-US" sz="1200" b="0" i="1" smtClean="0">
                                      <a:latin typeface="Cambria Math" charset="0"/>
                                    </a:rPr>
                                    <m:t>2</m:t>
                                  </m:r>
                                </m:e>
                                <m:sup>
                                  <m:r>
                                    <m:rPr>
                                      <m:sty m:val="p"/>
                                    </m:rPr>
                                    <a:rPr lang="en-US" sz="1200" b="0" i="0" smtClean="0">
                                      <a:latin typeface="Cambria Math" charset="0"/>
                                    </a:rPr>
                                    <m:t>nd</m:t>
                                  </m:r>
                                </m:sup>
                              </m:sSup>
                            </m:e>
                            <m:e>
                              <m:r>
                                <m:rPr>
                                  <m:nor/>
                                </m:rPr>
                                <a:rPr lang="en-US" sz="1200" i="1" dirty="0">
                                  <a:latin typeface="Cambria Math" charset="0"/>
                                </a:rPr>
                                <m:t> </m:t>
                              </m:r>
                              <m:r>
                                <m:rPr>
                                  <m:sty m:val="p"/>
                                </m:rPr>
                                <a:rPr lang="en-US" sz="1200">
                                  <a:latin typeface="Cambria Math" charset="0"/>
                                </a:rPr>
                                <m:t>period</m:t>
                              </m:r>
                              <m:r>
                                <m:rPr>
                                  <m:nor/>
                                </m:rPr>
                                <a:rPr lang="en-US" sz="1200" dirty="0"/>
                                <m:t> </m:t>
                              </m:r>
                            </m:e>
                          </m:eqArr>
                        </m:e>
                      </m:groupChr>
                    </m:oMath>
                  </m:oMathPara>
                </a14:m>
                <a:endParaRPr lang="en-US" sz="1200" dirty="0"/>
              </a:p>
            </p:txBody>
          </p:sp>
        </mc:Choice>
        <mc:Fallback xmlns="">
          <p:sp>
            <p:nvSpPr>
              <p:cNvPr id="16" name="TextBox 15"/>
              <p:cNvSpPr txBox="1">
                <a:spLocks noRot="1" noChangeAspect="1" noMove="1" noResize="1" noEditPoints="1" noAdjustHandles="1" noChangeArrowheads="1" noChangeShapeType="1" noTextEdit="1"/>
              </p:cNvSpPr>
              <p:nvPr/>
            </p:nvSpPr>
            <p:spPr>
              <a:xfrm>
                <a:off x="2667000" y="4076518"/>
                <a:ext cx="538609" cy="430311"/>
              </a:xfrm>
              <a:prstGeom prst="rect">
                <a:avLst/>
              </a:prstGeom>
              <a:blipFill rotWithShape="0">
                <a:blip r:embed="rId4"/>
                <a:stretch>
                  <a:fillRect l="-11364" t="-2857" r="-10227" b="-78571"/>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8" name="TextBox 17"/>
              <p:cNvSpPr txBox="1"/>
              <p:nvPr/>
            </p:nvSpPr>
            <p:spPr>
              <a:xfrm>
                <a:off x="5785991" y="4065489"/>
                <a:ext cx="538609" cy="430311"/>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groupChr>
                        <m:groupChrPr>
                          <m:chr m:val="⏞"/>
                          <m:pos m:val="top"/>
                          <m:vertJc m:val="bot"/>
                          <m:ctrlPr>
                            <a:rPr lang="en-US" sz="1200" b="0" i="1" smtClean="0">
                              <a:latin typeface="Cambria Math" panose="02040503050406030204" pitchFamily="18" charset="0"/>
                            </a:rPr>
                          </m:ctrlPr>
                        </m:groupChrPr>
                        <m:e>
                          <m:eqArr>
                            <m:eqArrPr>
                              <m:ctrlPr>
                                <a:rPr lang="en-US" sz="1200" i="1">
                                  <a:latin typeface="Cambria Math" panose="02040503050406030204" pitchFamily="18" charset="0"/>
                                </a:rPr>
                              </m:ctrlPr>
                            </m:eqArrPr>
                            <m:e>
                              <m:sSup>
                                <m:sSupPr>
                                  <m:ctrlPr>
                                    <a:rPr lang="en-US" sz="1200" i="1">
                                      <a:latin typeface="Cambria Math" panose="02040503050406030204" pitchFamily="18" charset="0"/>
                                    </a:rPr>
                                  </m:ctrlPr>
                                </m:sSupPr>
                                <m:e>
                                  <m:r>
                                    <a:rPr lang="en-US" sz="1200" b="0" i="1" smtClean="0">
                                      <a:latin typeface="Cambria Math" charset="0"/>
                                    </a:rPr>
                                    <m:t>𝑛</m:t>
                                  </m:r>
                                </m:e>
                                <m:sup>
                                  <m:r>
                                    <m:rPr>
                                      <m:sty m:val="p"/>
                                    </m:rPr>
                                    <a:rPr lang="en-US" sz="1200" b="0" i="0" smtClean="0">
                                      <a:latin typeface="Cambria Math" charset="0"/>
                                    </a:rPr>
                                    <m:t>th</m:t>
                                  </m:r>
                                </m:sup>
                              </m:sSup>
                            </m:e>
                            <m:e>
                              <m:r>
                                <m:rPr>
                                  <m:nor/>
                                </m:rPr>
                                <a:rPr lang="en-US" sz="1200" i="1" dirty="0">
                                  <a:latin typeface="Cambria Math" charset="0"/>
                                </a:rPr>
                                <m:t> </m:t>
                              </m:r>
                              <m:r>
                                <m:rPr>
                                  <m:sty m:val="p"/>
                                </m:rPr>
                                <a:rPr lang="en-US" sz="1200">
                                  <a:latin typeface="Cambria Math" charset="0"/>
                                </a:rPr>
                                <m:t>period</m:t>
                              </m:r>
                              <m:r>
                                <m:rPr>
                                  <m:nor/>
                                </m:rPr>
                                <a:rPr lang="en-US" sz="1200" dirty="0"/>
                                <m:t> </m:t>
                              </m:r>
                            </m:e>
                          </m:eqArr>
                        </m:e>
                      </m:groupChr>
                    </m:oMath>
                  </m:oMathPara>
                </a14:m>
                <a:endParaRPr lang="en-US" sz="1200" dirty="0"/>
              </a:p>
            </p:txBody>
          </p:sp>
        </mc:Choice>
        <mc:Fallback xmlns="">
          <p:sp>
            <p:nvSpPr>
              <p:cNvPr id="18" name="TextBox 17"/>
              <p:cNvSpPr txBox="1">
                <a:spLocks noRot="1" noChangeAspect="1" noMove="1" noResize="1" noEditPoints="1" noAdjustHandles="1" noChangeArrowheads="1" noChangeShapeType="1" noTextEdit="1"/>
              </p:cNvSpPr>
              <p:nvPr/>
            </p:nvSpPr>
            <p:spPr>
              <a:xfrm>
                <a:off x="5785991" y="4065489"/>
                <a:ext cx="538609" cy="430311"/>
              </a:xfrm>
              <a:prstGeom prst="rect">
                <a:avLst/>
              </a:prstGeom>
              <a:blipFill rotWithShape="0">
                <a:blip r:embed="rId5"/>
                <a:stretch>
                  <a:fillRect l="-11236" t="-2817" r="-10112" b="-76056"/>
                </a:stretch>
              </a:blipFill>
            </p:spPr>
            <p:txBody>
              <a:bodyPr/>
              <a:lstStyle/>
              <a:p>
                <a:r>
                  <a:rPr lang="en-US">
                    <a:noFill/>
                  </a:rPr>
                  <a:t> </a:t>
                </a:r>
              </a:p>
            </p:txBody>
          </p:sp>
        </mc:Fallback>
      </mc:AlternateContent>
      <p:cxnSp>
        <p:nvCxnSpPr>
          <p:cNvPr id="21" name="Straight Connector 20"/>
          <p:cNvCxnSpPr>
            <a:cxnSpLocks/>
          </p:cNvCxnSpPr>
          <p:nvPr/>
        </p:nvCxnSpPr>
        <p:spPr>
          <a:xfrm>
            <a:off x="1828800" y="4267200"/>
            <a:ext cx="12220" cy="990600"/>
          </a:xfrm>
          <a:prstGeom prst="line">
            <a:avLst/>
          </a:prstGeom>
          <a:ln w="25400">
            <a:solidFill>
              <a:schemeClr val="accent1"/>
            </a:solidFill>
            <a:headEnd type="arrow"/>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a:cxnSpLocks/>
          </p:cNvCxnSpPr>
          <p:nvPr/>
        </p:nvCxnSpPr>
        <p:spPr>
          <a:xfrm>
            <a:off x="6400800" y="4267200"/>
            <a:ext cx="12220" cy="990600"/>
          </a:xfrm>
          <a:prstGeom prst="line">
            <a:avLst/>
          </a:prstGeom>
          <a:ln w="25400">
            <a:solidFill>
              <a:schemeClr val="accent1"/>
            </a:solidFill>
            <a:headEnd type="arrow"/>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23" name="TextBox 22"/>
              <p:cNvSpPr txBox="1"/>
              <p:nvPr/>
            </p:nvSpPr>
            <p:spPr>
              <a:xfrm>
                <a:off x="1608530" y="5410200"/>
                <a:ext cx="448870" cy="369332"/>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r>
                        <m:rPr>
                          <m:sty m:val="p"/>
                        </m:rPr>
                        <a:rPr lang="en-US" sz="1200">
                          <a:latin typeface="Cambria Math" charset="0"/>
                        </a:rPr>
                        <m:t>start</m:t>
                      </m:r>
                    </m:oMath>
                  </m:oMathPara>
                </a14:m>
                <a:endParaRPr lang="en-US" sz="1200" dirty="0">
                  <a:latin typeface="Cambria Math" charset="0"/>
                </a:endParaRPr>
              </a:p>
              <a:p>
                <a:pPr/>
                <a14:m>
                  <m:oMathPara xmlns:m="http://schemas.openxmlformats.org/officeDocument/2006/math">
                    <m:oMathParaPr>
                      <m:jc m:val="centerGroup"/>
                    </m:oMathParaPr>
                    <m:oMath xmlns:m="http://schemas.openxmlformats.org/officeDocument/2006/math">
                      <m:r>
                        <m:rPr>
                          <m:sty m:val="p"/>
                        </m:rPr>
                        <a:rPr lang="en-US" sz="1200">
                          <a:latin typeface="Cambria Math" charset="0"/>
                        </a:rPr>
                        <m:t>date</m:t>
                      </m:r>
                    </m:oMath>
                  </m:oMathPara>
                </a14:m>
                <a:endParaRPr lang="en-US" sz="1200" dirty="0"/>
              </a:p>
            </p:txBody>
          </p:sp>
        </mc:Choice>
        <mc:Fallback xmlns="">
          <p:sp>
            <p:nvSpPr>
              <p:cNvPr id="23" name="TextBox 22"/>
              <p:cNvSpPr txBox="1">
                <a:spLocks noRot="1" noChangeAspect="1" noMove="1" noResize="1" noEditPoints="1" noAdjustHandles="1" noChangeArrowheads="1" noChangeShapeType="1" noTextEdit="1"/>
              </p:cNvSpPr>
              <p:nvPr/>
            </p:nvSpPr>
            <p:spPr>
              <a:xfrm>
                <a:off x="1608530" y="5410200"/>
                <a:ext cx="448870" cy="369332"/>
              </a:xfrm>
              <a:prstGeom prst="rect">
                <a:avLst/>
              </a:prstGeom>
              <a:blipFill rotWithShape="0">
                <a:blip r:embed="rId6"/>
                <a:stretch>
                  <a:fillRect b="-5000"/>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4" name="TextBox 23"/>
              <p:cNvSpPr txBox="1"/>
              <p:nvPr/>
            </p:nvSpPr>
            <p:spPr>
              <a:xfrm>
                <a:off x="6217920" y="5410200"/>
                <a:ext cx="448870" cy="369332"/>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r>
                        <m:rPr>
                          <m:sty m:val="p"/>
                        </m:rPr>
                        <a:rPr lang="en-US" sz="1200" b="0" i="0" smtClean="0">
                          <a:latin typeface="Cambria Math" charset="0"/>
                        </a:rPr>
                        <m:t>end</m:t>
                      </m:r>
                    </m:oMath>
                  </m:oMathPara>
                </a14:m>
                <a:endParaRPr lang="en-US" sz="1200" dirty="0">
                  <a:latin typeface="Cambria Math" charset="0"/>
                </a:endParaRPr>
              </a:p>
              <a:p>
                <a:pPr/>
                <a14:m>
                  <m:oMathPara xmlns:m="http://schemas.openxmlformats.org/officeDocument/2006/math">
                    <m:oMathParaPr>
                      <m:jc m:val="centerGroup"/>
                    </m:oMathParaPr>
                    <m:oMath xmlns:m="http://schemas.openxmlformats.org/officeDocument/2006/math">
                      <m:r>
                        <m:rPr>
                          <m:sty m:val="p"/>
                        </m:rPr>
                        <a:rPr lang="en-US" sz="1200">
                          <a:latin typeface="Cambria Math" charset="0"/>
                        </a:rPr>
                        <m:t>date</m:t>
                      </m:r>
                    </m:oMath>
                  </m:oMathPara>
                </a14:m>
                <a:endParaRPr lang="en-US" sz="1200" dirty="0"/>
              </a:p>
            </p:txBody>
          </p:sp>
        </mc:Choice>
        <mc:Fallback xmlns="">
          <p:sp>
            <p:nvSpPr>
              <p:cNvPr id="24" name="TextBox 23"/>
              <p:cNvSpPr txBox="1">
                <a:spLocks noRot="1" noChangeAspect="1" noMove="1" noResize="1" noEditPoints="1" noAdjustHandles="1" noChangeArrowheads="1" noChangeShapeType="1" noTextEdit="1"/>
              </p:cNvSpPr>
              <p:nvPr/>
            </p:nvSpPr>
            <p:spPr>
              <a:xfrm>
                <a:off x="6217920" y="5410200"/>
                <a:ext cx="448870" cy="369332"/>
              </a:xfrm>
              <a:prstGeom prst="rect">
                <a:avLst/>
              </a:prstGeom>
              <a:blipFill rotWithShape="0">
                <a:blip r:embed="rId7"/>
                <a:stretch>
                  <a:fillRect b="-5000"/>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8" name="TextBox 27"/>
              <p:cNvSpPr txBox="1"/>
              <p:nvPr/>
            </p:nvSpPr>
            <p:spPr>
              <a:xfrm>
                <a:off x="4267200" y="4038600"/>
                <a:ext cx="381000" cy="400110"/>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sz="2000" b="0" i="1" smtClean="0">
                          <a:latin typeface="Cambria Math" charset="0"/>
                          <a:ea typeface="Cambria Math" charset="0"/>
                          <a:cs typeface="Cambria Math" charset="0"/>
                        </a:rPr>
                        <m:t>⋯</m:t>
                      </m:r>
                      <m:r>
                        <a:rPr lang="en-US" sz="2000" b="0" i="0" smtClean="0">
                          <a:latin typeface="Cambria Math" charset="0"/>
                        </a:rPr>
                        <m:t> </m:t>
                      </m:r>
                    </m:oMath>
                  </m:oMathPara>
                </a14:m>
                <a:endParaRPr lang="en-US" sz="2000" dirty="0"/>
              </a:p>
            </p:txBody>
          </p:sp>
        </mc:Choice>
        <mc:Fallback xmlns="">
          <p:sp>
            <p:nvSpPr>
              <p:cNvPr id="28" name="TextBox 27"/>
              <p:cNvSpPr txBox="1">
                <a:spLocks noRot="1" noChangeAspect="1" noMove="1" noResize="1" noEditPoints="1" noAdjustHandles="1" noChangeArrowheads="1" noChangeShapeType="1" noTextEdit="1"/>
              </p:cNvSpPr>
              <p:nvPr/>
            </p:nvSpPr>
            <p:spPr>
              <a:xfrm>
                <a:off x="4267200" y="4038600"/>
                <a:ext cx="381000" cy="400110"/>
              </a:xfrm>
              <a:prstGeom prst="rect">
                <a:avLst/>
              </a:prstGeom>
              <a:blipFill rotWithShape="0">
                <a:blip r:embed="rId8"/>
                <a:stretch>
                  <a:fillRect t="-101538" r="-28571" b="-126154"/>
                </a:stretch>
              </a:blipFill>
            </p:spPr>
            <p:txBody>
              <a:bodyPr/>
              <a:lstStyle/>
              <a:p>
                <a:r>
                  <a:rPr lang="en-US">
                    <a:noFill/>
                  </a:rPr>
                  <a:t> </a:t>
                </a:r>
              </a:p>
            </p:txBody>
          </p:sp>
        </mc:Fallback>
      </mc:AlternateContent>
    </p:spTree>
    <p:extLst>
      <p:ext uri="{BB962C8B-B14F-4D97-AF65-F5344CB8AC3E}">
        <p14:creationId xmlns:p14="http://schemas.microsoft.com/office/powerpoint/2010/main" val="16626127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Content Placeholder 2"/>
          <p:cNvSpPr txBox="1">
            <a:spLocks/>
          </p:cNvSpPr>
          <p:nvPr/>
        </p:nvSpPr>
        <p:spPr>
          <a:xfrm>
            <a:off x="457200" y="1494000"/>
            <a:ext cx="8001000" cy="4525963"/>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1028700" indent="-571500" algn="l" defTabSz="914400" rtl="0" eaLnBrk="1" latinLnBrk="0" hangingPunct="1">
              <a:spcBef>
                <a:spcPct val="20000"/>
              </a:spcBef>
              <a:buFont typeface="+mj-lt"/>
              <a:buAutoNum type="romanLcPeriod"/>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Wingdings" pitchFamily="2" charset="2"/>
              <a:buChar char="Ø"/>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227013" indent="0">
              <a:spcBef>
                <a:spcPts val="700"/>
              </a:spcBef>
              <a:buClr>
                <a:schemeClr val="accent1"/>
              </a:buClr>
              <a:buNone/>
            </a:pPr>
            <a:r>
              <a:rPr lang="en-US" sz="2200" dirty="0">
                <a:latin typeface="Bold sand ms"/>
              </a:rPr>
              <a:t>An annuity is called an </a:t>
            </a:r>
            <a:r>
              <a:rPr lang="en-US" sz="2200" b="1" dirty="0">
                <a:latin typeface="Bold sand ms"/>
              </a:rPr>
              <a:t>annuity immediate</a:t>
            </a:r>
            <a:r>
              <a:rPr lang="en-US" sz="2200" dirty="0">
                <a:latin typeface="Bold sand ms"/>
              </a:rPr>
              <a:t> (or </a:t>
            </a:r>
            <a:r>
              <a:rPr lang="en-US" sz="2200" b="1" dirty="0">
                <a:latin typeface="Bold sand ms"/>
              </a:rPr>
              <a:t>ordinary annuity</a:t>
            </a:r>
            <a:r>
              <a:rPr lang="en-US" sz="2200" dirty="0">
                <a:latin typeface="Bold sand ms"/>
              </a:rPr>
              <a:t>) if the payments are at the end of each period.</a:t>
            </a:r>
            <a:endParaRPr lang="en-US" sz="2200" dirty="0">
              <a:solidFill>
                <a:schemeClr val="tx1"/>
              </a:solidFill>
              <a:latin typeface="Bold sand ms"/>
            </a:endParaRPr>
          </a:p>
          <a:p>
            <a:pPr indent="-165100">
              <a:spcBef>
                <a:spcPts val="900"/>
              </a:spcBef>
            </a:pPr>
            <a:endParaRPr lang="en-US" sz="2000" dirty="0">
              <a:solidFill>
                <a:schemeClr val="tx1"/>
              </a:solidFill>
              <a:latin typeface="Bold sand ms"/>
            </a:endParaRPr>
          </a:p>
          <a:p>
            <a:pPr marL="0" indent="0">
              <a:buFont typeface="Arial" pitchFamily="34" charset="0"/>
              <a:buNone/>
            </a:pPr>
            <a:endParaRPr lang="en-US" sz="2000" dirty="0">
              <a:solidFill>
                <a:schemeClr val="tx1"/>
              </a:solidFill>
              <a:latin typeface="Bold sand ms"/>
            </a:endParaRPr>
          </a:p>
        </p:txBody>
      </p:sp>
      <p:sp>
        <p:nvSpPr>
          <p:cNvPr id="4" name="Title 1"/>
          <p:cNvSpPr txBox="1">
            <a:spLocks/>
          </p:cNvSpPr>
          <p:nvPr/>
        </p:nvSpPr>
        <p:spPr>
          <a:xfrm>
            <a:off x="228600" y="228600"/>
            <a:ext cx="8686800" cy="11430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spcAft>
                <a:spcPts val="1200"/>
              </a:spcAft>
            </a:pPr>
            <a:r>
              <a:rPr lang="en-US" b="1" dirty="0">
                <a:latin typeface="Bold sand ms"/>
              </a:rPr>
              <a:t>Definitions and Terminology</a:t>
            </a:r>
          </a:p>
        </p:txBody>
      </p:sp>
      <p:cxnSp>
        <p:nvCxnSpPr>
          <p:cNvPr id="6" name="Straight Arrow Connector 5"/>
          <p:cNvCxnSpPr>
            <a:cxnSpLocks/>
          </p:cNvCxnSpPr>
          <p:nvPr/>
        </p:nvCxnSpPr>
        <p:spPr>
          <a:xfrm flipV="1">
            <a:off x="1460020" y="3886200"/>
            <a:ext cx="6189098" cy="18377"/>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p:cxnSp>
        <p:nvCxnSpPr>
          <p:cNvPr id="10" name="Straight Connector 9"/>
          <p:cNvCxnSpPr>
            <a:cxnSpLocks/>
          </p:cNvCxnSpPr>
          <p:nvPr/>
        </p:nvCxnSpPr>
        <p:spPr>
          <a:xfrm>
            <a:off x="2590800" y="3733800"/>
            <a:ext cx="0" cy="336071"/>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1" name="Straight Connector 10"/>
          <p:cNvCxnSpPr>
            <a:cxnSpLocks/>
          </p:cNvCxnSpPr>
          <p:nvPr/>
        </p:nvCxnSpPr>
        <p:spPr>
          <a:xfrm>
            <a:off x="3352800" y="3733800"/>
            <a:ext cx="0" cy="336071"/>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2" name="Straight Connector 11"/>
          <p:cNvCxnSpPr>
            <a:cxnSpLocks/>
          </p:cNvCxnSpPr>
          <p:nvPr/>
        </p:nvCxnSpPr>
        <p:spPr>
          <a:xfrm>
            <a:off x="1828800" y="3733800"/>
            <a:ext cx="0" cy="336071"/>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3" name="Straight Connector 12"/>
          <p:cNvCxnSpPr>
            <a:cxnSpLocks/>
          </p:cNvCxnSpPr>
          <p:nvPr/>
        </p:nvCxnSpPr>
        <p:spPr>
          <a:xfrm>
            <a:off x="5638800" y="3733800"/>
            <a:ext cx="0" cy="336071"/>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4" name="Straight Connector 13"/>
          <p:cNvCxnSpPr>
            <a:cxnSpLocks/>
          </p:cNvCxnSpPr>
          <p:nvPr/>
        </p:nvCxnSpPr>
        <p:spPr>
          <a:xfrm>
            <a:off x="6400800" y="3733800"/>
            <a:ext cx="0" cy="336071"/>
          </a:xfrm>
          <a:prstGeom prst="line">
            <a:avLst/>
          </a:prstGeom>
          <a:ln w="25400"/>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5" name="TextBox 14"/>
              <p:cNvSpPr txBox="1"/>
              <p:nvPr/>
            </p:nvSpPr>
            <p:spPr>
              <a:xfrm>
                <a:off x="1905000" y="4076518"/>
                <a:ext cx="538609" cy="419282"/>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groupChr>
                        <m:groupChrPr>
                          <m:chr m:val="⏞"/>
                          <m:pos m:val="top"/>
                          <m:vertJc m:val="bot"/>
                          <m:ctrlPr>
                            <a:rPr lang="en-US" sz="1200" b="0" i="1" smtClean="0">
                              <a:latin typeface="Cambria Math" panose="02040503050406030204" pitchFamily="18" charset="0"/>
                            </a:rPr>
                          </m:ctrlPr>
                        </m:groupChrPr>
                        <m:e>
                          <m:eqArr>
                            <m:eqArrPr>
                              <m:ctrlPr>
                                <a:rPr lang="en-US" sz="1200" i="1">
                                  <a:latin typeface="Cambria Math" panose="02040503050406030204" pitchFamily="18" charset="0"/>
                                </a:rPr>
                              </m:ctrlPr>
                            </m:eqArrPr>
                            <m:e>
                              <m:sSup>
                                <m:sSupPr>
                                  <m:ctrlPr>
                                    <a:rPr lang="en-US" sz="1200" i="1">
                                      <a:latin typeface="Cambria Math" panose="02040503050406030204" pitchFamily="18" charset="0"/>
                                    </a:rPr>
                                  </m:ctrlPr>
                                </m:sSupPr>
                                <m:e>
                                  <m:r>
                                    <a:rPr lang="en-US" sz="1200" i="1">
                                      <a:latin typeface="Cambria Math" charset="0"/>
                                    </a:rPr>
                                    <m:t>1</m:t>
                                  </m:r>
                                </m:e>
                                <m:sup>
                                  <m:r>
                                    <m:rPr>
                                      <m:sty m:val="p"/>
                                    </m:rPr>
                                    <a:rPr lang="en-US" sz="1200">
                                      <a:latin typeface="Cambria Math" charset="0"/>
                                    </a:rPr>
                                    <m:t>st</m:t>
                                  </m:r>
                                </m:sup>
                              </m:sSup>
                            </m:e>
                            <m:e>
                              <m:r>
                                <m:rPr>
                                  <m:nor/>
                                </m:rPr>
                                <a:rPr lang="en-US" sz="1200" i="1" dirty="0">
                                  <a:latin typeface="Cambria Math" charset="0"/>
                                </a:rPr>
                                <m:t> </m:t>
                              </m:r>
                              <m:r>
                                <m:rPr>
                                  <m:sty m:val="p"/>
                                </m:rPr>
                                <a:rPr lang="en-US" sz="1200">
                                  <a:latin typeface="Cambria Math" charset="0"/>
                                </a:rPr>
                                <m:t>period</m:t>
                              </m:r>
                              <m:r>
                                <m:rPr>
                                  <m:nor/>
                                </m:rPr>
                                <a:rPr lang="en-US" sz="1200" dirty="0"/>
                                <m:t> </m:t>
                              </m:r>
                            </m:e>
                          </m:eqArr>
                        </m:e>
                      </m:groupChr>
                    </m:oMath>
                  </m:oMathPara>
                </a14:m>
                <a:endParaRPr lang="en-US" sz="1200" dirty="0"/>
              </a:p>
            </p:txBody>
          </p:sp>
        </mc:Choice>
        <mc:Fallback xmlns="">
          <p:sp>
            <p:nvSpPr>
              <p:cNvPr id="15" name="TextBox 14"/>
              <p:cNvSpPr txBox="1">
                <a:spLocks noRot="1" noChangeAspect="1" noMove="1" noResize="1" noEditPoints="1" noAdjustHandles="1" noChangeArrowheads="1" noChangeShapeType="1" noTextEdit="1"/>
              </p:cNvSpPr>
              <p:nvPr/>
            </p:nvSpPr>
            <p:spPr>
              <a:xfrm>
                <a:off x="1905000" y="4076518"/>
                <a:ext cx="538609" cy="419282"/>
              </a:xfrm>
              <a:prstGeom prst="rect">
                <a:avLst/>
              </a:prstGeom>
              <a:blipFill rotWithShape="0">
                <a:blip r:embed="rId3"/>
                <a:stretch>
                  <a:fillRect l="-11364" t="-5797" r="-10227" b="-78261"/>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6" name="TextBox 15"/>
              <p:cNvSpPr txBox="1"/>
              <p:nvPr/>
            </p:nvSpPr>
            <p:spPr>
              <a:xfrm>
                <a:off x="2667000" y="4076518"/>
                <a:ext cx="538609" cy="430311"/>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groupChr>
                        <m:groupChrPr>
                          <m:chr m:val="⏞"/>
                          <m:pos m:val="top"/>
                          <m:vertJc m:val="bot"/>
                          <m:ctrlPr>
                            <a:rPr lang="en-US" sz="1200" b="0" i="1" smtClean="0">
                              <a:latin typeface="Cambria Math" panose="02040503050406030204" pitchFamily="18" charset="0"/>
                            </a:rPr>
                          </m:ctrlPr>
                        </m:groupChrPr>
                        <m:e>
                          <m:eqArr>
                            <m:eqArrPr>
                              <m:ctrlPr>
                                <a:rPr lang="en-US" sz="1200" i="1">
                                  <a:latin typeface="Cambria Math" panose="02040503050406030204" pitchFamily="18" charset="0"/>
                                </a:rPr>
                              </m:ctrlPr>
                            </m:eqArrPr>
                            <m:e>
                              <m:sSup>
                                <m:sSupPr>
                                  <m:ctrlPr>
                                    <a:rPr lang="en-US" sz="1200" i="1">
                                      <a:latin typeface="Cambria Math" panose="02040503050406030204" pitchFamily="18" charset="0"/>
                                    </a:rPr>
                                  </m:ctrlPr>
                                </m:sSupPr>
                                <m:e>
                                  <m:r>
                                    <a:rPr lang="en-US" sz="1200" b="0" i="1" smtClean="0">
                                      <a:latin typeface="Cambria Math" charset="0"/>
                                    </a:rPr>
                                    <m:t>2</m:t>
                                  </m:r>
                                </m:e>
                                <m:sup>
                                  <m:r>
                                    <m:rPr>
                                      <m:sty m:val="p"/>
                                    </m:rPr>
                                    <a:rPr lang="en-US" sz="1200" b="0" i="0" smtClean="0">
                                      <a:latin typeface="Cambria Math" charset="0"/>
                                    </a:rPr>
                                    <m:t>nd</m:t>
                                  </m:r>
                                </m:sup>
                              </m:sSup>
                            </m:e>
                            <m:e>
                              <m:r>
                                <m:rPr>
                                  <m:nor/>
                                </m:rPr>
                                <a:rPr lang="en-US" sz="1200" i="1" dirty="0">
                                  <a:latin typeface="Cambria Math" charset="0"/>
                                </a:rPr>
                                <m:t> </m:t>
                              </m:r>
                              <m:r>
                                <m:rPr>
                                  <m:sty m:val="p"/>
                                </m:rPr>
                                <a:rPr lang="en-US" sz="1200">
                                  <a:latin typeface="Cambria Math" charset="0"/>
                                </a:rPr>
                                <m:t>period</m:t>
                              </m:r>
                              <m:r>
                                <m:rPr>
                                  <m:nor/>
                                </m:rPr>
                                <a:rPr lang="en-US" sz="1200" dirty="0"/>
                                <m:t> </m:t>
                              </m:r>
                            </m:e>
                          </m:eqArr>
                        </m:e>
                      </m:groupChr>
                    </m:oMath>
                  </m:oMathPara>
                </a14:m>
                <a:endParaRPr lang="en-US" sz="1200" dirty="0"/>
              </a:p>
            </p:txBody>
          </p:sp>
        </mc:Choice>
        <mc:Fallback xmlns="">
          <p:sp>
            <p:nvSpPr>
              <p:cNvPr id="16" name="TextBox 15"/>
              <p:cNvSpPr txBox="1">
                <a:spLocks noRot="1" noChangeAspect="1" noMove="1" noResize="1" noEditPoints="1" noAdjustHandles="1" noChangeArrowheads="1" noChangeShapeType="1" noTextEdit="1"/>
              </p:cNvSpPr>
              <p:nvPr/>
            </p:nvSpPr>
            <p:spPr>
              <a:xfrm>
                <a:off x="2667000" y="4076518"/>
                <a:ext cx="538609" cy="430311"/>
              </a:xfrm>
              <a:prstGeom prst="rect">
                <a:avLst/>
              </a:prstGeom>
              <a:blipFill rotWithShape="0">
                <a:blip r:embed="rId4"/>
                <a:stretch>
                  <a:fillRect l="-11364" t="-2857" r="-10227" b="-78571"/>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8" name="TextBox 17"/>
              <p:cNvSpPr txBox="1"/>
              <p:nvPr/>
            </p:nvSpPr>
            <p:spPr>
              <a:xfrm>
                <a:off x="5785991" y="4065489"/>
                <a:ext cx="538609" cy="430311"/>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groupChr>
                        <m:groupChrPr>
                          <m:chr m:val="⏞"/>
                          <m:pos m:val="top"/>
                          <m:vertJc m:val="bot"/>
                          <m:ctrlPr>
                            <a:rPr lang="en-US" sz="1200" b="0" i="1" smtClean="0">
                              <a:latin typeface="Cambria Math" panose="02040503050406030204" pitchFamily="18" charset="0"/>
                            </a:rPr>
                          </m:ctrlPr>
                        </m:groupChrPr>
                        <m:e>
                          <m:eqArr>
                            <m:eqArrPr>
                              <m:ctrlPr>
                                <a:rPr lang="en-US" sz="1200" i="1">
                                  <a:latin typeface="Cambria Math" panose="02040503050406030204" pitchFamily="18" charset="0"/>
                                </a:rPr>
                              </m:ctrlPr>
                            </m:eqArrPr>
                            <m:e>
                              <m:sSup>
                                <m:sSupPr>
                                  <m:ctrlPr>
                                    <a:rPr lang="en-US" sz="1200" i="1">
                                      <a:latin typeface="Cambria Math" panose="02040503050406030204" pitchFamily="18" charset="0"/>
                                    </a:rPr>
                                  </m:ctrlPr>
                                </m:sSupPr>
                                <m:e>
                                  <m:r>
                                    <a:rPr lang="en-US" sz="1200" b="0" i="1" smtClean="0">
                                      <a:latin typeface="Cambria Math" charset="0"/>
                                    </a:rPr>
                                    <m:t>𝑛</m:t>
                                  </m:r>
                                </m:e>
                                <m:sup>
                                  <m:r>
                                    <m:rPr>
                                      <m:sty m:val="p"/>
                                    </m:rPr>
                                    <a:rPr lang="en-US" sz="1200" b="0" i="0" smtClean="0">
                                      <a:latin typeface="Cambria Math" charset="0"/>
                                    </a:rPr>
                                    <m:t>th</m:t>
                                  </m:r>
                                </m:sup>
                              </m:sSup>
                            </m:e>
                            <m:e>
                              <m:r>
                                <m:rPr>
                                  <m:nor/>
                                </m:rPr>
                                <a:rPr lang="en-US" sz="1200" i="1" dirty="0">
                                  <a:latin typeface="Cambria Math" charset="0"/>
                                </a:rPr>
                                <m:t> </m:t>
                              </m:r>
                              <m:r>
                                <m:rPr>
                                  <m:sty m:val="p"/>
                                </m:rPr>
                                <a:rPr lang="en-US" sz="1200">
                                  <a:latin typeface="Cambria Math" charset="0"/>
                                </a:rPr>
                                <m:t>period</m:t>
                              </m:r>
                              <m:r>
                                <m:rPr>
                                  <m:nor/>
                                </m:rPr>
                                <a:rPr lang="en-US" sz="1200" dirty="0"/>
                                <m:t> </m:t>
                              </m:r>
                            </m:e>
                          </m:eqArr>
                        </m:e>
                      </m:groupChr>
                    </m:oMath>
                  </m:oMathPara>
                </a14:m>
                <a:endParaRPr lang="en-US" sz="1200" dirty="0"/>
              </a:p>
            </p:txBody>
          </p:sp>
        </mc:Choice>
        <mc:Fallback xmlns="">
          <p:sp>
            <p:nvSpPr>
              <p:cNvPr id="18" name="TextBox 17"/>
              <p:cNvSpPr txBox="1">
                <a:spLocks noRot="1" noChangeAspect="1" noMove="1" noResize="1" noEditPoints="1" noAdjustHandles="1" noChangeArrowheads="1" noChangeShapeType="1" noTextEdit="1"/>
              </p:cNvSpPr>
              <p:nvPr/>
            </p:nvSpPr>
            <p:spPr>
              <a:xfrm>
                <a:off x="5785991" y="4065489"/>
                <a:ext cx="538609" cy="430311"/>
              </a:xfrm>
              <a:prstGeom prst="rect">
                <a:avLst/>
              </a:prstGeom>
              <a:blipFill rotWithShape="0">
                <a:blip r:embed="rId5"/>
                <a:stretch>
                  <a:fillRect l="-11236" t="-2817" r="-10112" b="-76056"/>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8" name="TextBox 27"/>
              <p:cNvSpPr txBox="1"/>
              <p:nvPr/>
            </p:nvSpPr>
            <p:spPr>
              <a:xfrm>
                <a:off x="4267200" y="4038600"/>
                <a:ext cx="381000" cy="400110"/>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sz="2000" b="0" i="1" smtClean="0">
                          <a:latin typeface="Cambria Math" charset="0"/>
                          <a:ea typeface="Cambria Math" charset="0"/>
                          <a:cs typeface="Cambria Math" charset="0"/>
                        </a:rPr>
                        <m:t>⋯</m:t>
                      </m:r>
                      <m:r>
                        <a:rPr lang="en-US" sz="2000" b="0" i="0" smtClean="0">
                          <a:latin typeface="Cambria Math" charset="0"/>
                        </a:rPr>
                        <m:t> </m:t>
                      </m:r>
                    </m:oMath>
                  </m:oMathPara>
                </a14:m>
                <a:endParaRPr lang="en-US" sz="2000" dirty="0"/>
              </a:p>
            </p:txBody>
          </p:sp>
        </mc:Choice>
        <mc:Fallback xmlns="">
          <p:sp>
            <p:nvSpPr>
              <p:cNvPr id="28" name="TextBox 27"/>
              <p:cNvSpPr txBox="1">
                <a:spLocks noRot="1" noChangeAspect="1" noMove="1" noResize="1" noEditPoints="1" noAdjustHandles="1" noChangeArrowheads="1" noChangeShapeType="1" noTextEdit="1"/>
              </p:cNvSpPr>
              <p:nvPr/>
            </p:nvSpPr>
            <p:spPr>
              <a:xfrm>
                <a:off x="4267200" y="4038600"/>
                <a:ext cx="381000" cy="400110"/>
              </a:xfrm>
              <a:prstGeom prst="rect">
                <a:avLst/>
              </a:prstGeom>
              <a:blipFill rotWithShape="0">
                <a:blip r:embed="rId6"/>
                <a:stretch>
                  <a:fillRect t="-101538" r="-28571" b="-126154"/>
                </a:stretch>
              </a:blipFill>
            </p:spPr>
            <p:txBody>
              <a:bodyPr/>
              <a:lstStyle/>
              <a:p>
                <a:r>
                  <a:rPr lang="en-US">
                    <a:noFill/>
                  </a:rPr>
                  <a:t> </a:t>
                </a:r>
              </a:p>
            </p:txBody>
          </p:sp>
        </mc:Fallback>
      </mc:AlternateContent>
    </p:spTree>
    <p:extLst>
      <p:ext uri="{BB962C8B-B14F-4D97-AF65-F5344CB8AC3E}">
        <p14:creationId xmlns:p14="http://schemas.microsoft.com/office/powerpoint/2010/main" val="20038766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Content Placeholder 2"/>
          <p:cNvSpPr txBox="1">
            <a:spLocks/>
          </p:cNvSpPr>
          <p:nvPr/>
        </p:nvSpPr>
        <p:spPr>
          <a:xfrm>
            <a:off x="457200" y="1494000"/>
            <a:ext cx="8001000" cy="4525963"/>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1028700" indent="-571500" algn="l" defTabSz="914400" rtl="0" eaLnBrk="1" latinLnBrk="0" hangingPunct="1">
              <a:spcBef>
                <a:spcPct val="20000"/>
              </a:spcBef>
              <a:buFont typeface="+mj-lt"/>
              <a:buAutoNum type="romanLcPeriod"/>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Wingdings" pitchFamily="2" charset="2"/>
              <a:buChar char="Ø"/>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227013" indent="0">
              <a:spcBef>
                <a:spcPts val="700"/>
              </a:spcBef>
              <a:buClr>
                <a:schemeClr val="accent1"/>
              </a:buClr>
              <a:buNone/>
            </a:pPr>
            <a:r>
              <a:rPr lang="en-US" sz="2200" dirty="0">
                <a:latin typeface="Bold sand ms"/>
              </a:rPr>
              <a:t>An annuity is called an </a:t>
            </a:r>
            <a:r>
              <a:rPr lang="en-US" sz="2200" b="1" dirty="0">
                <a:latin typeface="Bold sand ms"/>
              </a:rPr>
              <a:t>annuity immediate</a:t>
            </a:r>
            <a:r>
              <a:rPr lang="en-US" sz="2200" dirty="0">
                <a:latin typeface="Bold sand ms"/>
              </a:rPr>
              <a:t> (or </a:t>
            </a:r>
            <a:r>
              <a:rPr lang="en-US" sz="2200" b="1" dirty="0">
                <a:latin typeface="Bold sand ms"/>
              </a:rPr>
              <a:t>ordinary annuity</a:t>
            </a:r>
            <a:r>
              <a:rPr lang="en-US" sz="2200" dirty="0">
                <a:latin typeface="Bold sand ms"/>
              </a:rPr>
              <a:t>) if the payments are at the end of each period.</a:t>
            </a:r>
            <a:endParaRPr lang="en-US" sz="2200" dirty="0">
              <a:solidFill>
                <a:schemeClr val="tx1"/>
              </a:solidFill>
              <a:latin typeface="Bold sand ms"/>
            </a:endParaRPr>
          </a:p>
          <a:p>
            <a:pPr indent="-165100">
              <a:spcBef>
                <a:spcPts val="900"/>
              </a:spcBef>
            </a:pPr>
            <a:endParaRPr lang="en-US" sz="2000" dirty="0">
              <a:solidFill>
                <a:schemeClr val="tx1"/>
              </a:solidFill>
              <a:latin typeface="Bold sand ms"/>
            </a:endParaRPr>
          </a:p>
          <a:p>
            <a:pPr marL="0" indent="0">
              <a:buFont typeface="Arial" pitchFamily="34" charset="0"/>
              <a:buNone/>
            </a:pPr>
            <a:endParaRPr lang="en-US" sz="2000" dirty="0">
              <a:solidFill>
                <a:schemeClr val="tx1"/>
              </a:solidFill>
              <a:latin typeface="Bold sand ms"/>
            </a:endParaRPr>
          </a:p>
        </p:txBody>
      </p:sp>
      <p:sp>
        <p:nvSpPr>
          <p:cNvPr id="4" name="Title 1"/>
          <p:cNvSpPr txBox="1">
            <a:spLocks/>
          </p:cNvSpPr>
          <p:nvPr/>
        </p:nvSpPr>
        <p:spPr>
          <a:xfrm>
            <a:off x="228600" y="228600"/>
            <a:ext cx="8686800" cy="11430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spcAft>
                <a:spcPts val="1200"/>
              </a:spcAft>
            </a:pPr>
            <a:r>
              <a:rPr lang="en-US" b="1" dirty="0">
                <a:latin typeface="Bold sand ms"/>
              </a:rPr>
              <a:t>Definitions and Terminology</a:t>
            </a:r>
          </a:p>
        </p:txBody>
      </p:sp>
      <p:cxnSp>
        <p:nvCxnSpPr>
          <p:cNvPr id="6" name="Straight Arrow Connector 5"/>
          <p:cNvCxnSpPr>
            <a:cxnSpLocks/>
          </p:cNvCxnSpPr>
          <p:nvPr/>
        </p:nvCxnSpPr>
        <p:spPr>
          <a:xfrm flipV="1">
            <a:off x="1460020" y="3886200"/>
            <a:ext cx="6189098" cy="18377"/>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p:cxnSp>
        <p:nvCxnSpPr>
          <p:cNvPr id="10" name="Straight Connector 9"/>
          <p:cNvCxnSpPr>
            <a:cxnSpLocks/>
          </p:cNvCxnSpPr>
          <p:nvPr/>
        </p:nvCxnSpPr>
        <p:spPr>
          <a:xfrm>
            <a:off x="2590800" y="3733800"/>
            <a:ext cx="0" cy="336071"/>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1" name="Straight Connector 10"/>
          <p:cNvCxnSpPr>
            <a:cxnSpLocks/>
          </p:cNvCxnSpPr>
          <p:nvPr/>
        </p:nvCxnSpPr>
        <p:spPr>
          <a:xfrm>
            <a:off x="3352800" y="3733800"/>
            <a:ext cx="0" cy="336071"/>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2" name="Straight Connector 11"/>
          <p:cNvCxnSpPr>
            <a:cxnSpLocks/>
          </p:cNvCxnSpPr>
          <p:nvPr/>
        </p:nvCxnSpPr>
        <p:spPr>
          <a:xfrm>
            <a:off x="1828800" y="3733800"/>
            <a:ext cx="0" cy="336071"/>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3" name="Straight Connector 12"/>
          <p:cNvCxnSpPr>
            <a:cxnSpLocks/>
          </p:cNvCxnSpPr>
          <p:nvPr/>
        </p:nvCxnSpPr>
        <p:spPr>
          <a:xfrm>
            <a:off x="5638800" y="3733800"/>
            <a:ext cx="0" cy="336071"/>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4" name="Straight Connector 13"/>
          <p:cNvCxnSpPr>
            <a:cxnSpLocks/>
          </p:cNvCxnSpPr>
          <p:nvPr/>
        </p:nvCxnSpPr>
        <p:spPr>
          <a:xfrm>
            <a:off x="6400800" y="3733800"/>
            <a:ext cx="0" cy="336071"/>
          </a:xfrm>
          <a:prstGeom prst="line">
            <a:avLst/>
          </a:prstGeom>
          <a:ln w="25400"/>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5" name="TextBox 14"/>
              <p:cNvSpPr txBox="1"/>
              <p:nvPr/>
            </p:nvSpPr>
            <p:spPr>
              <a:xfrm>
                <a:off x="1905000" y="4076518"/>
                <a:ext cx="538609" cy="419282"/>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groupChr>
                        <m:groupChrPr>
                          <m:chr m:val="⏞"/>
                          <m:pos m:val="top"/>
                          <m:vertJc m:val="bot"/>
                          <m:ctrlPr>
                            <a:rPr lang="en-US" sz="1200" b="0" i="1" smtClean="0">
                              <a:latin typeface="Cambria Math" panose="02040503050406030204" pitchFamily="18" charset="0"/>
                            </a:rPr>
                          </m:ctrlPr>
                        </m:groupChrPr>
                        <m:e>
                          <m:eqArr>
                            <m:eqArrPr>
                              <m:ctrlPr>
                                <a:rPr lang="en-US" sz="1200" i="1">
                                  <a:latin typeface="Cambria Math" panose="02040503050406030204" pitchFamily="18" charset="0"/>
                                </a:rPr>
                              </m:ctrlPr>
                            </m:eqArrPr>
                            <m:e>
                              <m:sSup>
                                <m:sSupPr>
                                  <m:ctrlPr>
                                    <a:rPr lang="en-US" sz="1200" i="1">
                                      <a:latin typeface="Cambria Math" panose="02040503050406030204" pitchFamily="18" charset="0"/>
                                    </a:rPr>
                                  </m:ctrlPr>
                                </m:sSupPr>
                                <m:e>
                                  <m:r>
                                    <a:rPr lang="en-US" sz="1200" i="1">
                                      <a:latin typeface="Cambria Math" charset="0"/>
                                    </a:rPr>
                                    <m:t>1</m:t>
                                  </m:r>
                                </m:e>
                                <m:sup>
                                  <m:r>
                                    <m:rPr>
                                      <m:sty m:val="p"/>
                                    </m:rPr>
                                    <a:rPr lang="en-US" sz="1200">
                                      <a:latin typeface="Cambria Math" charset="0"/>
                                    </a:rPr>
                                    <m:t>st</m:t>
                                  </m:r>
                                </m:sup>
                              </m:sSup>
                            </m:e>
                            <m:e>
                              <m:r>
                                <m:rPr>
                                  <m:nor/>
                                </m:rPr>
                                <a:rPr lang="en-US" sz="1200" i="1" dirty="0">
                                  <a:latin typeface="Cambria Math" charset="0"/>
                                </a:rPr>
                                <m:t> </m:t>
                              </m:r>
                              <m:r>
                                <m:rPr>
                                  <m:sty m:val="p"/>
                                </m:rPr>
                                <a:rPr lang="en-US" sz="1200">
                                  <a:latin typeface="Cambria Math" charset="0"/>
                                </a:rPr>
                                <m:t>period</m:t>
                              </m:r>
                              <m:r>
                                <m:rPr>
                                  <m:nor/>
                                </m:rPr>
                                <a:rPr lang="en-US" sz="1200" dirty="0"/>
                                <m:t> </m:t>
                              </m:r>
                            </m:e>
                          </m:eqArr>
                        </m:e>
                      </m:groupChr>
                    </m:oMath>
                  </m:oMathPara>
                </a14:m>
                <a:endParaRPr lang="en-US" sz="1200" dirty="0"/>
              </a:p>
            </p:txBody>
          </p:sp>
        </mc:Choice>
        <mc:Fallback xmlns="">
          <p:sp>
            <p:nvSpPr>
              <p:cNvPr id="15" name="TextBox 14"/>
              <p:cNvSpPr txBox="1">
                <a:spLocks noRot="1" noChangeAspect="1" noMove="1" noResize="1" noEditPoints="1" noAdjustHandles="1" noChangeArrowheads="1" noChangeShapeType="1" noTextEdit="1"/>
              </p:cNvSpPr>
              <p:nvPr/>
            </p:nvSpPr>
            <p:spPr>
              <a:xfrm>
                <a:off x="1905000" y="4076518"/>
                <a:ext cx="538609" cy="419282"/>
              </a:xfrm>
              <a:prstGeom prst="rect">
                <a:avLst/>
              </a:prstGeom>
              <a:blipFill rotWithShape="0">
                <a:blip r:embed="rId3"/>
                <a:stretch>
                  <a:fillRect l="-11364" t="-5797" r="-10227" b="-78261"/>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6" name="TextBox 15"/>
              <p:cNvSpPr txBox="1"/>
              <p:nvPr/>
            </p:nvSpPr>
            <p:spPr>
              <a:xfrm>
                <a:off x="2667000" y="4076518"/>
                <a:ext cx="538609" cy="430311"/>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groupChr>
                        <m:groupChrPr>
                          <m:chr m:val="⏞"/>
                          <m:pos m:val="top"/>
                          <m:vertJc m:val="bot"/>
                          <m:ctrlPr>
                            <a:rPr lang="en-US" sz="1200" b="0" i="1" smtClean="0">
                              <a:latin typeface="Cambria Math" panose="02040503050406030204" pitchFamily="18" charset="0"/>
                            </a:rPr>
                          </m:ctrlPr>
                        </m:groupChrPr>
                        <m:e>
                          <m:eqArr>
                            <m:eqArrPr>
                              <m:ctrlPr>
                                <a:rPr lang="en-US" sz="1200" i="1">
                                  <a:latin typeface="Cambria Math" panose="02040503050406030204" pitchFamily="18" charset="0"/>
                                </a:rPr>
                              </m:ctrlPr>
                            </m:eqArrPr>
                            <m:e>
                              <m:sSup>
                                <m:sSupPr>
                                  <m:ctrlPr>
                                    <a:rPr lang="en-US" sz="1200" i="1">
                                      <a:latin typeface="Cambria Math" panose="02040503050406030204" pitchFamily="18" charset="0"/>
                                    </a:rPr>
                                  </m:ctrlPr>
                                </m:sSupPr>
                                <m:e>
                                  <m:r>
                                    <a:rPr lang="en-US" sz="1200" b="0" i="1" smtClean="0">
                                      <a:latin typeface="Cambria Math" charset="0"/>
                                    </a:rPr>
                                    <m:t>2</m:t>
                                  </m:r>
                                </m:e>
                                <m:sup>
                                  <m:r>
                                    <m:rPr>
                                      <m:sty m:val="p"/>
                                    </m:rPr>
                                    <a:rPr lang="en-US" sz="1200" b="0" i="0" smtClean="0">
                                      <a:latin typeface="Cambria Math" charset="0"/>
                                    </a:rPr>
                                    <m:t>nd</m:t>
                                  </m:r>
                                </m:sup>
                              </m:sSup>
                            </m:e>
                            <m:e>
                              <m:r>
                                <m:rPr>
                                  <m:nor/>
                                </m:rPr>
                                <a:rPr lang="en-US" sz="1200" i="1" dirty="0">
                                  <a:latin typeface="Cambria Math" charset="0"/>
                                </a:rPr>
                                <m:t> </m:t>
                              </m:r>
                              <m:r>
                                <m:rPr>
                                  <m:sty m:val="p"/>
                                </m:rPr>
                                <a:rPr lang="en-US" sz="1200">
                                  <a:latin typeface="Cambria Math" charset="0"/>
                                </a:rPr>
                                <m:t>period</m:t>
                              </m:r>
                              <m:r>
                                <m:rPr>
                                  <m:nor/>
                                </m:rPr>
                                <a:rPr lang="en-US" sz="1200" dirty="0"/>
                                <m:t> </m:t>
                              </m:r>
                            </m:e>
                          </m:eqArr>
                        </m:e>
                      </m:groupChr>
                    </m:oMath>
                  </m:oMathPara>
                </a14:m>
                <a:endParaRPr lang="en-US" sz="1200" dirty="0"/>
              </a:p>
            </p:txBody>
          </p:sp>
        </mc:Choice>
        <mc:Fallback xmlns="">
          <p:sp>
            <p:nvSpPr>
              <p:cNvPr id="16" name="TextBox 15"/>
              <p:cNvSpPr txBox="1">
                <a:spLocks noRot="1" noChangeAspect="1" noMove="1" noResize="1" noEditPoints="1" noAdjustHandles="1" noChangeArrowheads="1" noChangeShapeType="1" noTextEdit="1"/>
              </p:cNvSpPr>
              <p:nvPr/>
            </p:nvSpPr>
            <p:spPr>
              <a:xfrm>
                <a:off x="2667000" y="4076518"/>
                <a:ext cx="538609" cy="430311"/>
              </a:xfrm>
              <a:prstGeom prst="rect">
                <a:avLst/>
              </a:prstGeom>
              <a:blipFill rotWithShape="0">
                <a:blip r:embed="rId4"/>
                <a:stretch>
                  <a:fillRect l="-11364" t="-2857" r="-10227" b="-78571"/>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8" name="TextBox 17"/>
              <p:cNvSpPr txBox="1"/>
              <p:nvPr/>
            </p:nvSpPr>
            <p:spPr>
              <a:xfrm>
                <a:off x="5785991" y="4065489"/>
                <a:ext cx="538609" cy="430311"/>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groupChr>
                        <m:groupChrPr>
                          <m:chr m:val="⏞"/>
                          <m:pos m:val="top"/>
                          <m:vertJc m:val="bot"/>
                          <m:ctrlPr>
                            <a:rPr lang="en-US" sz="1200" b="0" i="1" smtClean="0">
                              <a:latin typeface="Cambria Math" panose="02040503050406030204" pitchFamily="18" charset="0"/>
                            </a:rPr>
                          </m:ctrlPr>
                        </m:groupChrPr>
                        <m:e>
                          <m:eqArr>
                            <m:eqArrPr>
                              <m:ctrlPr>
                                <a:rPr lang="en-US" sz="1200" i="1">
                                  <a:latin typeface="Cambria Math" panose="02040503050406030204" pitchFamily="18" charset="0"/>
                                </a:rPr>
                              </m:ctrlPr>
                            </m:eqArrPr>
                            <m:e>
                              <m:sSup>
                                <m:sSupPr>
                                  <m:ctrlPr>
                                    <a:rPr lang="en-US" sz="1200" i="1">
                                      <a:latin typeface="Cambria Math" panose="02040503050406030204" pitchFamily="18" charset="0"/>
                                    </a:rPr>
                                  </m:ctrlPr>
                                </m:sSupPr>
                                <m:e>
                                  <m:r>
                                    <a:rPr lang="en-US" sz="1200" b="0" i="1" smtClean="0">
                                      <a:latin typeface="Cambria Math" charset="0"/>
                                    </a:rPr>
                                    <m:t>𝑛</m:t>
                                  </m:r>
                                </m:e>
                                <m:sup>
                                  <m:r>
                                    <m:rPr>
                                      <m:sty m:val="p"/>
                                    </m:rPr>
                                    <a:rPr lang="en-US" sz="1200" b="0" i="0" smtClean="0">
                                      <a:latin typeface="Cambria Math" charset="0"/>
                                    </a:rPr>
                                    <m:t>th</m:t>
                                  </m:r>
                                </m:sup>
                              </m:sSup>
                            </m:e>
                            <m:e>
                              <m:r>
                                <m:rPr>
                                  <m:nor/>
                                </m:rPr>
                                <a:rPr lang="en-US" sz="1200" i="1" dirty="0">
                                  <a:latin typeface="Cambria Math" charset="0"/>
                                </a:rPr>
                                <m:t> </m:t>
                              </m:r>
                              <m:r>
                                <m:rPr>
                                  <m:sty m:val="p"/>
                                </m:rPr>
                                <a:rPr lang="en-US" sz="1200">
                                  <a:latin typeface="Cambria Math" charset="0"/>
                                </a:rPr>
                                <m:t>period</m:t>
                              </m:r>
                              <m:r>
                                <m:rPr>
                                  <m:nor/>
                                </m:rPr>
                                <a:rPr lang="en-US" sz="1200" dirty="0"/>
                                <m:t> </m:t>
                              </m:r>
                            </m:e>
                          </m:eqArr>
                        </m:e>
                      </m:groupChr>
                    </m:oMath>
                  </m:oMathPara>
                </a14:m>
                <a:endParaRPr lang="en-US" sz="1200" dirty="0"/>
              </a:p>
            </p:txBody>
          </p:sp>
        </mc:Choice>
        <mc:Fallback xmlns="">
          <p:sp>
            <p:nvSpPr>
              <p:cNvPr id="18" name="TextBox 17"/>
              <p:cNvSpPr txBox="1">
                <a:spLocks noRot="1" noChangeAspect="1" noMove="1" noResize="1" noEditPoints="1" noAdjustHandles="1" noChangeArrowheads="1" noChangeShapeType="1" noTextEdit="1"/>
              </p:cNvSpPr>
              <p:nvPr/>
            </p:nvSpPr>
            <p:spPr>
              <a:xfrm>
                <a:off x="5785991" y="4065489"/>
                <a:ext cx="538609" cy="430311"/>
              </a:xfrm>
              <a:prstGeom prst="rect">
                <a:avLst/>
              </a:prstGeom>
              <a:blipFill rotWithShape="0">
                <a:blip r:embed="rId5"/>
                <a:stretch>
                  <a:fillRect l="-11236" t="-2817" r="-10112" b="-76056"/>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1" name="TextBox 20"/>
              <p:cNvSpPr txBox="1"/>
              <p:nvPr/>
            </p:nvSpPr>
            <p:spPr>
              <a:xfrm>
                <a:off x="2395728" y="3200400"/>
                <a:ext cx="381000" cy="369332"/>
              </a:xfrm>
              <a:prstGeom prst="rect">
                <a:avLst/>
              </a:prstGeom>
            </p:spPr>
            <p:style>
              <a:lnRef idx="0">
                <a:schemeClr val="accent2"/>
              </a:lnRef>
              <a:fillRef idx="3">
                <a:schemeClr val="accent2"/>
              </a:fillRef>
              <a:effectRef idx="3">
                <a:schemeClr val="accent2"/>
              </a:effectRef>
              <a:fontRef idx="minor">
                <a:schemeClr val="lt1"/>
              </a:fontRef>
            </p:style>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i="1" smtClean="0">
                              <a:latin typeface="Cambria Math" panose="02040503050406030204" pitchFamily="18" charset="0"/>
                            </a:rPr>
                          </m:ctrlPr>
                        </m:sSubPr>
                        <m:e>
                          <m:r>
                            <a:rPr lang="en-US" b="0" i="1" smtClean="0">
                              <a:latin typeface="Cambria Math" charset="0"/>
                            </a:rPr>
                            <m:t>𝑋</m:t>
                          </m:r>
                        </m:e>
                        <m:sub>
                          <m:r>
                            <a:rPr lang="en-US" b="0" i="1" smtClean="0">
                              <a:latin typeface="Cambria Math" charset="0"/>
                            </a:rPr>
                            <m:t>1</m:t>
                          </m:r>
                        </m:sub>
                      </m:sSub>
                    </m:oMath>
                  </m:oMathPara>
                </a14:m>
                <a:endParaRPr lang="en-US" dirty="0">
                  <a:latin typeface="Bold sand ms"/>
                </a:endParaRPr>
              </a:p>
            </p:txBody>
          </p:sp>
        </mc:Choice>
        <mc:Fallback xmlns="">
          <p:sp>
            <p:nvSpPr>
              <p:cNvPr id="21" name="TextBox 20"/>
              <p:cNvSpPr txBox="1">
                <a:spLocks noRot="1" noChangeAspect="1" noMove="1" noResize="1" noEditPoints="1" noAdjustHandles="1" noChangeArrowheads="1" noChangeShapeType="1" noTextEdit="1"/>
              </p:cNvSpPr>
              <p:nvPr/>
            </p:nvSpPr>
            <p:spPr>
              <a:xfrm>
                <a:off x="2395728" y="3200400"/>
                <a:ext cx="381000" cy="369332"/>
              </a:xfrm>
              <a:prstGeom prst="rect">
                <a:avLst/>
              </a:prstGeom>
              <a:blipFill rotWithShape="0">
                <a:blip r:embed="rId6"/>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7" name="TextBox 26"/>
              <p:cNvSpPr txBox="1"/>
              <p:nvPr/>
            </p:nvSpPr>
            <p:spPr>
              <a:xfrm>
                <a:off x="4267200" y="4038600"/>
                <a:ext cx="381000" cy="400110"/>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sz="2000" b="0" i="1" smtClean="0">
                          <a:latin typeface="Cambria Math" charset="0"/>
                          <a:ea typeface="Cambria Math" charset="0"/>
                          <a:cs typeface="Cambria Math" charset="0"/>
                        </a:rPr>
                        <m:t>⋯</m:t>
                      </m:r>
                      <m:r>
                        <a:rPr lang="en-US" sz="2000" b="0" i="0" smtClean="0">
                          <a:latin typeface="Cambria Math" charset="0"/>
                        </a:rPr>
                        <m:t> </m:t>
                      </m:r>
                    </m:oMath>
                  </m:oMathPara>
                </a14:m>
                <a:endParaRPr lang="en-US" sz="2000" dirty="0"/>
              </a:p>
            </p:txBody>
          </p:sp>
        </mc:Choice>
        <mc:Fallback xmlns="">
          <p:sp>
            <p:nvSpPr>
              <p:cNvPr id="27" name="TextBox 26"/>
              <p:cNvSpPr txBox="1">
                <a:spLocks noRot="1" noChangeAspect="1" noMove="1" noResize="1" noEditPoints="1" noAdjustHandles="1" noChangeArrowheads="1" noChangeShapeType="1" noTextEdit="1"/>
              </p:cNvSpPr>
              <p:nvPr/>
            </p:nvSpPr>
            <p:spPr>
              <a:xfrm>
                <a:off x="4267200" y="4038600"/>
                <a:ext cx="381000" cy="400110"/>
              </a:xfrm>
              <a:prstGeom prst="rect">
                <a:avLst/>
              </a:prstGeom>
              <a:blipFill rotWithShape="0">
                <a:blip r:embed="rId7"/>
                <a:stretch>
                  <a:fillRect t="-101538" r="-28571" b="-126154"/>
                </a:stretch>
              </a:blipFill>
            </p:spPr>
            <p:txBody>
              <a:bodyPr/>
              <a:lstStyle/>
              <a:p>
                <a:r>
                  <a:rPr lang="en-US">
                    <a:noFill/>
                  </a:rPr>
                  <a:t> </a:t>
                </a:r>
              </a:p>
            </p:txBody>
          </p:sp>
        </mc:Fallback>
      </mc:AlternateContent>
    </p:spTree>
    <p:extLst>
      <p:ext uri="{BB962C8B-B14F-4D97-AF65-F5344CB8AC3E}">
        <p14:creationId xmlns:p14="http://schemas.microsoft.com/office/powerpoint/2010/main" val="2230369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Content Placeholder 2"/>
          <p:cNvSpPr txBox="1">
            <a:spLocks/>
          </p:cNvSpPr>
          <p:nvPr/>
        </p:nvSpPr>
        <p:spPr>
          <a:xfrm>
            <a:off x="457200" y="1494000"/>
            <a:ext cx="8001000" cy="4525963"/>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1028700" indent="-571500" algn="l" defTabSz="914400" rtl="0" eaLnBrk="1" latinLnBrk="0" hangingPunct="1">
              <a:spcBef>
                <a:spcPct val="20000"/>
              </a:spcBef>
              <a:buFont typeface="+mj-lt"/>
              <a:buAutoNum type="romanLcPeriod"/>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Wingdings" pitchFamily="2" charset="2"/>
              <a:buChar char="Ø"/>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227013" indent="0">
              <a:spcBef>
                <a:spcPts val="700"/>
              </a:spcBef>
              <a:buClr>
                <a:schemeClr val="accent1"/>
              </a:buClr>
              <a:buNone/>
            </a:pPr>
            <a:r>
              <a:rPr lang="en-US" sz="2200" dirty="0">
                <a:latin typeface="Bold sand ms"/>
              </a:rPr>
              <a:t>An annuity is called an </a:t>
            </a:r>
            <a:r>
              <a:rPr lang="en-US" sz="2200" b="1" dirty="0">
                <a:latin typeface="Bold sand ms"/>
              </a:rPr>
              <a:t>annuity immediate</a:t>
            </a:r>
            <a:r>
              <a:rPr lang="en-US" sz="2200" dirty="0">
                <a:latin typeface="Bold sand ms"/>
              </a:rPr>
              <a:t> (or </a:t>
            </a:r>
            <a:r>
              <a:rPr lang="en-US" sz="2200" b="1" dirty="0">
                <a:latin typeface="Bold sand ms"/>
              </a:rPr>
              <a:t>ordinary annuity</a:t>
            </a:r>
            <a:r>
              <a:rPr lang="en-US" sz="2200" dirty="0">
                <a:latin typeface="Bold sand ms"/>
              </a:rPr>
              <a:t>) if the payments are at the end of each period.</a:t>
            </a:r>
            <a:endParaRPr lang="en-US" sz="2200" dirty="0">
              <a:solidFill>
                <a:schemeClr val="tx1"/>
              </a:solidFill>
              <a:latin typeface="Bold sand ms"/>
            </a:endParaRPr>
          </a:p>
          <a:p>
            <a:pPr indent="-165100">
              <a:spcBef>
                <a:spcPts val="900"/>
              </a:spcBef>
            </a:pPr>
            <a:endParaRPr lang="en-US" sz="2000" dirty="0">
              <a:solidFill>
                <a:schemeClr val="tx1"/>
              </a:solidFill>
              <a:latin typeface="Bold sand ms"/>
            </a:endParaRPr>
          </a:p>
          <a:p>
            <a:pPr marL="0" indent="0">
              <a:buFont typeface="Arial" pitchFamily="34" charset="0"/>
              <a:buNone/>
            </a:pPr>
            <a:endParaRPr lang="en-US" sz="2000" dirty="0">
              <a:solidFill>
                <a:schemeClr val="tx1"/>
              </a:solidFill>
              <a:latin typeface="Bold sand ms"/>
            </a:endParaRPr>
          </a:p>
        </p:txBody>
      </p:sp>
      <p:sp>
        <p:nvSpPr>
          <p:cNvPr id="4" name="Title 1"/>
          <p:cNvSpPr txBox="1">
            <a:spLocks/>
          </p:cNvSpPr>
          <p:nvPr/>
        </p:nvSpPr>
        <p:spPr>
          <a:xfrm>
            <a:off x="228600" y="228600"/>
            <a:ext cx="8686800" cy="11430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spcAft>
                <a:spcPts val="1200"/>
              </a:spcAft>
            </a:pPr>
            <a:r>
              <a:rPr lang="en-US" b="1" dirty="0">
                <a:latin typeface="Bold sand ms"/>
              </a:rPr>
              <a:t>Definitions and Terminology</a:t>
            </a:r>
          </a:p>
        </p:txBody>
      </p:sp>
      <p:cxnSp>
        <p:nvCxnSpPr>
          <p:cNvPr id="6" name="Straight Arrow Connector 5"/>
          <p:cNvCxnSpPr>
            <a:cxnSpLocks/>
          </p:cNvCxnSpPr>
          <p:nvPr/>
        </p:nvCxnSpPr>
        <p:spPr>
          <a:xfrm flipV="1">
            <a:off x="1460020" y="3886200"/>
            <a:ext cx="6189098" cy="18377"/>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p:cxnSp>
        <p:nvCxnSpPr>
          <p:cNvPr id="10" name="Straight Connector 9"/>
          <p:cNvCxnSpPr>
            <a:cxnSpLocks/>
          </p:cNvCxnSpPr>
          <p:nvPr/>
        </p:nvCxnSpPr>
        <p:spPr>
          <a:xfrm>
            <a:off x="2590800" y="3733800"/>
            <a:ext cx="0" cy="336071"/>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1" name="Straight Connector 10"/>
          <p:cNvCxnSpPr>
            <a:cxnSpLocks/>
          </p:cNvCxnSpPr>
          <p:nvPr/>
        </p:nvCxnSpPr>
        <p:spPr>
          <a:xfrm>
            <a:off x="3352800" y="3733800"/>
            <a:ext cx="0" cy="336071"/>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2" name="Straight Connector 11"/>
          <p:cNvCxnSpPr>
            <a:cxnSpLocks/>
          </p:cNvCxnSpPr>
          <p:nvPr/>
        </p:nvCxnSpPr>
        <p:spPr>
          <a:xfrm>
            <a:off x="1828800" y="3733800"/>
            <a:ext cx="0" cy="336071"/>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3" name="Straight Connector 12"/>
          <p:cNvCxnSpPr>
            <a:cxnSpLocks/>
          </p:cNvCxnSpPr>
          <p:nvPr/>
        </p:nvCxnSpPr>
        <p:spPr>
          <a:xfrm>
            <a:off x="5638800" y="3733800"/>
            <a:ext cx="0" cy="336071"/>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4" name="Straight Connector 13"/>
          <p:cNvCxnSpPr>
            <a:cxnSpLocks/>
          </p:cNvCxnSpPr>
          <p:nvPr/>
        </p:nvCxnSpPr>
        <p:spPr>
          <a:xfrm>
            <a:off x="6400800" y="3733800"/>
            <a:ext cx="0" cy="336071"/>
          </a:xfrm>
          <a:prstGeom prst="line">
            <a:avLst/>
          </a:prstGeom>
          <a:ln w="25400"/>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5" name="TextBox 14"/>
              <p:cNvSpPr txBox="1"/>
              <p:nvPr/>
            </p:nvSpPr>
            <p:spPr>
              <a:xfrm>
                <a:off x="1905000" y="4076518"/>
                <a:ext cx="538609" cy="419282"/>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groupChr>
                        <m:groupChrPr>
                          <m:chr m:val="⏞"/>
                          <m:pos m:val="top"/>
                          <m:vertJc m:val="bot"/>
                          <m:ctrlPr>
                            <a:rPr lang="en-US" sz="1200" b="0" i="1" smtClean="0">
                              <a:latin typeface="Cambria Math" panose="02040503050406030204" pitchFamily="18" charset="0"/>
                            </a:rPr>
                          </m:ctrlPr>
                        </m:groupChrPr>
                        <m:e>
                          <m:eqArr>
                            <m:eqArrPr>
                              <m:ctrlPr>
                                <a:rPr lang="en-US" sz="1200" i="1">
                                  <a:latin typeface="Cambria Math" panose="02040503050406030204" pitchFamily="18" charset="0"/>
                                </a:rPr>
                              </m:ctrlPr>
                            </m:eqArrPr>
                            <m:e>
                              <m:sSup>
                                <m:sSupPr>
                                  <m:ctrlPr>
                                    <a:rPr lang="en-US" sz="1200" i="1">
                                      <a:latin typeface="Cambria Math" panose="02040503050406030204" pitchFamily="18" charset="0"/>
                                    </a:rPr>
                                  </m:ctrlPr>
                                </m:sSupPr>
                                <m:e>
                                  <m:r>
                                    <a:rPr lang="en-US" sz="1200" i="1">
                                      <a:latin typeface="Cambria Math" charset="0"/>
                                    </a:rPr>
                                    <m:t>1</m:t>
                                  </m:r>
                                </m:e>
                                <m:sup>
                                  <m:r>
                                    <m:rPr>
                                      <m:sty m:val="p"/>
                                    </m:rPr>
                                    <a:rPr lang="en-US" sz="1200">
                                      <a:latin typeface="Cambria Math" charset="0"/>
                                    </a:rPr>
                                    <m:t>st</m:t>
                                  </m:r>
                                </m:sup>
                              </m:sSup>
                            </m:e>
                            <m:e>
                              <m:r>
                                <m:rPr>
                                  <m:nor/>
                                </m:rPr>
                                <a:rPr lang="en-US" sz="1200" i="1" dirty="0">
                                  <a:latin typeface="Cambria Math" charset="0"/>
                                </a:rPr>
                                <m:t> </m:t>
                              </m:r>
                              <m:r>
                                <m:rPr>
                                  <m:sty m:val="p"/>
                                </m:rPr>
                                <a:rPr lang="en-US" sz="1200">
                                  <a:latin typeface="Cambria Math" charset="0"/>
                                </a:rPr>
                                <m:t>period</m:t>
                              </m:r>
                              <m:r>
                                <m:rPr>
                                  <m:nor/>
                                </m:rPr>
                                <a:rPr lang="en-US" sz="1200" dirty="0"/>
                                <m:t> </m:t>
                              </m:r>
                            </m:e>
                          </m:eqArr>
                        </m:e>
                      </m:groupChr>
                    </m:oMath>
                  </m:oMathPara>
                </a14:m>
                <a:endParaRPr lang="en-US" sz="1200" dirty="0"/>
              </a:p>
            </p:txBody>
          </p:sp>
        </mc:Choice>
        <mc:Fallback xmlns="">
          <p:sp>
            <p:nvSpPr>
              <p:cNvPr id="15" name="TextBox 14"/>
              <p:cNvSpPr txBox="1">
                <a:spLocks noRot="1" noChangeAspect="1" noMove="1" noResize="1" noEditPoints="1" noAdjustHandles="1" noChangeArrowheads="1" noChangeShapeType="1" noTextEdit="1"/>
              </p:cNvSpPr>
              <p:nvPr/>
            </p:nvSpPr>
            <p:spPr>
              <a:xfrm>
                <a:off x="1905000" y="4076518"/>
                <a:ext cx="538609" cy="419282"/>
              </a:xfrm>
              <a:prstGeom prst="rect">
                <a:avLst/>
              </a:prstGeom>
              <a:blipFill rotWithShape="0">
                <a:blip r:embed="rId3"/>
                <a:stretch>
                  <a:fillRect l="-11364" t="-5797" r="-10227" b="-78261"/>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6" name="TextBox 15"/>
              <p:cNvSpPr txBox="1"/>
              <p:nvPr/>
            </p:nvSpPr>
            <p:spPr>
              <a:xfrm>
                <a:off x="2667000" y="4076518"/>
                <a:ext cx="538609" cy="430311"/>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groupChr>
                        <m:groupChrPr>
                          <m:chr m:val="⏞"/>
                          <m:pos m:val="top"/>
                          <m:vertJc m:val="bot"/>
                          <m:ctrlPr>
                            <a:rPr lang="en-US" sz="1200" b="0" i="1" smtClean="0">
                              <a:latin typeface="Cambria Math" panose="02040503050406030204" pitchFamily="18" charset="0"/>
                            </a:rPr>
                          </m:ctrlPr>
                        </m:groupChrPr>
                        <m:e>
                          <m:eqArr>
                            <m:eqArrPr>
                              <m:ctrlPr>
                                <a:rPr lang="en-US" sz="1200" i="1">
                                  <a:latin typeface="Cambria Math" panose="02040503050406030204" pitchFamily="18" charset="0"/>
                                </a:rPr>
                              </m:ctrlPr>
                            </m:eqArrPr>
                            <m:e>
                              <m:sSup>
                                <m:sSupPr>
                                  <m:ctrlPr>
                                    <a:rPr lang="en-US" sz="1200" i="1">
                                      <a:latin typeface="Cambria Math" panose="02040503050406030204" pitchFamily="18" charset="0"/>
                                    </a:rPr>
                                  </m:ctrlPr>
                                </m:sSupPr>
                                <m:e>
                                  <m:r>
                                    <a:rPr lang="en-US" sz="1200" b="0" i="1" smtClean="0">
                                      <a:latin typeface="Cambria Math" charset="0"/>
                                    </a:rPr>
                                    <m:t>2</m:t>
                                  </m:r>
                                </m:e>
                                <m:sup>
                                  <m:r>
                                    <m:rPr>
                                      <m:sty m:val="p"/>
                                    </m:rPr>
                                    <a:rPr lang="en-US" sz="1200" b="0" i="0" smtClean="0">
                                      <a:latin typeface="Cambria Math" charset="0"/>
                                    </a:rPr>
                                    <m:t>nd</m:t>
                                  </m:r>
                                </m:sup>
                              </m:sSup>
                            </m:e>
                            <m:e>
                              <m:r>
                                <m:rPr>
                                  <m:nor/>
                                </m:rPr>
                                <a:rPr lang="en-US" sz="1200" i="1" dirty="0">
                                  <a:latin typeface="Cambria Math" charset="0"/>
                                </a:rPr>
                                <m:t> </m:t>
                              </m:r>
                              <m:r>
                                <m:rPr>
                                  <m:sty m:val="p"/>
                                </m:rPr>
                                <a:rPr lang="en-US" sz="1200">
                                  <a:latin typeface="Cambria Math" charset="0"/>
                                </a:rPr>
                                <m:t>period</m:t>
                              </m:r>
                              <m:r>
                                <m:rPr>
                                  <m:nor/>
                                </m:rPr>
                                <a:rPr lang="en-US" sz="1200" dirty="0"/>
                                <m:t> </m:t>
                              </m:r>
                            </m:e>
                          </m:eqArr>
                        </m:e>
                      </m:groupChr>
                    </m:oMath>
                  </m:oMathPara>
                </a14:m>
                <a:endParaRPr lang="en-US" sz="1200" dirty="0"/>
              </a:p>
            </p:txBody>
          </p:sp>
        </mc:Choice>
        <mc:Fallback xmlns="">
          <p:sp>
            <p:nvSpPr>
              <p:cNvPr id="16" name="TextBox 15"/>
              <p:cNvSpPr txBox="1">
                <a:spLocks noRot="1" noChangeAspect="1" noMove="1" noResize="1" noEditPoints="1" noAdjustHandles="1" noChangeArrowheads="1" noChangeShapeType="1" noTextEdit="1"/>
              </p:cNvSpPr>
              <p:nvPr/>
            </p:nvSpPr>
            <p:spPr>
              <a:xfrm>
                <a:off x="2667000" y="4076518"/>
                <a:ext cx="538609" cy="430311"/>
              </a:xfrm>
              <a:prstGeom prst="rect">
                <a:avLst/>
              </a:prstGeom>
              <a:blipFill rotWithShape="0">
                <a:blip r:embed="rId4"/>
                <a:stretch>
                  <a:fillRect l="-11364" t="-2857" r="-10227" b="-78571"/>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8" name="TextBox 17"/>
              <p:cNvSpPr txBox="1"/>
              <p:nvPr/>
            </p:nvSpPr>
            <p:spPr>
              <a:xfrm>
                <a:off x="5785991" y="4065489"/>
                <a:ext cx="538609" cy="430311"/>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groupChr>
                        <m:groupChrPr>
                          <m:chr m:val="⏞"/>
                          <m:pos m:val="top"/>
                          <m:vertJc m:val="bot"/>
                          <m:ctrlPr>
                            <a:rPr lang="en-US" sz="1200" b="0" i="1" smtClean="0">
                              <a:latin typeface="Cambria Math" panose="02040503050406030204" pitchFamily="18" charset="0"/>
                            </a:rPr>
                          </m:ctrlPr>
                        </m:groupChrPr>
                        <m:e>
                          <m:eqArr>
                            <m:eqArrPr>
                              <m:ctrlPr>
                                <a:rPr lang="en-US" sz="1200" i="1">
                                  <a:latin typeface="Cambria Math" panose="02040503050406030204" pitchFamily="18" charset="0"/>
                                </a:rPr>
                              </m:ctrlPr>
                            </m:eqArrPr>
                            <m:e>
                              <m:sSup>
                                <m:sSupPr>
                                  <m:ctrlPr>
                                    <a:rPr lang="en-US" sz="1200" i="1">
                                      <a:latin typeface="Cambria Math" panose="02040503050406030204" pitchFamily="18" charset="0"/>
                                    </a:rPr>
                                  </m:ctrlPr>
                                </m:sSupPr>
                                <m:e>
                                  <m:r>
                                    <a:rPr lang="en-US" sz="1200" b="0" i="1" smtClean="0">
                                      <a:latin typeface="Cambria Math" charset="0"/>
                                    </a:rPr>
                                    <m:t>𝑛</m:t>
                                  </m:r>
                                </m:e>
                                <m:sup>
                                  <m:r>
                                    <m:rPr>
                                      <m:sty m:val="p"/>
                                    </m:rPr>
                                    <a:rPr lang="en-US" sz="1200" b="0" i="0" smtClean="0">
                                      <a:latin typeface="Cambria Math" charset="0"/>
                                    </a:rPr>
                                    <m:t>th</m:t>
                                  </m:r>
                                </m:sup>
                              </m:sSup>
                            </m:e>
                            <m:e>
                              <m:r>
                                <m:rPr>
                                  <m:nor/>
                                </m:rPr>
                                <a:rPr lang="en-US" sz="1200" i="1" dirty="0">
                                  <a:latin typeface="Cambria Math" charset="0"/>
                                </a:rPr>
                                <m:t> </m:t>
                              </m:r>
                              <m:r>
                                <m:rPr>
                                  <m:sty m:val="p"/>
                                </m:rPr>
                                <a:rPr lang="en-US" sz="1200">
                                  <a:latin typeface="Cambria Math" charset="0"/>
                                </a:rPr>
                                <m:t>period</m:t>
                              </m:r>
                              <m:r>
                                <m:rPr>
                                  <m:nor/>
                                </m:rPr>
                                <a:rPr lang="en-US" sz="1200" dirty="0"/>
                                <m:t> </m:t>
                              </m:r>
                            </m:e>
                          </m:eqArr>
                        </m:e>
                      </m:groupChr>
                    </m:oMath>
                  </m:oMathPara>
                </a14:m>
                <a:endParaRPr lang="en-US" sz="1200" dirty="0"/>
              </a:p>
            </p:txBody>
          </p:sp>
        </mc:Choice>
        <mc:Fallback xmlns="">
          <p:sp>
            <p:nvSpPr>
              <p:cNvPr id="18" name="TextBox 17"/>
              <p:cNvSpPr txBox="1">
                <a:spLocks noRot="1" noChangeAspect="1" noMove="1" noResize="1" noEditPoints="1" noAdjustHandles="1" noChangeArrowheads="1" noChangeShapeType="1" noTextEdit="1"/>
              </p:cNvSpPr>
              <p:nvPr/>
            </p:nvSpPr>
            <p:spPr>
              <a:xfrm>
                <a:off x="5785991" y="4065489"/>
                <a:ext cx="538609" cy="430311"/>
              </a:xfrm>
              <a:prstGeom prst="rect">
                <a:avLst/>
              </a:prstGeom>
              <a:blipFill rotWithShape="0">
                <a:blip r:embed="rId5"/>
                <a:stretch>
                  <a:fillRect l="-11236" t="-2817" r="-10112" b="-76056"/>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1" name="TextBox 20"/>
              <p:cNvSpPr txBox="1"/>
              <p:nvPr/>
            </p:nvSpPr>
            <p:spPr>
              <a:xfrm>
                <a:off x="2395728" y="3200400"/>
                <a:ext cx="381000" cy="369332"/>
              </a:xfrm>
              <a:prstGeom prst="rect">
                <a:avLst/>
              </a:prstGeom>
            </p:spPr>
            <p:style>
              <a:lnRef idx="0">
                <a:schemeClr val="accent2"/>
              </a:lnRef>
              <a:fillRef idx="3">
                <a:schemeClr val="accent2"/>
              </a:fillRef>
              <a:effectRef idx="3">
                <a:schemeClr val="accent2"/>
              </a:effectRef>
              <a:fontRef idx="minor">
                <a:schemeClr val="lt1"/>
              </a:fontRef>
            </p:style>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i="1" smtClean="0">
                              <a:latin typeface="Cambria Math" panose="02040503050406030204" pitchFamily="18" charset="0"/>
                            </a:rPr>
                          </m:ctrlPr>
                        </m:sSubPr>
                        <m:e>
                          <m:r>
                            <a:rPr lang="en-US" b="0" i="1" smtClean="0">
                              <a:latin typeface="Cambria Math" charset="0"/>
                            </a:rPr>
                            <m:t>𝑋</m:t>
                          </m:r>
                        </m:e>
                        <m:sub>
                          <m:r>
                            <a:rPr lang="en-US" b="0" i="1" smtClean="0">
                              <a:latin typeface="Cambria Math" charset="0"/>
                            </a:rPr>
                            <m:t>1</m:t>
                          </m:r>
                        </m:sub>
                      </m:sSub>
                    </m:oMath>
                  </m:oMathPara>
                </a14:m>
                <a:endParaRPr lang="en-US" dirty="0">
                  <a:latin typeface="Bold sand ms"/>
                </a:endParaRPr>
              </a:p>
            </p:txBody>
          </p:sp>
        </mc:Choice>
        <mc:Fallback xmlns="">
          <p:sp>
            <p:nvSpPr>
              <p:cNvPr id="21" name="TextBox 20"/>
              <p:cNvSpPr txBox="1">
                <a:spLocks noRot="1" noChangeAspect="1" noMove="1" noResize="1" noEditPoints="1" noAdjustHandles="1" noChangeArrowheads="1" noChangeShapeType="1" noTextEdit="1"/>
              </p:cNvSpPr>
              <p:nvPr/>
            </p:nvSpPr>
            <p:spPr>
              <a:xfrm>
                <a:off x="2395728" y="3200400"/>
                <a:ext cx="381000" cy="369332"/>
              </a:xfrm>
              <a:prstGeom prst="rect">
                <a:avLst/>
              </a:prstGeom>
              <a:blipFill rotWithShape="0">
                <a:blip r:embed="rId6"/>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2" name="TextBox 21"/>
              <p:cNvSpPr txBox="1"/>
              <p:nvPr/>
            </p:nvSpPr>
            <p:spPr>
              <a:xfrm>
                <a:off x="3200400" y="3200400"/>
                <a:ext cx="381000" cy="369332"/>
              </a:xfrm>
              <a:prstGeom prst="rect">
                <a:avLst/>
              </a:prstGeom>
            </p:spPr>
            <p:style>
              <a:lnRef idx="0">
                <a:schemeClr val="accent2"/>
              </a:lnRef>
              <a:fillRef idx="3">
                <a:schemeClr val="accent2"/>
              </a:fillRef>
              <a:effectRef idx="3">
                <a:schemeClr val="accent2"/>
              </a:effectRef>
              <a:fontRef idx="minor">
                <a:schemeClr val="lt1"/>
              </a:fontRef>
            </p:style>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i="1" smtClean="0">
                              <a:latin typeface="Cambria Math" panose="02040503050406030204" pitchFamily="18" charset="0"/>
                            </a:rPr>
                          </m:ctrlPr>
                        </m:sSubPr>
                        <m:e>
                          <m:r>
                            <a:rPr lang="en-US" b="0" i="1" smtClean="0">
                              <a:latin typeface="Cambria Math" charset="0"/>
                            </a:rPr>
                            <m:t>𝑋</m:t>
                          </m:r>
                        </m:e>
                        <m:sub>
                          <m:r>
                            <a:rPr lang="en-US" b="0" i="1" smtClean="0">
                              <a:latin typeface="Cambria Math" charset="0"/>
                            </a:rPr>
                            <m:t>2</m:t>
                          </m:r>
                        </m:sub>
                      </m:sSub>
                    </m:oMath>
                  </m:oMathPara>
                </a14:m>
                <a:endParaRPr lang="en-US" dirty="0">
                  <a:latin typeface="Bold sand ms"/>
                </a:endParaRPr>
              </a:p>
            </p:txBody>
          </p:sp>
        </mc:Choice>
        <mc:Fallback xmlns="">
          <p:sp>
            <p:nvSpPr>
              <p:cNvPr id="22" name="TextBox 21"/>
              <p:cNvSpPr txBox="1">
                <a:spLocks noRot="1" noChangeAspect="1" noMove="1" noResize="1" noEditPoints="1" noAdjustHandles="1" noChangeArrowheads="1" noChangeShapeType="1" noTextEdit="1"/>
              </p:cNvSpPr>
              <p:nvPr/>
            </p:nvSpPr>
            <p:spPr>
              <a:xfrm>
                <a:off x="3200400" y="3200400"/>
                <a:ext cx="381000" cy="369332"/>
              </a:xfrm>
              <a:prstGeom prst="rect">
                <a:avLst/>
              </a:prstGeom>
              <a:blipFill rotWithShape="0">
                <a:blip r:embed="rId7"/>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7" name="TextBox 26"/>
              <p:cNvSpPr txBox="1"/>
              <p:nvPr/>
            </p:nvSpPr>
            <p:spPr>
              <a:xfrm>
                <a:off x="4267200" y="4038600"/>
                <a:ext cx="381000" cy="400110"/>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sz="2000" b="0" i="1" smtClean="0">
                          <a:latin typeface="Cambria Math" charset="0"/>
                          <a:ea typeface="Cambria Math" charset="0"/>
                          <a:cs typeface="Cambria Math" charset="0"/>
                        </a:rPr>
                        <m:t>⋯</m:t>
                      </m:r>
                      <m:r>
                        <a:rPr lang="en-US" sz="2000" b="0" i="0" smtClean="0">
                          <a:latin typeface="Cambria Math" charset="0"/>
                        </a:rPr>
                        <m:t> </m:t>
                      </m:r>
                    </m:oMath>
                  </m:oMathPara>
                </a14:m>
                <a:endParaRPr lang="en-US" sz="2000" dirty="0"/>
              </a:p>
            </p:txBody>
          </p:sp>
        </mc:Choice>
        <mc:Fallback xmlns="">
          <p:sp>
            <p:nvSpPr>
              <p:cNvPr id="27" name="TextBox 26"/>
              <p:cNvSpPr txBox="1">
                <a:spLocks noRot="1" noChangeAspect="1" noMove="1" noResize="1" noEditPoints="1" noAdjustHandles="1" noChangeArrowheads="1" noChangeShapeType="1" noTextEdit="1"/>
              </p:cNvSpPr>
              <p:nvPr/>
            </p:nvSpPr>
            <p:spPr>
              <a:xfrm>
                <a:off x="4267200" y="4038600"/>
                <a:ext cx="381000" cy="400110"/>
              </a:xfrm>
              <a:prstGeom prst="rect">
                <a:avLst/>
              </a:prstGeom>
              <a:blipFill rotWithShape="0">
                <a:blip r:embed="rId8"/>
                <a:stretch>
                  <a:fillRect t="-101538" r="-28571" b="-126154"/>
                </a:stretch>
              </a:blipFill>
            </p:spPr>
            <p:txBody>
              <a:bodyPr/>
              <a:lstStyle/>
              <a:p>
                <a:r>
                  <a:rPr lang="en-US">
                    <a:noFill/>
                  </a:rPr>
                  <a:t> </a:t>
                </a:r>
              </a:p>
            </p:txBody>
          </p:sp>
        </mc:Fallback>
      </mc:AlternateContent>
    </p:spTree>
    <p:extLst>
      <p:ext uri="{BB962C8B-B14F-4D97-AF65-F5344CB8AC3E}">
        <p14:creationId xmlns:p14="http://schemas.microsoft.com/office/powerpoint/2010/main" val="5320586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Content Placeholder 2"/>
          <p:cNvSpPr txBox="1">
            <a:spLocks/>
          </p:cNvSpPr>
          <p:nvPr/>
        </p:nvSpPr>
        <p:spPr>
          <a:xfrm>
            <a:off x="457200" y="1494000"/>
            <a:ext cx="8001000" cy="4525963"/>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1028700" indent="-571500" algn="l" defTabSz="914400" rtl="0" eaLnBrk="1" latinLnBrk="0" hangingPunct="1">
              <a:spcBef>
                <a:spcPct val="20000"/>
              </a:spcBef>
              <a:buFont typeface="+mj-lt"/>
              <a:buAutoNum type="romanLcPeriod"/>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Wingdings" pitchFamily="2" charset="2"/>
              <a:buChar char="Ø"/>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227013" indent="0">
              <a:spcBef>
                <a:spcPts val="700"/>
              </a:spcBef>
              <a:buClr>
                <a:schemeClr val="accent1"/>
              </a:buClr>
              <a:buNone/>
            </a:pPr>
            <a:r>
              <a:rPr lang="en-US" sz="2200" dirty="0">
                <a:latin typeface="Bold sand ms"/>
              </a:rPr>
              <a:t>An annuity is called an </a:t>
            </a:r>
            <a:r>
              <a:rPr lang="en-US" sz="2200" b="1" dirty="0">
                <a:latin typeface="Bold sand ms"/>
              </a:rPr>
              <a:t>annuity immediate</a:t>
            </a:r>
            <a:r>
              <a:rPr lang="en-US" sz="2200" dirty="0">
                <a:latin typeface="Bold sand ms"/>
              </a:rPr>
              <a:t> (or </a:t>
            </a:r>
            <a:r>
              <a:rPr lang="en-US" sz="2200" b="1" dirty="0">
                <a:latin typeface="Bold sand ms"/>
              </a:rPr>
              <a:t>ordinary annuity</a:t>
            </a:r>
            <a:r>
              <a:rPr lang="en-US" sz="2200" dirty="0">
                <a:latin typeface="Bold sand ms"/>
              </a:rPr>
              <a:t>) if the payments are at the end of each period.</a:t>
            </a:r>
            <a:endParaRPr lang="en-US" sz="2200" dirty="0">
              <a:solidFill>
                <a:schemeClr val="tx1"/>
              </a:solidFill>
              <a:latin typeface="Bold sand ms"/>
            </a:endParaRPr>
          </a:p>
          <a:p>
            <a:pPr indent="-165100">
              <a:spcBef>
                <a:spcPts val="900"/>
              </a:spcBef>
            </a:pPr>
            <a:endParaRPr lang="en-US" sz="2000" dirty="0">
              <a:solidFill>
                <a:schemeClr val="tx1"/>
              </a:solidFill>
              <a:latin typeface="Bold sand ms"/>
            </a:endParaRPr>
          </a:p>
          <a:p>
            <a:pPr marL="0" indent="0">
              <a:buFont typeface="Arial" pitchFamily="34" charset="0"/>
              <a:buNone/>
            </a:pPr>
            <a:endParaRPr lang="en-US" sz="2000" dirty="0">
              <a:solidFill>
                <a:schemeClr val="tx1"/>
              </a:solidFill>
              <a:latin typeface="Bold sand ms"/>
            </a:endParaRPr>
          </a:p>
        </p:txBody>
      </p:sp>
      <p:sp>
        <p:nvSpPr>
          <p:cNvPr id="4" name="Title 1"/>
          <p:cNvSpPr txBox="1">
            <a:spLocks/>
          </p:cNvSpPr>
          <p:nvPr/>
        </p:nvSpPr>
        <p:spPr>
          <a:xfrm>
            <a:off x="228600" y="228600"/>
            <a:ext cx="8686800" cy="11430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spcAft>
                <a:spcPts val="1200"/>
              </a:spcAft>
            </a:pPr>
            <a:r>
              <a:rPr lang="en-US" b="1" dirty="0">
                <a:latin typeface="Bold sand ms"/>
              </a:rPr>
              <a:t>Definitions and Terminology</a:t>
            </a:r>
          </a:p>
        </p:txBody>
      </p:sp>
      <p:cxnSp>
        <p:nvCxnSpPr>
          <p:cNvPr id="6" name="Straight Arrow Connector 5"/>
          <p:cNvCxnSpPr>
            <a:cxnSpLocks/>
          </p:cNvCxnSpPr>
          <p:nvPr/>
        </p:nvCxnSpPr>
        <p:spPr>
          <a:xfrm flipV="1">
            <a:off x="1460020" y="3886200"/>
            <a:ext cx="6189098" cy="18377"/>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p:cxnSp>
        <p:nvCxnSpPr>
          <p:cNvPr id="10" name="Straight Connector 9"/>
          <p:cNvCxnSpPr>
            <a:cxnSpLocks/>
          </p:cNvCxnSpPr>
          <p:nvPr/>
        </p:nvCxnSpPr>
        <p:spPr>
          <a:xfrm>
            <a:off x="2590800" y="3733800"/>
            <a:ext cx="0" cy="336071"/>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1" name="Straight Connector 10"/>
          <p:cNvCxnSpPr>
            <a:cxnSpLocks/>
          </p:cNvCxnSpPr>
          <p:nvPr/>
        </p:nvCxnSpPr>
        <p:spPr>
          <a:xfrm>
            <a:off x="3352800" y="3733800"/>
            <a:ext cx="0" cy="336071"/>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2" name="Straight Connector 11"/>
          <p:cNvCxnSpPr>
            <a:cxnSpLocks/>
          </p:cNvCxnSpPr>
          <p:nvPr/>
        </p:nvCxnSpPr>
        <p:spPr>
          <a:xfrm>
            <a:off x="1828800" y="3733800"/>
            <a:ext cx="0" cy="336071"/>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3" name="Straight Connector 12"/>
          <p:cNvCxnSpPr>
            <a:cxnSpLocks/>
          </p:cNvCxnSpPr>
          <p:nvPr/>
        </p:nvCxnSpPr>
        <p:spPr>
          <a:xfrm>
            <a:off x="5638800" y="3733800"/>
            <a:ext cx="0" cy="336071"/>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4" name="Straight Connector 13"/>
          <p:cNvCxnSpPr>
            <a:cxnSpLocks/>
          </p:cNvCxnSpPr>
          <p:nvPr/>
        </p:nvCxnSpPr>
        <p:spPr>
          <a:xfrm>
            <a:off x="6400800" y="3733800"/>
            <a:ext cx="0" cy="336071"/>
          </a:xfrm>
          <a:prstGeom prst="line">
            <a:avLst/>
          </a:prstGeom>
          <a:ln w="25400"/>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5" name="TextBox 14"/>
              <p:cNvSpPr txBox="1"/>
              <p:nvPr/>
            </p:nvSpPr>
            <p:spPr>
              <a:xfrm>
                <a:off x="1905000" y="4076518"/>
                <a:ext cx="538609" cy="419282"/>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groupChr>
                        <m:groupChrPr>
                          <m:chr m:val="⏞"/>
                          <m:pos m:val="top"/>
                          <m:vertJc m:val="bot"/>
                          <m:ctrlPr>
                            <a:rPr lang="en-US" sz="1200" b="0" i="1" smtClean="0">
                              <a:latin typeface="Cambria Math" panose="02040503050406030204" pitchFamily="18" charset="0"/>
                            </a:rPr>
                          </m:ctrlPr>
                        </m:groupChrPr>
                        <m:e>
                          <m:eqArr>
                            <m:eqArrPr>
                              <m:ctrlPr>
                                <a:rPr lang="en-US" sz="1200" i="1">
                                  <a:latin typeface="Cambria Math" panose="02040503050406030204" pitchFamily="18" charset="0"/>
                                </a:rPr>
                              </m:ctrlPr>
                            </m:eqArrPr>
                            <m:e>
                              <m:sSup>
                                <m:sSupPr>
                                  <m:ctrlPr>
                                    <a:rPr lang="en-US" sz="1200" i="1">
                                      <a:latin typeface="Cambria Math" panose="02040503050406030204" pitchFamily="18" charset="0"/>
                                    </a:rPr>
                                  </m:ctrlPr>
                                </m:sSupPr>
                                <m:e>
                                  <m:r>
                                    <a:rPr lang="en-US" sz="1200" i="1">
                                      <a:latin typeface="Cambria Math" charset="0"/>
                                    </a:rPr>
                                    <m:t>1</m:t>
                                  </m:r>
                                </m:e>
                                <m:sup>
                                  <m:r>
                                    <m:rPr>
                                      <m:sty m:val="p"/>
                                    </m:rPr>
                                    <a:rPr lang="en-US" sz="1200">
                                      <a:latin typeface="Cambria Math" charset="0"/>
                                    </a:rPr>
                                    <m:t>st</m:t>
                                  </m:r>
                                </m:sup>
                              </m:sSup>
                            </m:e>
                            <m:e>
                              <m:r>
                                <m:rPr>
                                  <m:nor/>
                                </m:rPr>
                                <a:rPr lang="en-US" sz="1200" i="1" dirty="0">
                                  <a:latin typeface="Cambria Math" charset="0"/>
                                </a:rPr>
                                <m:t> </m:t>
                              </m:r>
                              <m:r>
                                <m:rPr>
                                  <m:sty m:val="p"/>
                                </m:rPr>
                                <a:rPr lang="en-US" sz="1200">
                                  <a:latin typeface="Cambria Math" charset="0"/>
                                </a:rPr>
                                <m:t>period</m:t>
                              </m:r>
                              <m:r>
                                <m:rPr>
                                  <m:nor/>
                                </m:rPr>
                                <a:rPr lang="en-US" sz="1200" dirty="0"/>
                                <m:t> </m:t>
                              </m:r>
                            </m:e>
                          </m:eqArr>
                        </m:e>
                      </m:groupChr>
                    </m:oMath>
                  </m:oMathPara>
                </a14:m>
                <a:endParaRPr lang="en-US" sz="1200" dirty="0"/>
              </a:p>
            </p:txBody>
          </p:sp>
        </mc:Choice>
        <mc:Fallback xmlns="">
          <p:sp>
            <p:nvSpPr>
              <p:cNvPr id="15" name="TextBox 14"/>
              <p:cNvSpPr txBox="1">
                <a:spLocks noRot="1" noChangeAspect="1" noMove="1" noResize="1" noEditPoints="1" noAdjustHandles="1" noChangeArrowheads="1" noChangeShapeType="1" noTextEdit="1"/>
              </p:cNvSpPr>
              <p:nvPr/>
            </p:nvSpPr>
            <p:spPr>
              <a:xfrm>
                <a:off x="1905000" y="4076518"/>
                <a:ext cx="538609" cy="419282"/>
              </a:xfrm>
              <a:prstGeom prst="rect">
                <a:avLst/>
              </a:prstGeom>
              <a:blipFill rotWithShape="0">
                <a:blip r:embed="rId3"/>
                <a:stretch>
                  <a:fillRect l="-11364" t="-5797" r="-10227" b="-78261"/>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6" name="TextBox 15"/>
              <p:cNvSpPr txBox="1"/>
              <p:nvPr/>
            </p:nvSpPr>
            <p:spPr>
              <a:xfrm>
                <a:off x="2667000" y="4076518"/>
                <a:ext cx="538609" cy="430311"/>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groupChr>
                        <m:groupChrPr>
                          <m:chr m:val="⏞"/>
                          <m:pos m:val="top"/>
                          <m:vertJc m:val="bot"/>
                          <m:ctrlPr>
                            <a:rPr lang="en-US" sz="1200" b="0" i="1" smtClean="0">
                              <a:latin typeface="Cambria Math" panose="02040503050406030204" pitchFamily="18" charset="0"/>
                            </a:rPr>
                          </m:ctrlPr>
                        </m:groupChrPr>
                        <m:e>
                          <m:eqArr>
                            <m:eqArrPr>
                              <m:ctrlPr>
                                <a:rPr lang="en-US" sz="1200" i="1">
                                  <a:latin typeface="Cambria Math" panose="02040503050406030204" pitchFamily="18" charset="0"/>
                                </a:rPr>
                              </m:ctrlPr>
                            </m:eqArrPr>
                            <m:e>
                              <m:sSup>
                                <m:sSupPr>
                                  <m:ctrlPr>
                                    <a:rPr lang="en-US" sz="1200" i="1">
                                      <a:latin typeface="Cambria Math" panose="02040503050406030204" pitchFamily="18" charset="0"/>
                                    </a:rPr>
                                  </m:ctrlPr>
                                </m:sSupPr>
                                <m:e>
                                  <m:r>
                                    <a:rPr lang="en-US" sz="1200" b="0" i="1" smtClean="0">
                                      <a:latin typeface="Cambria Math" charset="0"/>
                                    </a:rPr>
                                    <m:t>2</m:t>
                                  </m:r>
                                </m:e>
                                <m:sup>
                                  <m:r>
                                    <m:rPr>
                                      <m:sty m:val="p"/>
                                    </m:rPr>
                                    <a:rPr lang="en-US" sz="1200" b="0" i="0" smtClean="0">
                                      <a:latin typeface="Cambria Math" charset="0"/>
                                    </a:rPr>
                                    <m:t>nd</m:t>
                                  </m:r>
                                </m:sup>
                              </m:sSup>
                            </m:e>
                            <m:e>
                              <m:r>
                                <m:rPr>
                                  <m:nor/>
                                </m:rPr>
                                <a:rPr lang="en-US" sz="1200" i="1" dirty="0">
                                  <a:latin typeface="Cambria Math" charset="0"/>
                                </a:rPr>
                                <m:t> </m:t>
                              </m:r>
                              <m:r>
                                <m:rPr>
                                  <m:sty m:val="p"/>
                                </m:rPr>
                                <a:rPr lang="en-US" sz="1200">
                                  <a:latin typeface="Cambria Math" charset="0"/>
                                </a:rPr>
                                <m:t>period</m:t>
                              </m:r>
                              <m:r>
                                <m:rPr>
                                  <m:nor/>
                                </m:rPr>
                                <a:rPr lang="en-US" sz="1200" dirty="0"/>
                                <m:t> </m:t>
                              </m:r>
                            </m:e>
                          </m:eqArr>
                        </m:e>
                      </m:groupChr>
                    </m:oMath>
                  </m:oMathPara>
                </a14:m>
                <a:endParaRPr lang="en-US" sz="1200" dirty="0"/>
              </a:p>
            </p:txBody>
          </p:sp>
        </mc:Choice>
        <mc:Fallback xmlns="">
          <p:sp>
            <p:nvSpPr>
              <p:cNvPr id="16" name="TextBox 15"/>
              <p:cNvSpPr txBox="1">
                <a:spLocks noRot="1" noChangeAspect="1" noMove="1" noResize="1" noEditPoints="1" noAdjustHandles="1" noChangeArrowheads="1" noChangeShapeType="1" noTextEdit="1"/>
              </p:cNvSpPr>
              <p:nvPr/>
            </p:nvSpPr>
            <p:spPr>
              <a:xfrm>
                <a:off x="2667000" y="4076518"/>
                <a:ext cx="538609" cy="430311"/>
              </a:xfrm>
              <a:prstGeom prst="rect">
                <a:avLst/>
              </a:prstGeom>
              <a:blipFill rotWithShape="0">
                <a:blip r:embed="rId4"/>
                <a:stretch>
                  <a:fillRect l="-11364" t="-2857" r="-10227" b="-78571"/>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8" name="TextBox 17"/>
              <p:cNvSpPr txBox="1"/>
              <p:nvPr/>
            </p:nvSpPr>
            <p:spPr>
              <a:xfrm>
                <a:off x="5785991" y="4065489"/>
                <a:ext cx="538609" cy="430311"/>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groupChr>
                        <m:groupChrPr>
                          <m:chr m:val="⏞"/>
                          <m:pos m:val="top"/>
                          <m:vertJc m:val="bot"/>
                          <m:ctrlPr>
                            <a:rPr lang="en-US" sz="1200" b="0" i="1" smtClean="0">
                              <a:latin typeface="Cambria Math" panose="02040503050406030204" pitchFamily="18" charset="0"/>
                            </a:rPr>
                          </m:ctrlPr>
                        </m:groupChrPr>
                        <m:e>
                          <m:eqArr>
                            <m:eqArrPr>
                              <m:ctrlPr>
                                <a:rPr lang="en-US" sz="1200" i="1">
                                  <a:latin typeface="Cambria Math" panose="02040503050406030204" pitchFamily="18" charset="0"/>
                                </a:rPr>
                              </m:ctrlPr>
                            </m:eqArrPr>
                            <m:e>
                              <m:sSup>
                                <m:sSupPr>
                                  <m:ctrlPr>
                                    <a:rPr lang="en-US" sz="1200" i="1">
                                      <a:latin typeface="Cambria Math" panose="02040503050406030204" pitchFamily="18" charset="0"/>
                                    </a:rPr>
                                  </m:ctrlPr>
                                </m:sSupPr>
                                <m:e>
                                  <m:r>
                                    <a:rPr lang="en-US" sz="1200" b="0" i="1" smtClean="0">
                                      <a:latin typeface="Cambria Math" charset="0"/>
                                    </a:rPr>
                                    <m:t>𝑛</m:t>
                                  </m:r>
                                </m:e>
                                <m:sup>
                                  <m:r>
                                    <m:rPr>
                                      <m:sty m:val="p"/>
                                    </m:rPr>
                                    <a:rPr lang="en-US" sz="1200" b="0" i="0" smtClean="0">
                                      <a:latin typeface="Cambria Math" charset="0"/>
                                    </a:rPr>
                                    <m:t>th</m:t>
                                  </m:r>
                                </m:sup>
                              </m:sSup>
                            </m:e>
                            <m:e>
                              <m:r>
                                <m:rPr>
                                  <m:nor/>
                                </m:rPr>
                                <a:rPr lang="en-US" sz="1200" i="1" dirty="0">
                                  <a:latin typeface="Cambria Math" charset="0"/>
                                </a:rPr>
                                <m:t> </m:t>
                              </m:r>
                              <m:r>
                                <m:rPr>
                                  <m:sty m:val="p"/>
                                </m:rPr>
                                <a:rPr lang="en-US" sz="1200">
                                  <a:latin typeface="Cambria Math" charset="0"/>
                                </a:rPr>
                                <m:t>period</m:t>
                              </m:r>
                              <m:r>
                                <m:rPr>
                                  <m:nor/>
                                </m:rPr>
                                <a:rPr lang="en-US" sz="1200" dirty="0"/>
                                <m:t> </m:t>
                              </m:r>
                            </m:e>
                          </m:eqArr>
                        </m:e>
                      </m:groupChr>
                    </m:oMath>
                  </m:oMathPara>
                </a14:m>
                <a:endParaRPr lang="en-US" sz="1200" dirty="0"/>
              </a:p>
            </p:txBody>
          </p:sp>
        </mc:Choice>
        <mc:Fallback xmlns="">
          <p:sp>
            <p:nvSpPr>
              <p:cNvPr id="18" name="TextBox 17"/>
              <p:cNvSpPr txBox="1">
                <a:spLocks noRot="1" noChangeAspect="1" noMove="1" noResize="1" noEditPoints="1" noAdjustHandles="1" noChangeArrowheads="1" noChangeShapeType="1" noTextEdit="1"/>
              </p:cNvSpPr>
              <p:nvPr/>
            </p:nvSpPr>
            <p:spPr>
              <a:xfrm>
                <a:off x="5785991" y="4065489"/>
                <a:ext cx="538609" cy="430311"/>
              </a:xfrm>
              <a:prstGeom prst="rect">
                <a:avLst/>
              </a:prstGeom>
              <a:blipFill rotWithShape="0">
                <a:blip r:embed="rId5"/>
                <a:stretch>
                  <a:fillRect l="-11236" t="-2817" r="-10112" b="-76056"/>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1" name="TextBox 20"/>
              <p:cNvSpPr txBox="1"/>
              <p:nvPr/>
            </p:nvSpPr>
            <p:spPr>
              <a:xfrm>
                <a:off x="2395728" y="3200400"/>
                <a:ext cx="381000" cy="369332"/>
              </a:xfrm>
              <a:prstGeom prst="rect">
                <a:avLst/>
              </a:prstGeom>
            </p:spPr>
            <p:style>
              <a:lnRef idx="0">
                <a:schemeClr val="accent2"/>
              </a:lnRef>
              <a:fillRef idx="3">
                <a:schemeClr val="accent2"/>
              </a:fillRef>
              <a:effectRef idx="3">
                <a:schemeClr val="accent2"/>
              </a:effectRef>
              <a:fontRef idx="minor">
                <a:schemeClr val="lt1"/>
              </a:fontRef>
            </p:style>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i="1" smtClean="0">
                              <a:latin typeface="Cambria Math" panose="02040503050406030204" pitchFamily="18" charset="0"/>
                            </a:rPr>
                          </m:ctrlPr>
                        </m:sSubPr>
                        <m:e>
                          <m:r>
                            <a:rPr lang="en-US" b="0" i="1" smtClean="0">
                              <a:latin typeface="Cambria Math" charset="0"/>
                            </a:rPr>
                            <m:t>𝑋</m:t>
                          </m:r>
                        </m:e>
                        <m:sub>
                          <m:r>
                            <a:rPr lang="en-US" b="0" i="1" smtClean="0">
                              <a:latin typeface="Cambria Math" charset="0"/>
                            </a:rPr>
                            <m:t>1</m:t>
                          </m:r>
                        </m:sub>
                      </m:sSub>
                    </m:oMath>
                  </m:oMathPara>
                </a14:m>
                <a:endParaRPr lang="en-US" dirty="0">
                  <a:latin typeface="Bold sand ms"/>
                </a:endParaRPr>
              </a:p>
            </p:txBody>
          </p:sp>
        </mc:Choice>
        <mc:Fallback xmlns="">
          <p:sp>
            <p:nvSpPr>
              <p:cNvPr id="21" name="TextBox 20"/>
              <p:cNvSpPr txBox="1">
                <a:spLocks noRot="1" noChangeAspect="1" noMove="1" noResize="1" noEditPoints="1" noAdjustHandles="1" noChangeArrowheads="1" noChangeShapeType="1" noTextEdit="1"/>
              </p:cNvSpPr>
              <p:nvPr/>
            </p:nvSpPr>
            <p:spPr>
              <a:xfrm>
                <a:off x="2395728" y="3200400"/>
                <a:ext cx="381000" cy="369332"/>
              </a:xfrm>
              <a:prstGeom prst="rect">
                <a:avLst/>
              </a:prstGeom>
              <a:blipFill rotWithShape="0">
                <a:blip r:embed="rId6"/>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2" name="TextBox 21"/>
              <p:cNvSpPr txBox="1"/>
              <p:nvPr/>
            </p:nvSpPr>
            <p:spPr>
              <a:xfrm>
                <a:off x="3200400" y="3200400"/>
                <a:ext cx="381000" cy="369332"/>
              </a:xfrm>
              <a:prstGeom prst="rect">
                <a:avLst/>
              </a:prstGeom>
            </p:spPr>
            <p:style>
              <a:lnRef idx="0">
                <a:schemeClr val="accent2"/>
              </a:lnRef>
              <a:fillRef idx="3">
                <a:schemeClr val="accent2"/>
              </a:fillRef>
              <a:effectRef idx="3">
                <a:schemeClr val="accent2"/>
              </a:effectRef>
              <a:fontRef idx="minor">
                <a:schemeClr val="lt1"/>
              </a:fontRef>
            </p:style>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i="1" smtClean="0">
                              <a:latin typeface="Cambria Math" panose="02040503050406030204" pitchFamily="18" charset="0"/>
                            </a:rPr>
                          </m:ctrlPr>
                        </m:sSubPr>
                        <m:e>
                          <m:r>
                            <a:rPr lang="en-US" b="0" i="1" smtClean="0">
                              <a:latin typeface="Cambria Math" charset="0"/>
                            </a:rPr>
                            <m:t>𝑋</m:t>
                          </m:r>
                        </m:e>
                        <m:sub>
                          <m:r>
                            <a:rPr lang="en-US" b="0" i="1" smtClean="0">
                              <a:latin typeface="Cambria Math" charset="0"/>
                            </a:rPr>
                            <m:t>2</m:t>
                          </m:r>
                        </m:sub>
                      </m:sSub>
                    </m:oMath>
                  </m:oMathPara>
                </a14:m>
                <a:endParaRPr lang="en-US" dirty="0">
                  <a:latin typeface="Bold sand ms"/>
                </a:endParaRPr>
              </a:p>
            </p:txBody>
          </p:sp>
        </mc:Choice>
        <mc:Fallback xmlns="">
          <p:sp>
            <p:nvSpPr>
              <p:cNvPr id="22" name="TextBox 21"/>
              <p:cNvSpPr txBox="1">
                <a:spLocks noRot="1" noChangeAspect="1" noMove="1" noResize="1" noEditPoints="1" noAdjustHandles="1" noChangeArrowheads="1" noChangeShapeType="1" noTextEdit="1"/>
              </p:cNvSpPr>
              <p:nvPr/>
            </p:nvSpPr>
            <p:spPr>
              <a:xfrm>
                <a:off x="3200400" y="3200400"/>
                <a:ext cx="381000" cy="369332"/>
              </a:xfrm>
              <a:prstGeom prst="rect">
                <a:avLst/>
              </a:prstGeom>
              <a:blipFill rotWithShape="0">
                <a:blip r:embed="rId7"/>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3" name="TextBox 22"/>
              <p:cNvSpPr txBox="1"/>
              <p:nvPr/>
            </p:nvSpPr>
            <p:spPr>
              <a:xfrm>
                <a:off x="6248400" y="3200400"/>
                <a:ext cx="381000" cy="369332"/>
              </a:xfrm>
              <a:prstGeom prst="rect">
                <a:avLst/>
              </a:prstGeom>
            </p:spPr>
            <p:style>
              <a:lnRef idx="0">
                <a:schemeClr val="accent2"/>
              </a:lnRef>
              <a:fillRef idx="3">
                <a:schemeClr val="accent2"/>
              </a:fillRef>
              <a:effectRef idx="3">
                <a:schemeClr val="accent2"/>
              </a:effectRef>
              <a:fontRef idx="minor">
                <a:schemeClr val="lt1"/>
              </a:fontRef>
            </p:style>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i="1" smtClean="0">
                              <a:latin typeface="Cambria Math" panose="02040503050406030204" pitchFamily="18" charset="0"/>
                            </a:rPr>
                          </m:ctrlPr>
                        </m:sSubPr>
                        <m:e>
                          <m:r>
                            <a:rPr lang="en-US" b="0" i="1" smtClean="0">
                              <a:latin typeface="Cambria Math" charset="0"/>
                            </a:rPr>
                            <m:t>𝑋</m:t>
                          </m:r>
                        </m:e>
                        <m:sub>
                          <m:r>
                            <a:rPr lang="en-US" b="0" i="1" smtClean="0">
                              <a:latin typeface="Cambria Math" charset="0"/>
                            </a:rPr>
                            <m:t>𝑛</m:t>
                          </m:r>
                        </m:sub>
                      </m:sSub>
                    </m:oMath>
                  </m:oMathPara>
                </a14:m>
                <a:endParaRPr lang="en-US" dirty="0">
                  <a:latin typeface="Bold sand ms"/>
                </a:endParaRPr>
              </a:p>
            </p:txBody>
          </p:sp>
        </mc:Choice>
        <mc:Fallback xmlns="">
          <p:sp>
            <p:nvSpPr>
              <p:cNvPr id="23" name="TextBox 22"/>
              <p:cNvSpPr txBox="1">
                <a:spLocks noRot="1" noChangeAspect="1" noMove="1" noResize="1" noEditPoints="1" noAdjustHandles="1" noChangeArrowheads="1" noChangeShapeType="1" noTextEdit="1"/>
              </p:cNvSpPr>
              <p:nvPr/>
            </p:nvSpPr>
            <p:spPr>
              <a:xfrm>
                <a:off x="6248400" y="3200400"/>
                <a:ext cx="381000" cy="369332"/>
              </a:xfrm>
              <a:prstGeom prst="rect">
                <a:avLst/>
              </a:prstGeom>
              <a:blipFill rotWithShape="0">
                <a:blip r:embed="rId8"/>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7" name="TextBox 26"/>
              <p:cNvSpPr txBox="1"/>
              <p:nvPr/>
            </p:nvSpPr>
            <p:spPr>
              <a:xfrm>
                <a:off x="4267200" y="4038600"/>
                <a:ext cx="381000" cy="400110"/>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sz="2000" b="0" i="1" smtClean="0">
                          <a:latin typeface="Cambria Math" charset="0"/>
                          <a:ea typeface="Cambria Math" charset="0"/>
                          <a:cs typeface="Cambria Math" charset="0"/>
                        </a:rPr>
                        <m:t>⋯</m:t>
                      </m:r>
                      <m:r>
                        <a:rPr lang="en-US" sz="2000" b="0" i="0" smtClean="0">
                          <a:latin typeface="Cambria Math" charset="0"/>
                        </a:rPr>
                        <m:t> </m:t>
                      </m:r>
                    </m:oMath>
                  </m:oMathPara>
                </a14:m>
                <a:endParaRPr lang="en-US" sz="2000" dirty="0"/>
              </a:p>
            </p:txBody>
          </p:sp>
        </mc:Choice>
        <mc:Fallback xmlns="">
          <p:sp>
            <p:nvSpPr>
              <p:cNvPr id="27" name="TextBox 26"/>
              <p:cNvSpPr txBox="1">
                <a:spLocks noRot="1" noChangeAspect="1" noMove="1" noResize="1" noEditPoints="1" noAdjustHandles="1" noChangeArrowheads="1" noChangeShapeType="1" noTextEdit="1"/>
              </p:cNvSpPr>
              <p:nvPr/>
            </p:nvSpPr>
            <p:spPr>
              <a:xfrm>
                <a:off x="4267200" y="4038600"/>
                <a:ext cx="381000" cy="400110"/>
              </a:xfrm>
              <a:prstGeom prst="rect">
                <a:avLst/>
              </a:prstGeom>
              <a:blipFill rotWithShape="0">
                <a:blip r:embed="rId9"/>
                <a:stretch>
                  <a:fillRect t="-101538" r="-28571" b="-126154"/>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9" name="TextBox 18"/>
              <p:cNvSpPr txBox="1"/>
              <p:nvPr/>
            </p:nvSpPr>
            <p:spPr>
              <a:xfrm>
                <a:off x="4267200" y="3200400"/>
                <a:ext cx="381000" cy="400110"/>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sz="2000" b="0" i="1" smtClean="0">
                          <a:latin typeface="Cambria Math" charset="0"/>
                          <a:ea typeface="Cambria Math" charset="0"/>
                          <a:cs typeface="Cambria Math" charset="0"/>
                        </a:rPr>
                        <m:t>⋯</m:t>
                      </m:r>
                      <m:r>
                        <a:rPr lang="en-US" sz="2000" b="0" i="0" smtClean="0">
                          <a:latin typeface="Cambria Math" charset="0"/>
                        </a:rPr>
                        <m:t> </m:t>
                      </m:r>
                    </m:oMath>
                  </m:oMathPara>
                </a14:m>
                <a:endParaRPr lang="en-US" sz="2000" dirty="0"/>
              </a:p>
            </p:txBody>
          </p:sp>
        </mc:Choice>
        <mc:Fallback xmlns="">
          <p:sp>
            <p:nvSpPr>
              <p:cNvPr id="19" name="TextBox 18"/>
              <p:cNvSpPr txBox="1">
                <a:spLocks noRot="1" noChangeAspect="1" noMove="1" noResize="1" noEditPoints="1" noAdjustHandles="1" noChangeArrowheads="1" noChangeShapeType="1" noTextEdit="1"/>
              </p:cNvSpPr>
              <p:nvPr/>
            </p:nvSpPr>
            <p:spPr>
              <a:xfrm>
                <a:off x="4267200" y="3200400"/>
                <a:ext cx="381000" cy="400110"/>
              </a:xfrm>
              <a:prstGeom prst="rect">
                <a:avLst/>
              </a:prstGeom>
              <a:blipFill rotWithShape="0">
                <a:blip r:embed="rId10"/>
                <a:stretch>
                  <a:fillRect t="-98485" r="-28571" b="-124242"/>
                </a:stretch>
              </a:blipFill>
            </p:spPr>
            <p:txBody>
              <a:bodyPr/>
              <a:lstStyle/>
              <a:p>
                <a:r>
                  <a:rPr lang="en-US">
                    <a:noFill/>
                  </a:rPr>
                  <a:t> </a:t>
                </a:r>
              </a:p>
            </p:txBody>
          </p:sp>
        </mc:Fallback>
      </mc:AlternateContent>
    </p:spTree>
    <p:extLst>
      <p:ext uri="{BB962C8B-B14F-4D97-AF65-F5344CB8AC3E}">
        <p14:creationId xmlns:p14="http://schemas.microsoft.com/office/powerpoint/2010/main" val="12078214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Content Placeholder 2"/>
          <p:cNvSpPr txBox="1">
            <a:spLocks/>
          </p:cNvSpPr>
          <p:nvPr/>
        </p:nvSpPr>
        <p:spPr>
          <a:xfrm>
            <a:off x="457200" y="1494000"/>
            <a:ext cx="8001000" cy="4525963"/>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1028700" indent="-571500" algn="l" defTabSz="914400" rtl="0" eaLnBrk="1" latinLnBrk="0" hangingPunct="1">
              <a:spcBef>
                <a:spcPct val="20000"/>
              </a:spcBef>
              <a:buFont typeface="+mj-lt"/>
              <a:buAutoNum type="romanLcPeriod"/>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Wingdings" pitchFamily="2" charset="2"/>
              <a:buChar char="Ø"/>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227013" indent="0">
              <a:spcBef>
                <a:spcPts val="700"/>
              </a:spcBef>
              <a:buClr>
                <a:schemeClr val="accent1"/>
              </a:buClr>
              <a:buNone/>
            </a:pPr>
            <a:r>
              <a:rPr lang="en-US" sz="2200" dirty="0">
                <a:latin typeface="Bold sand ms"/>
              </a:rPr>
              <a:t>An annuity is called an </a:t>
            </a:r>
            <a:r>
              <a:rPr lang="en-US" sz="2200" b="1" dirty="0">
                <a:latin typeface="Bold sand ms"/>
              </a:rPr>
              <a:t>annuity due</a:t>
            </a:r>
            <a:r>
              <a:rPr lang="en-US" sz="2200" dirty="0">
                <a:latin typeface="Bold sand ms"/>
              </a:rPr>
              <a:t> if the payments are at the beginning of each period.</a:t>
            </a:r>
            <a:endParaRPr lang="en-US" sz="2200" dirty="0">
              <a:solidFill>
                <a:schemeClr val="tx1"/>
              </a:solidFill>
              <a:latin typeface="Bold sand ms"/>
            </a:endParaRPr>
          </a:p>
          <a:p>
            <a:pPr indent="-165100">
              <a:spcBef>
                <a:spcPts val="900"/>
              </a:spcBef>
            </a:pPr>
            <a:endParaRPr lang="en-US" sz="2000" dirty="0">
              <a:solidFill>
                <a:schemeClr val="tx1"/>
              </a:solidFill>
              <a:latin typeface="Bold sand ms"/>
            </a:endParaRPr>
          </a:p>
          <a:p>
            <a:pPr marL="0" indent="0">
              <a:buFont typeface="Arial" pitchFamily="34" charset="0"/>
              <a:buNone/>
            </a:pPr>
            <a:endParaRPr lang="en-US" sz="2000" dirty="0">
              <a:solidFill>
                <a:schemeClr val="tx1"/>
              </a:solidFill>
              <a:latin typeface="Bold sand ms"/>
            </a:endParaRPr>
          </a:p>
        </p:txBody>
      </p:sp>
      <p:sp>
        <p:nvSpPr>
          <p:cNvPr id="4" name="Title 1"/>
          <p:cNvSpPr txBox="1">
            <a:spLocks/>
          </p:cNvSpPr>
          <p:nvPr/>
        </p:nvSpPr>
        <p:spPr>
          <a:xfrm>
            <a:off x="228600" y="228600"/>
            <a:ext cx="8686800" cy="11430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spcAft>
                <a:spcPts val="1200"/>
              </a:spcAft>
            </a:pPr>
            <a:r>
              <a:rPr lang="en-US" b="1" dirty="0">
                <a:latin typeface="Bold sand ms"/>
              </a:rPr>
              <a:t>Definitions and Terminology</a:t>
            </a:r>
          </a:p>
        </p:txBody>
      </p:sp>
      <p:cxnSp>
        <p:nvCxnSpPr>
          <p:cNvPr id="6" name="Straight Arrow Connector 5"/>
          <p:cNvCxnSpPr>
            <a:cxnSpLocks/>
          </p:cNvCxnSpPr>
          <p:nvPr/>
        </p:nvCxnSpPr>
        <p:spPr>
          <a:xfrm flipV="1">
            <a:off x="1460020" y="3886200"/>
            <a:ext cx="6189098" cy="18377"/>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p:cxnSp>
        <p:nvCxnSpPr>
          <p:cNvPr id="10" name="Straight Connector 9"/>
          <p:cNvCxnSpPr>
            <a:cxnSpLocks/>
          </p:cNvCxnSpPr>
          <p:nvPr/>
        </p:nvCxnSpPr>
        <p:spPr>
          <a:xfrm>
            <a:off x="2590800" y="3733800"/>
            <a:ext cx="0" cy="336071"/>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1" name="Straight Connector 10"/>
          <p:cNvCxnSpPr>
            <a:cxnSpLocks/>
          </p:cNvCxnSpPr>
          <p:nvPr/>
        </p:nvCxnSpPr>
        <p:spPr>
          <a:xfrm>
            <a:off x="3352800" y="3733800"/>
            <a:ext cx="0" cy="336071"/>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2" name="Straight Connector 11"/>
          <p:cNvCxnSpPr>
            <a:cxnSpLocks/>
          </p:cNvCxnSpPr>
          <p:nvPr/>
        </p:nvCxnSpPr>
        <p:spPr>
          <a:xfrm>
            <a:off x="1828800" y="3733800"/>
            <a:ext cx="0" cy="336071"/>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3" name="Straight Connector 12"/>
          <p:cNvCxnSpPr>
            <a:cxnSpLocks/>
          </p:cNvCxnSpPr>
          <p:nvPr/>
        </p:nvCxnSpPr>
        <p:spPr>
          <a:xfrm>
            <a:off x="5638800" y="3733800"/>
            <a:ext cx="0" cy="336071"/>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4" name="Straight Connector 13"/>
          <p:cNvCxnSpPr>
            <a:cxnSpLocks/>
          </p:cNvCxnSpPr>
          <p:nvPr/>
        </p:nvCxnSpPr>
        <p:spPr>
          <a:xfrm>
            <a:off x="6400800" y="3733800"/>
            <a:ext cx="0" cy="336071"/>
          </a:xfrm>
          <a:prstGeom prst="line">
            <a:avLst/>
          </a:prstGeom>
          <a:ln w="25400"/>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5" name="TextBox 14"/>
              <p:cNvSpPr txBox="1"/>
              <p:nvPr/>
            </p:nvSpPr>
            <p:spPr>
              <a:xfrm>
                <a:off x="1905000" y="4076518"/>
                <a:ext cx="538609" cy="419282"/>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groupChr>
                        <m:groupChrPr>
                          <m:chr m:val="⏞"/>
                          <m:pos m:val="top"/>
                          <m:vertJc m:val="bot"/>
                          <m:ctrlPr>
                            <a:rPr lang="en-US" sz="1200" b="0" i="1" smtClean="0">
                              <a:latin typeface="Cambria Math" panose="02040503050406030204" pitchFamily="18" charset="0"/>
                            </a:rPr>
                          </m:ctrlPr>
                        </m:groupChrPr>
                        <m:e>
                          <m:eqArr>
                            <m:eqArrPr>
                              <m:ctrlPr>
                                <a:rPr lang="en-US" sz="1200" i="1">
                                  <a:latin typeface="Cambria Math" panose="02040503050406030204" pitchFamily="18" charset="0"/>
                                </a:rPr>
                              </m:ctrlPr>
                            </m:eqArrPr>
                            <m:e>
                              <m:sSup>
                                <m:sSupPr>
                                  <m:ctrlPr>
                                    <a:rPr lang="en-US" sz="1200" i="1">
                                      <a:latin typeface="Cambria Math" panose="02040503050406030204" pitchFamily="18" charset="0"/>
                                    </a:rPr>
                                  </m:ctrlPr>
                                </m:sSupPr>
                                <m:e>
                                  <m:r>
                                    <a:rPr lang="en-US" sz="1200" i="1">
                                      <a:latin typeface="Cambria Math" charset="0"/>
                                    </a:rPr>
                                    <m:t>1</m:t>
                                  </m:r>
                                </m:e>
                                <m:sup>
                                  <m:r>
                                    <m:rPr>
                                      <m:sty m:val="p"/>
                                    </m:rPr>
                                    <a:rPr lang="en-US" sz="1200">
                                      <a:latin typeface="Cambria Math" charset="0"/>
                                    </a:rPr>
                                    <m:t>st</m:t>
                                  </m:r>
                                </m:sup>
                              </m:sSup>
                            </m:e>
                            <m:e>
                              <m:r>
                                <m:rPr>
                                  <m:nor/>
                                </m:rPr>
                                <a:rPr lang="en-US" sz="1200" i="1" dirty="0">
                                  <a:latin typeface="Cambria Math" charset="0"/>
                                </a:rPr>
                                <m:t> </m:t>
                              </m:r>
                              <m:r>
                                <m:rPr>
                                  <m:sty m:val="p"/>
                                </m:rPr>
                                <a:rPr lang="en-US" sz="1200">
                                  <a:latin typeface="Cambria Math" charset="0"/>
                                </a:rPr>
                                <m:t>period</m:t>
                              </m:r>
                              <m:r>
                                <m:rPr>
                                  <m:nor/>
                                </m:rPr>
                                <a:rPr lang="en-US" sz="1200" dirty="0"/>
                                <m:t> </m:t>
                              </m:r>
                            </m:e>
                          </m:eqArr>
                        </m:e>
                      </m:groupChr>
                    </m:oMath>
                  </m:oMathPara>
                </a14:m>
                <a:endParaRPr lang="en-US" sz="1200" dirty="0"/>
              </a:p>
            </p:txBody>
          </p:sp>
        </mc:Choice>
        <mc:Fallback xmlns="">
          <p:sp>
            <p:nvSpPr>
              <p:cNvPr id="15" name="TextBox 14"/>
              <p:cNvSpPr txBox="1">
                <a:spLocks noRot="1" noChangeAspect="1" noMove="1" noResize="1" noEditPoints="1" noAdjustHandles="1" noChangeArrowheads="1" noChangeShapeType="1" noTextEdit="1"/>
              </p:cNvSpPr>
              <p:nvPr/>
            </p:nvSpPr>
            <p:spPr>
              <a:xfrm>
                <a:off x="1905000" y="4076518"/>
                <a:ext cx="538609" cy="419282"/>
              </a:xfrm>
              <a:prstGeom prst="rect">
                <a:avLst/>
              </a:prstGeom>
              <a:blipFill rotWithShape="0">
                <a:blip r:embed="rId3"/>
                <a:stretch>
                  <a:fillRect l="-11364" t="-5797" r="-10227" b="-78261"/>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6" name="TextBox 15"/>
              <p:cNvSpPr txBox="1"/>
              <p:nvPr/>
            </p:nvSpPr>
            <p:spPr>
              <a:xfrm>
                <a:off x="2667000" y="4076518"/>
                <a:ext cx="538609" cy="430311"/>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groupChr>
                        <m:groupChrPr>
                          <m:chr m:val="⏞"/>
                          <m:pos m:val="top"/>
                          <m:vertJc m:val="bot"/>
                          <m:ctrlPr>
                            <a:rPr lang="en-US" sz="1200" b="0" i="1" smtClean="0">
                              <a:latin typeface="Cambria Math" panose="02040503050406030204" pitchFamily="18" charset="0"/>
                            </a:rPr>
                          </m:ctrlPr>
                        </m:groupChrPr>
                        <m:e>
                          <m:eqArr>
                            <m:eqArrPr>
                              <m:ctrlPr>
                                <a:rPr lang="en-US" sz="1200" i="1">
                                  <a:latin typeface="Cambria Math" panose="02040503050406030204" pitchFamily="18" charset="0"/>
                                </a:rPr>
                              </m:ctrlPr>
                            </m:eqArrPr>
                            <m:e>
                              <m:sSup>
                                <m:sSupPr>
                                  <m:ctrlPr>
                                    <a:rPr lang="en-US" sz="1200" i="1">
                                      <a:latin typeface="Cambria Math" panose="02040503050406030204" pitchFamily="18" charset="0"/>
                                    </a:rPr>
                                  </m:ctrlPr>
                                </m:sSupPr>
                                <m:e>
                                  <m:r>
                                    <a:rPr lang="en-US" sz="1200" b="0" i="1" smtClean="0">
                                      <a:latin typeface="Cambria Math" charset="0"/>
                                    </a:rPr>
                                    <m:t>2</m:t>
                                  </m:r>
                                </m:e>
                                <m:sup>
                                  <m:r>
                                    <m:rPr>
                                      <m:sty m:val="p"/>
                                    </m:rPr>
                                    <a:rPr lang="en-US" sz="1200" b="0" i="0" smtClean="0">
                                      <a:latin typeface="Cambria Math" charset="0"/>
                                    </a:rPr>
                                    <m:t>nd</m:t>
                                  </m:r>
                                </m:sup>
                              </m:sSup>
                            </m:e>
                            <m:e>
                              <m:r>
                                <m:rPr>
                                  <m:nor/>
                                </m:rPr>
                                <a:rPr lang="en-US" sz="1200" i="1" dirty="0">
                                  <a:latin typeface="Cambria Math" charset="0"/>
                                </a:rPr>
                                <m:t> </m:t>
                              </m:r>
                              <m:r>
                                <m:rPr>
                                  <m:sty m:val="p"/>
                                </m:rPr>
                                <a:rPr lang="en-US" sz="1200">
                                  <a:latin typeface="Cambria Math" charset="0"/>
                                </a:rPr>
                                <m:t>period</m:t>
                              </m:r>
                              <m:r>
                                <m:rPr>
                                  <m:nor/>
                                </m:rPr>
                                <a:rPr lang="en-US" sz="1200" dirty="0"/>
                                <m:t> </m:t>
                              </m:r>
                            </m:e>
                          </m:eqArr>
                        </m:e>
                      </m:groupChr>
                    </m:oMath>
                  </m:oMathPara>
                </a14:m>
                <a:endParaRPr lang="en-US" sz="1200" dirty="0"/>
              </a:p>
            </p:txBody>
          </p:sp>
        </mc:Choice>
        <mc:Fallback xmlns="">
          <p:sp>
            <p:nvSpPr>
              <p:cNvPr id="16" name="TextBox 15"/>
              <p:cNvSpPr txBox="1">
                <a:spLocks noRot="1" noChangeAspect="1" noMove="1" noResize="1" noEditPoints="1" noAdjustHandles="1" noChangeArrowheads="1" noChangeShapeType="1" noTextEdit="1"/>
              </p:cNvSpPr>
              <p:nvPr/>
            </p:nvSpPr>
            <p:spPr>
              <a:xfrm>
                <a:off x="2667000" y="4076518"/>
                <a:ext cx="538609" cy="430311"/>
              </a:xfrm>
              <a:prstGeom prst="rect">
                <a:avLst/>
              </a:prstGeom>
              <a:blipFill rotWithShape="0">
                <a:blip r:embed="rId4"/>
                <a:stretch>
                  <a:fillRect l="-11364" t="-2857" r="-10227" b="-78571"/>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8" name="TextBox 17"/>
              <p:cNvSpPr txBox="1"/>
              <p:nvPr/>
            </p:nvSpPr>
            <p:spPr>
              <a:xfrm>
                <a:off x="5785991" y="4065489"/>
                <a:ext cx="538609" cy="430311"/>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groupChr>
                        <m:groupChrPr>
                          <m:chr m:val="⏞"/>
                          <m:pos m:val="top"/>
                          <m:vertJc m:val="bot"/>
                          <m:ctrlPr>
                            <a:rPr lang="en-US" sz="1200" b="0" i="1" smtClean="0">
                              <a:latin typeface="Cambria Math" panose="02040503050406030204" pitchFamily="18" charset="0"/>
                            </a:rPr>
                          </m:ctrlPr>
                        </m:groupChrPr>
                        <m:e>
                          <m:eqArr>
                            <m:eqArrPr>
                              <m:ctrlPr>
                                <a:rPr lang="en-US" sz="1200" i="1">
                                  <a:latin typeface="Cambria Math" panose="02040503050406030204" pitchFamily="18" charset="0"/>
                                </a:rPr>
                              </m:ctrlPr>
                            </m:eqArrPr>
                            <m:e>
                              <m:sSup>
                                <m:sSupPr>
                                  <m:ctrlPr>
                                    <a:rPr lang="en-US" sz="1200" i="1">
                                      <a:latin typeface="Cambria Math" panose="02040503050406030204" pitchFamily="18" charset="0"/>
                                    </a:rPr>
                                  </m:ctrlPr>
                                </m:sSupPr>
                                <m:e>
                                  <m:r>
                                    <a:rPr lang="en-US" sz="1200" b="0" i="1" smtClean="0">
                                      <a:latin typeface="Cambria Math" charset="0"/>
                                    </a:rPr>
                                    <m:t>𝑛</m:t>
                                  </m:r>
                                </m:e>
                                <m:sup>
                                  <m:r>
                                    <m:rPr>
                                      <m:sty m:val="p"/>
                                    </m:rPr>
                                    <a:rPr lang="en-US" sz="1200" b="0" i="0" smtClean="0">
                                      <a:latin typeface="Cambria Math" charset="0"/>
                                    </a:rPr>
                                    <m:t>th</m:t>
                                  </m:r>
                                </m:sup>
                              </m:sSup>
                            </m:e>
                            <m:e>
                              <m:r>
                                <m:rPr>
                                  <m:nor/>
                                </m:rPr>
                                <a:rPr lang="en-US" sz="1200" i="1" dirty="0">
                                  <a:latin typeface="Cambria Math" charset="0"/>
                                </a:rPr>
                                <m:t> </m:t>
                              </m:r>
                              <m:r>
                                <m:rPr>
                                  <m:sty m:val="p"/>
                                </m:rPr>
                                <a:rPr lang="en-US" sz="1200">
                                  <a:latin typeface="Cambria Math" charset="0"/>
                                </a:rPr>
                                <m:t>period</m:t>
                              </m:r>
                              <m:r>
                                <m:rPr>
                                  <m:nor/>
                                </m:rPr>
                                <a:rPr lang="en-US" sz="1200" dirty="0"/>
                                <m:t> </m:t>
                              </m:r>
                            </m:e>
                          </m:eqArr>
                        </m:e>
                      </m:groupChr>
                    </m:oMath>
                  </m:oMathPara>
                </a14:m>
                <a:endParaRPr lang="en-US" sz="1200" dirty="0"/>
              </a:p>
            </p:txBody>
          </p:sp>
        </mc:Choice>
        <mc:Fallback xmlns="">
          <p:sp>
            <p:nvSpPr>
              <p:cNvPr id="18" name="TextBox 17"/>
              <p:cNvSpPr txBox="1">
                <a:spLocks noRot="1" noChangeAspect="1" noMove="1" noResize="1" noEditPoints="1" noAdjustHandles="1" noChangeArrowheads="1" noChangeShapeType="1" noTextEdit="1"/>
              </p:cNvSpPr>
              <p:nvPr/>
            </p:nvSpPr>
            <p:spPr>
              <a:xfrm>
                <a:off x="5785991" y="4065489"/>
                <a:ext cx="538609" cy="430311"/>
              </a:xfrm>
              <a:prstGeom prst="rect">
                <a:avLst/>
              </a:prstGeom>
              <a:blipFill rotWithShape="0">
                <a:blip r:embed="rId5"/>
                <a:stretch>
                  <a:fillRect l="-11236" t="-2817" r="-10112" b="-76056"/>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8" name="TextBox 27"/>
              <p:cNvSpPr txBox="1"/>
              <p:nvPr/>
            </p:nvSpPr>
            <p:spPr>
              <a:xfrm>
                <a:off x="4267200" y="4038600"/>
                <a:ext cx="381000" cy="400110"/>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sz="2000" b="0" i="1" smtClean="0">
                          <a:latin typeface="Cambria Math" charset="0"/>
                          <a:ea typeface="Cambria Math" charset="0"/>
                          <a:cs typeface="Cambria Math" charset="0"/>
                        </a:rPr>
                        <m:t>⋯</m:t>
                      </m:r>
                      <m:r>
                        <a:rPr lang="en-US" sz="2000" b="0" i="0" smtClean="0">
                          <a:latin typeface="Cambria Math" charset="0"/>
                        </a:rPr>
                        <m:t> </m:t>
                      </m:r>
                    </m:oMath>
                  </m:oMathPara>
                </a14:m>
                <a:endParaRPr lang="en-US" sz="2000" dirty="0"/>
              </a:p>
            </p:txBody>
          </p:sp>
        </mc:Choice>
        <mc:Fallback xmlns="">
          <p:sp>
            <p:nvSpPr>
              <p:cNvPr id="28" name="TextBox 27"/>
              <p:cNvSpPr txBox="1">
                <a:spLocks noRot="1" noChangeAspect="1" noMove="1" noResize="1" noEditPoints="1" noAdjustHandles="1" noChangeArrowheads="1" noChangeShapeType="1" noTextEdit="1"/>
              </p:cNvSpPr>
              <p:nvPr/>
            </p:nvSpPr>
            <p:spPr>
              <a:xfrm>
                <a:off x="4267200" y="4038600"/>
                <a:ext cx="381000" cy="400110"/>
              </a:xfrm>
              <a:prstGeom prst="rect">
                <a:avLst/>
              </a:prstGeom>
              <a:blipFill rotWithShape="0">
                <a:blip r:embed="rId6"/>
                <a:stretch>
                  <a:fillRect t="-101538" r="-28571" b="-126154"/>
                </a:stretch>
              </a:blipFill>
            </p:spPr>
            <p:txBody>
              <a:bodyPr/>
              <a:lstStyle/>
              <a:p>
                <a:r>
                  <a:rPr lang="en-US">
                    <a:noFill/>
                  </a:rPr>
                  <a:t> </a:t>
                </a:r>
              </a:p>
            </p:txBody>
          </p:sp>
        </mc:Fallback>
      </mc:AlternateContent>
    </p:spTree>
    <p:extLst>
      <p:ext uri="{BB962C8B-B14F-4D97-AF65-F5344CB8AC3E}">
        <p14:creationId xmlns:p14="http://schemas.microsoft.com/office/powerpoint/2010/main" val="87981043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Content Placeholder 2"/>
          <p:cNvSpPr txBox="1">
            <a:spLocks/>
          </p:cNvSpPr>
          <p:nvPr/>
        </p:nvSpPr>
        <p:spPr>
          <a:xfrm>
            <a:off x="457200" y="1494000"/>
            <a:ext cx="8001000" cy="4525963"/>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1028700" indent="-571500" algn="l" defTabSz="914400" rtl="0" eaLnBrk="1" latinLnBrk="0" hangingPunct="1">
              <a:spcBef>
                <a:spcPct val="20000"/>
              </a:spcBef>
              <a:buFont typeface="+mj-lt"/>
              <a:buAutoNum type="romanLcPeriod"/>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Wingdings" pitchFamily="2" charset="2"/>
              <a:buChar char="Ø"/>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227013" indent="0">
              <a:spcBef>
                <a:spcPts val="700"/>
              </a:spcBef>
              <a:buClr>
                <a:schemeClr val="accent1"/>
              </a:buClr>
              <a:buNone/>
            </a:pPr>
            <a:r>
              <a:rPr lang="en-US" sz="2200" dirty="0">
                <a:latin typeface="Bold sand ms"/>
              </a:rPr>
              <a:t>An annuity is called an </a:t>
            </a:r>
            <a:r>
              <a:rPr lang="en-US" sz="2200" b="1" dirty="0">
                <a:latin typeface="Bold sand ms"/>
              </a:rPr>
              <a:t>annuity due</a:t>
            </a:r>
            <a:r>
              <a:rPr lang="en-US" sz="2200" dirty="0">
                <a:latin typeface="Bold sand ms"/>
              </a:rPr>
              <a:t> if the payments are at the beginning of each period.</a:t>
            </a:r>
            <a:endParaRPr lang="en-US" sz="2200" dirty="0">
              <a:solidFill>
                <a:schemeClr val="tx1"/>
              </a:solidFill>
              <a:latin typeface="Bold sand ms"/>
            </a:endParaRPr>
          </a:p>
          <a:p>
            <a:pPr indent="-165100">
              <a:spcBef>
                <a:spcPts val="900"/>
              </a:spcBef>
            </a:pPr>
            <a:endParaRPr lang="en-US" sz="2000" dirty="0">
              <a:solidFill>
                <a:schemeClr val="tx1"/>
              </a:solidFill>
              <a:latin typeface="Bold sand ms"/>
            </a:endParaRPr>
          </a:p>
          <a:p>
            <a:pPr marL="0" indent="0">
              <a:buFont typeface="Arial" pitchFamily="34" charset="0"/>
              <a:buNone/>
            </a:pPr>
            <a:endParaRPr lang="en-US" sz="2000" dirty="0">
              <a:solidFill>
                <a:schemeClr val="tx1"/>
              </a:solidFill>
              <a:latin typeface="Bold sand ms"/>
            </a:endParaRPr>
          </a:p>
        </p:txBody>
      </p:sp>
      <p:sp>
        <p:nvSpPr>
          <p:cNvPr id="4" name="Title 1"/>
          <p:cNvSpPr txBox="1">
            <a:spLocks/>
          </p:cNvSpPr>
          <p:nvPr/>
        </p:nvSpPr>
        <p:spPr>
          <a:xfrm>
            <a:off x="228600" y="228600"/>
            <a:ext cx="8686800" cy="11430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spcAft>
                <a:spcPts val="1200"/>
              </a:spcAft>
            </a:pPr>
            <a:r>
              <a:rPr lang="en-US" b="1" dirty="0">
                <a:latin typeface="Bold sand ms"/>
              </a:rPr>
              <a:t>Definitions and Terminology</a:t>
            </a:r>
          </a:p>
        </p:txBody>
      </p:sp>
      <p:cxnSp>
        <p:nvCxnSpPr>
          <p:cNvPr id="6" name="Straight Arrow Connector 5"/>
          <p:cNvCxnSpPr>
            <a:cxnSpLocks/>
          </p:cNvCxnSpPr>
          <p:nvPr/>
        </p:nvCxnSpPr>
        <p:spPr>
          <a:xfrm flipV="1">
            <a:off x="1460020" y="3886200"/>
            <a:ext cx="6189098" cy="18377"/>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p:cxnSp>
        <p:nvCxnSpPr>
          <p:cNvPr id="10" name="Straight Connector 9"/>
          <p:cNvCxnSpPr>
            <a:cxnSpLocks/>
          </p:cNvCxnSpPr>
          <p:nvPr/>
        </p:nvCxnSpPr>
        <p:spPr>
          <a:xfrm>
            <a:off x="2590800" y="3733800"/>
            <a:ext cx="0" cy="336071"/>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1" name="Straight Connector 10"/>
          <p:cNvCxnSpPr>
            <a:cxnSpLocks/>
          </p:cNvCxnSpPr>
          <p:nvPr/>
        </p:nvCxnSpPr>
        <p:spPr>
          <a:xfrm>
            <a:off x="3352800" y="3733800"/>
            <a:ext cx="0" cy="336071"/>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2" name="Straight Connector 11"/>
          <p:cNvCxnSpPr>
            <a:cxnSpLocks/>
          </p:cNvCxnSpPr>
          <p:nvPr/>
        </p:nvCxnSpPr>
        <p:spPr>
          <a:xfrm>
            <a:off x="1828800" y="3733800"/>
            <a:ext cx="0" cy="336071"/>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3" name="Straight Connector 12"/>
          <p:cNvCxnSpPr>
            <a:cxnSpLocks/>
          </p:cNvCxnSpPr>
          <p:nvPr/>
        </p:nvCxnSpPr>
        <p:spPr>
          <a:xfrm>
            <a:off x="5638800" y="3733800"/>
            <a:ext cx="0" cy="336071"/>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4" name="Straight Connector 13"/>
          <p:cNvCxnSpPr>
            <a:cxnSpLocks/>
          </p:cNvCxnSpPr>
          <p:nvPr/>
        </p:nvCxnSpPr>
        <p:spPr>
          <a:xfrm>
            <a:off x="6400800" y="3733800"/>
            <a:ext cx="0" cy="336071"/>
          </a:xfrm>
          <a:prstGeom prst="line">
            <a:avLst/>
          </a:prstGeom>
          <a:ln w="25400"/>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5" name="TextBox 14"/>
              <p:cNvSpPr txBox="1"/>
              <p:nvPr/>
            </p:nvSpPr>
            <p:spPr>
              <a:xfrm>
                <a:off x="1905000" y="4076518"/>
                <a:ext cx="538609" cy="419282"/>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groupChr>
                        <m:groupChrPr>
                          <m:chr m:val="⏞"/>
                          <m:pos m:val="top"/>
                          <m:vertJc m:val="bot"/>
                          <m:ctrlPr>
                            <a:rPr lang="en-US" sz="1200" b="0" i="1" smtClean="0">
                              <a:latin typeface="Cambria Math" panose="02040503050406030204" pitchFamily="18" charset="0"/>
                            </a:rPr>
                          </m:ctrlPr>
                        </m:groupChrPr>
                        <m:e>
                          <m:eqArr>
                            <m:eqArrPr>
                              <m:ctrlPr>
                                <a:rPr lang="en-US" sz="1200" i="1">
                                  <a:latin typeface="Cambria Math" panose="02040503050406030204" pitchFamily="18" charset="0"/>
                                </a:rPr>
                              </m:ctrlPr>
                            </m:eqArrPr>
                            <m:e>
                              <m:sSup>
                                <m:sSupPr>
                                  <m:ctrlPr>
                                    <a:rPr lang="en-US" sz="1200" i="1">
                                      <a:latin typeface="Cambria Math" panose="02040503050406030204" pitchFamily="18" charset="0"/>
                                    </a:rPr>
                                  </m:ctrlPr>
                                </m:sSupPr>
                                <m:e>
                                  <m:r>
                                    <a:rPr lang="en-US" sz="1200" i="1">
                                      <a:latin typeface="Cambria Math" charset="0"/>
                                    </a:rPr>
                                    <m:t>1</m:t>
                                  </m:r>
                                </m:e>
                                <m:sup>
                                  <m:r>
                                    <m:rPr>
                                      <m:sty m:val="p"/>
                                    </m:rPr>
                                    <a:rPr lang="en-US" sz="1200">
                                      <a:latin typeface="Cambria Math" charset="0"/>
                                    </a:rPr>
                                    <m:t>st</m:t>
                                  </m:r>
                                </m:sup>
                              </m:sSup>
                            </m:e>
                            <m:e>
                              <m:r>
                                <m:rPr>
                                  <m:nor/>
                                </m:rPr>
                                <a:rPr lang="en-US" sz="1200" i="1" dirty="0">
                                  <a:latin typeface="Cambria Math" charset="0"/>
                                </a:rPr>
                                <m:t> </m:t>
                              </m:r>
                              <m:r>
                                <m:rPr>
                                  <m:sty m:val="p"/>
                                </m:rPr>
                                <a:rPr lang="en-US" sz="1200">
                                  <a:latin typeface="Cambria Math" charset="0"/>
                                </a:rPr>
                                <m:t>period</m:t>
                              </m:r>
                              <m:r>
                                <m:rPr>
                                  <m:nor/>
                                </m:rPr>
                                <a:rPr lang="en-US" sz="1200" dirty="0"/>
                                <m:t> </m:t>
                              </m:r>
                            </m:e>
                          </m:eqArr>
                        </m:e>
                      </m:groupChr>
                    </m:oMath>
                  </m:oMathPara>
                </a14:m>
                <a:endParaRPr lang="en-US" sz="1200" dirty="0"/>
              </a:p>
            </p:txBody>
          </p:sp>
        </mc:Choice>
        <mc:Fallback xmlns="">
          <p:sp>
            <p:nvSpPr>
              <p:cNvPr id="15" name="TextBox 14"/>
              <p:cNvSpPr txBox="1">
                <a:spLocks noRot="1" noChangeAspect="1" noMove="1" noResize="1" noEditPoints="1" noAdjustHandles="1" noChangeArrowheads="1" noChangeShapeType="1" noTextEdit="1"/>
              </p:cNvSpPr>
              <p:nvPr/>
            </p:nvSpPr>
            <p:spPr>
              <a:xfrm>
                <a:off x="1905000" y="4076518"/>
                <a:ext cx="538609" cy="419282"/>
              </a:xfrm>
              <a:prstGeom prst="rect">
                <a:avLst/>
              </a:prstGeom>
              <a:blipFill rotWithShape="0">
                <a:blip r:embed="rId3"/>
                <a:stretch>
                  <a:fillRect l="-11364" t="-5797" r="-10227" b="-78261"/>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6" name="TextBox 15"/>
              <p:cNvSpPr txBox="1"/>
              <p:nvPr/>
            </p:nvSpPr>
            <p:spPr>
              <a:xfrm>
                <a:off x="2667000" y="4076518"/>
                <a:ext cx="538609" cy="430311"/>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groupChr>
                        <m:groupChrPr>
                          <m:chr m:val="⏞"/>
                          <m:pos m:val="top"/>
                          <m:vertJc m:val="bot"/>
                          <m:ctrlPr>
                            <a:rPr lang="en-US" sz="1200" b="0" i="1" smtClean="0">
                              <a:latin typeface="Cambria Math" panose="02040503050406030204" pitchFamily="18" charset="0"/>
                            </a:rPr>
                          </m:ctrlPr>
                        </m:groupChrPr>
                        <m:e>
                          <m:eqArr>
                            <m:eqArrPr>
                              <m:ctrlPr>
                                <a:rPr lang="en-US" sz="1200" i="1">
                                  <a:latin typeface="Cambria Math" panose="02040503050406030204" pitchFamily="18" charset="0"/>
                                </a:rPr>
                              </m:ctrlPr>
                            </m:eqArrPr>
                            <m:e>
                              <m:sSup>
                                <m:sSupPr>
                                  <m:ctrlPr>
                                    <a:rPr lang="en-US" sz="1200" i="1">
                                      <a:latin typeface="Cambria Math" panose="02040503050406030204" pitchFamily="18" charset="0"/>
                                    </a:rPr>
                                  </m:ctrlPr>
                                </m:sSupPr>
                                <m:e>
                                  <m:r>
                                    <a:rPr lang="en-US" sz="1200" b="0" i="1" smtClean="0">
                                      <a:latin typeface="Cambria Math" charset="0"/>
                                    </a:rPr>
                                    <m:t>2</m:t>
                                  </m:r>
                                </m:e>
                                <m:sup>
                                  <m:r>
                                    <m:rPr>
                                      <m:sty m:val="p"/>
                                    </m:rPr>
                                    <a:rPr lang="en-US" sz="1200" b="0" i="0" smtClean="0">
                                      <a:latin typeface="Cambria Math" charset="0"/>
                                    </a:rPr>
                                    <m:t>nd</m:t>
                                  </m:r>
                                </m:sup>
                              </m:sSup>
                            </m:e>
                            <m:e>
                              <m:r>
                                <m:rPr>
                                  <m:nor/>
                                </m:rPr>
                                <a:rPr lang="en-US" sz="1200" i="1" dirty="0">
                                  <a:latin typeface="Cambria Math" charset="0"/>
                                </a:rPr>
                                <m:t> </m:t>
                              </m:r>
                              <m:r>
                                <m:rPr>
                                  <m:sty m:val="p"/>
                                </m:rPr>
                                <a:rPr lang="en-US" sz="1200">
                                  <a:latin typeface="Cambria Math" charset="0"/>
                                </a:rPr>
                                <m:t>period</m:t>
                              </m:r>
                              <m:r>
                                <m:rPr>
                                  <m:nor/>
                                </m:rPr>
                                <a:rPr lang="en-US" sz="1200" dirty="0"/>
                                <m:t> </m:t>
                              </m:r>
                            </m:e>
                          </m:eqArr>
                        </m:e>
                      </m:groupChr>
                    </m:oMath>
                  </m:oMathPara>
                </a14:m>
                <a:endParaRPr lang="en-US" sz="1200" dirty="0"/>
              </a:p>
            </p:txBody>
          </p:sp>
        </mc:Choice>
        <mc:Fallback xmlns="">
          <p:sp>
            <p:nvSpPr>
              <p:cNvPr id="16" name="TextBox 15"/>
              <p:cNvSpPr txBox="1">
                <a:spLocks noRot="1" noChangeAspect="1" noMove="1" noResize="1" noEditPoints="1" noAdjustHandles="1" noChangeArrowheads="1" noChangeShapeType="1" noTextEdit="1"/>
              </p:cNvSpPr>
              <p:nvPr/>
            </p:nvSpPr>
            <p:spPr>
              <a:xfrm>
                <a:off x="2667000" y="4076518"/>
                <a:ext cx="538609" cy="430311"/>
              </a:xfrm>
              <a:prstGeom prst="rect">
                <a:avLst/>
              </a:prstGeom>
              <a:blipFill rotWithShape="0">
                <a:blip r:embed="rId4"/>
                <a:stretch>
                  <a:fillRect l="-11364" t="-2857" r="-10227" b="-78571"/>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8" name="TextBox 17"/>
              <p:cNvSpPr txBox="1"/>
              <p:nvPr/>
            </p:nvSpPr>
            <p:spPr>
              <a:xfrm>
                <a:off x="5785991" y="4065489"/>
                <a:ext cx="538609" cy="430311"/>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groupChr>
                        <m:groupChrPr>
                          <m:chr m:val="⏞"/>
                          <m:pos m:val="top"/>
                          <m:vertJc m:val="bot"/>
                          <m:ctrlPr>
                            <a:rPr lang="en-US" sz="1200" b="0" i="1" smtClean="0">
                              <a:latin typeface="Cambria Math" panose="02040503050406030204" pitchFamily="18" charset="0"/>
                            </a:rPr>
                          </m:ctrlPr>
                        </m:groupChrPr>
                        <m:e>
                          <m:eqArr>
                            <m:eqArrPr>
                              <m:ctrlPr>
                                <a:rPr lang="en-US" sz="1200" i="1">
                                  <a:latin typeface="Cambria Math" panose="02040503050406030204" pitchFamily="18" charset="0"/>
                                </a:rPr>
                              </m:ctrlPr>
                            </m:eqArrPr>
                            <m:e>
                              <m:sSup>
                                <m:sSupPr>
                                  <m:ctrlPr>
                                    <a:rPr lang="en-US" sz="1200" i="1">
                                      <a:latin typeface="Cambria Math" panose="02040503050406030204" pitchFamily="18" charset="0"/>
                                    </a:rPr>
                                  </m:ctrlPr>
                                </m:sSupPr>
                                <m:e>
                                  <m:r>
                                    <a:rPr lang="en-US" sz="1200" b="0" i="1" smtClean="0">
                                      <a:latin typeface="Cambria Math" charset="0"/>
                                    </a:rPr>
                                    <m:t>𝑛</m:t>
                                  </m:r>
                                </m:e>
                                <m:sup>
                                  <m:r>
                                    <m:rPr>
                                      <m:sty m:val="p"/>
                                    </m:rPr>
                                    <a:rPr lang="en-US" sz="1200" b="0" i="0" smtClean="0">
                                      <a:latin typeface="Cambria Math" charset="0"/>
                                    </a:rPr>
                                    <m:t>th</m:t>
                                  </m:r>
                                </m:sup>
                              </m:sSup>
                            </m:e>
                            <m:e>
                              <m:r>
                                <m:rPr>
                                  <m:nor/>
                                </m:rPr>
                                <a:rPr lang="en-US" sz="1200" i="1" dirty="0">
                                  <a:latin typeface="Cambria Math" charset="0"/>
                                </a:rPr>
                                <m:t> </m:t>
                              </m:r>
                              <m:r>
                                <m:rPr>
                                  <m:sty m:val="p"/>
                                </m:rPr>
                                <a:rPr lang="en-US" sz="1200">
                                  <a:latin typeface="Cambria Math" charset="0"/>
                                </a:rPr>
                                <m:t>period</m:t>
                              </m:r>
                              <m:r>
                                <m:rPr>
                                  <m:nor/>
                                </m:rPr>
                                <a:rPr lang="en-US" sz="1200" dirty="0"/>
                                <m:t> </m:t>
                              </m:r>
                            </m:e>
                          </m:eqArr>
                        </m:e>
                      </m:groupChr>
                    </m:oMath>
                  </m:oMathPara>
                </a14:m>
                <a:endParaRPr lang="en-US" sz="1200" dirty="0"/>
              </a:p>
            </p:txBody>
          </p:sp>
        </mc:Choice>
        <mc:Fallback xmlns="">
          <p:sp>
            <p:nvSpPr>
              <p:cNvPr id="18" name="TextBox 17"/>
              <p:cNvSpPr txBox="1">
                <a:spLocks noRot="1" noChangeAspect="1" noMove="1" noResize="1" noEditPoints="1" noAdjustHandles="1" noChangeArrowheads="1" noChangeShapeType="1" noTextEdit="1"/>
              </p:cNvSpPr>
              <p:nvPr/>
            </p:nvSpPr>
            <p:spPr>
              <a:xfrm>
                <a:off x="5785991" y="4065489"/>
                <a:ext cx="538609" cy="430311"/>
              </a:xfrm>
              <a:prstGeom prst="rect">
                <a:avLst/>
              </a:prstGeom>
              <a:blipFill rotWithShape="0">
                <a:blip r:embed="rId5"/>
                <a:stretch>
                  <a:fillRect l="-11236" t="-2817" r="-10112" b="-76056"/>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1" name="TextBox 20"/>
              <p:cNvSpPr txBox="1"/>
              <p:nvPr/>
            </p:nvSpPr>
            <p:spPr>
              <a:xfrm>
                <a:off x="1676400" y="3200400"/>
                <a:ext cx="381000" cy="369332"/>
              </a:xfrm>
              <a:prstGeom prst="rect">
                <a:avLst/>
              </a:prstGeom>
            </p:spPr>
            <p:style>
              <a:lnRef idx="0">
                <a:schemeClr val="accent2"/>
              </a:lnRef>
              <a:fillRef idx="3">
                <a:schemeClr val="accent2"/>
              </a:fillRef>
              <a:effectRef idx="3">
                <a:schemeClr val="accent2"/>
              </a:effectRef>
              <a:fontRef idx="minor">
                <a:schemeClr val="lt1"/>
              </a:fontRef>
            </p:style>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i="1" smtClean="0">
                              <a:latin typeface="Cambria Math" panose="02040503050406030204" pitchFamily="18" charset="0"/>
                            </a:rPr>
                          </m:ctrlPr>
                        </m:sSubPr>
                        <m:e>
                          <m:r>
                            <a:rPr lang="en-US" b="0" i="1" smtClean="0">
                              <a:latin typeface="Cambria Math" charset="0"/>
                            </a:rPr>
                            <m:t>𝑋</m:t>
                          </m:r>
                        </m:e>
                        <m:sub>
                          <m:r>
                            <a:rPr lang="en-US" b="0" i="1" smtClean="0">
                              <a:latin typeface="Cambria Math" charset="0"/>
                            </a:rPr>
                            <m:t>1</m:t>
                          </m:r>
                        </m:sub>
                      </m:sSub>
                    </m:oMath>
                  </m:oMathPara>
                </a14:m>
                <a:endParaRPr lang="en-US" dirty="0">
                  <a:latin typeface="Bold sand ms"/>
                </a:endParaRPr>
              </a:p>
            </p:txBody>
          </p:sp>
        </mc:Choice>
        <mc:Fallback xmlns="">
          <p:sp>
            <p:nvSpPr>
              <p:cNvPr id="21" name="TextBox 20"/>
              <p:cNvSpPr txBox="1">
                <a:spLocks noRot="1" noChangeAspect="1" noMove="1" noResize="1" noEditPoints="1" noAdjustHandles="1" noChangeArrowheads="1" noChangeShapeType="1" noTextEdit="1"/>
              </p:cNvSpPr>
              <p:nvPr/>
            </p:nvSpPr>
            <p:spPr>
              <a:xfrm>
                <a:off x="1676400" y="3200400"/>
                <a:ext cx="381000" cy="369332"/>
              </a:xfrm>
              <a:prstGeom prst="rect">
                <a:avLst/>
              </a:prstGeom>
              <a:blipFill rotWithShape="0">
                <a:blip r:embed="rId6"/>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7" name="TextBox 26"/>
              <p:cNvSpPr txBox="1"/>
              <p:nvPr/>
            </p:nvSpPr>
            <p:spPr>
              <a:xfrm>
                <a:off x="4267200" y="4038600"/>
                <a:ext cx="381000" cy="400110"/>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sz="2000" b="0" i="1" smtClean="0">
                          <a:latin typeface="Cambria Math" charset="0"/>
                          <a:ea typeface="Cambria Math" charset="0"/>
                          <a:cs typeface="Cambria Math" charset="0"/>
                        </a:rPr>
                        <m:t>⋯</m:t>
                      </m:r>
                      <m:r>
                        <a:rPr lang="en-US" sz="2000" b="0" i="0" smtClean="0">
                          <a:latin typeface="Cambria Math" charset="0"/>
                        </a:rPr>
                        <m:t> </m:t>
                      </m:r>
                    </m:oMath>
                  </m:oMathPara>
                </a14:m>
                <a:endParaRPr lang="en-US" sz="2000" dirty="0"/>
              </a:p>
            </p:txBody>
          </p:sp>
        </mc:Choice>
        <mc:Fallback xmlns="">
          <p:sp>
            <p:nvSpPr>
              <p:cNvPr id="27" name="TextBox 26"/>
              <p:cNvSpPr txBox="1">
                <a:spLocks noRot="1" noChangeAspect="1" noMove="1" noResize="1" noEditPoints="1" noAdjustHandles="1" noChangeArrowheads="1" noChangeShapeType="1" noTextEdit="1"/>
              </p:cNvSpPr>
              <p:nvPr/>
            </p:nvSpPr>
            <p:spPr>
              <a:xfrm>
                <a:off x="4267200" y="4038600"/>
                <a:ext cx="381000" cy="400110"/>
              </a:xfrm>
              <a:prstGeom prst="rect">
                <a:avLst/>
              </a:prstGeom>
              <a:blipFill rotWithShape="0">
                <a:blip r:embed="rId7"/>
                <a:stretch>
                  <a:fillRect t="-101538" r="-28571" b="-126154"/>
                </a:stretch>
              </a:blipFill>
            </p:spPr>
            <p:txBody>
              <a:bodyPr/>
              <a:lstStyle/>
              <a:p>
                <a:r>
                  <a:rPr lang="en-US">
                    <a:noFill/>
                  </a:rPr>
                  <a:t> </a:t>
                </a:r>
              </a:p>
            </p:txBody>
          </p:sp>
        </mc:Fallback>
      </mc:AlternateContent>
    </p:spTree>
    <p:extLst>
      <p:ext uri="{BB962C8B-B14F-4D97-AF65-F5344CB8AC3E}">
        <p14:creationId xmlns:p14="http://schemas.microsoft.com/office/powerpoint/2010/main" val="49847824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Content Placeholder 2"/>
          <p:cNvSpPr txBox="1">
            <a:spLocks/>
          </p:cNvSpPr>
          <p:nvPr/>
        </p:nvSpPr>
        <p:spPr>
          <a:xfrm>
            <a:off x="457200" y="1494000"/>
            <a:ext cx="8001000" cy="4525963"/>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1028700" indent="-571500" algn="l" defTabSz="914400" rtl="0" eaLnBrk="1" latinLnBrk="0" hangingPunct="1">
              <a:spcBef>
                <a:spcPct val="20000"/>
              </a:spcBef>
              <a:buFont typeface="+mj-lt"/>
              <a:buAutoNum type="romanLcPeriod"/>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Wingdings" pitchFamily="2" charset="2"/>
              <a:buChar char="Ø"/>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227013" indent="0">
              <a:spcBef>
                <a:spcPts val="700"/>
              </a:spcBef>
              <a:buClr>
                <a:schemeClr val="accent1"/>
              </a:buClr>
              <a:buNone/>
            </a:pPr>
            <a:r>
              <a:rPr lang="en-US" sz="2200" dirty="0">
                <a:latin typeface="Bold sand ms"/>
              </a:rPr>
              <a:t>An annuity is called an </a:t>
            </a:r>
            <a:r>
              <a:rPr lang="en-US" sz="2200" b="1" dirty="0">
                <a:latin typeface="Bold sand ms"/>
              </a:rPr>
              <a:t>annuity due</a:t>
            </a:r>
            <a:r>
              <a:rPr lang="en-US" sz="2200" dirty="0">
                <a:latin typeface="Bold sand ms"/>
              </a:rPr>
              <a:t> if the payments are at the beginning of each period.</a:t>
            </a:r>
            <a:endParaRPr lang="en-US" sz="2200" dirty="0">
              <a:solidFill>
                <a:schemeClr val="tx1"/>
              </a:solidFill>
              <a:latin typeface="Bold sand ms"/>
            </a:endParaRPr>
          </a:p>
          <a:p>
            <a:pPr indent="-165100">
              <a:spcBef>
                <a:spcPts val="900"/>
              </a:spcBef>
            </a:pPr>
            <a:endParaRPr lang="en-US" sz="2000" dirty="0">
              <a:solidFill>
                <a:schemeClr val="tx1"/>
              </a:solidFill>
              <a:latin typeface="Bold sand ms"/>
            </a:endParaRPr>
          </a:p>
          <a:p>
            <a:pPr marL="0" indent="0">
              <a:buFont typeface="Arial" pitchFamily="34" charset="0"/>
              <a:buNone/>
            </a:pPr>
            <a:endParaRPr lang="en-US" sz="2000" dirty="0">
              <a:solidFill>
                <a:schemeClr val="tx1"/>
              </a:solidFill>
              <a:latin typeface="Bold sand ms"/>
            </a:endParaRPr>
          </a:p>
        </p:txBody>
      </p:sp>
      <p:sp>
        <p:nvSpPr>
          <p:cNvPr id="4" name="Title 1"/>
          <p:cNvSpPr txBox="1">
            <a:spLocks/>
          </p:cNvSpPr>
          <p:nvPr/>
        </p:nvSpPr>
        <p:spPr>
          <a:xfrm>
            <a:off x="228600" y="228600"/>
            <a:ext cx="8686800" cy="11430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spcAft>
                <a:spcPts val="1200"/>
              </a:spcAft>
            </a:pPr>
            <a:r>
              <a:rPr lang="en-US" b="1" dirty="0">
                <a:latin typeface="Bold sand ms"/>
              </a:rPr>
              <a:t>Definitions and Terminology</a:t>
            </a:r>
          </a:p>
        </p:txBody>
      </p:sp>
      <p:cxnSp>
        <p:nvCxnSpPr>
          <p:cNvPr id="6" name="Straight Arrow Connector 5"/>
          <p:cNvCxnSpPr>
            <a:cxnSpLocks/>
          </p:cNvCxnSpPr>
          <p:nvPr/>
        </p:nvCxnSpPr>
        <p:spPr>
          <a:xfrm flipV="1">
            <a:off x="1460020" y="3886200"/>
            <a:ext cx="6189098" cy="18377"/>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p:cxnSp>
        <p:nvCxnSpPr>
          <p:cNvPr id="10" name="Straight Connector 9"/>
          <p:cNvCxnSpPr>
            <a:cxnSpLocks/>
          </p:cNvCxnSpPr>
          <p:nvPr/>
        </p:nvCxnSpPr>
        <p:spPr>
          <a:xfrm>
            <a:off x="2590800" y="3733800"/>
            <a:ext cx="0" cy="336071"/>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1" name="Straight Connector 10"/>
          <p:cNvCxnSpPr>
            <a:cxnSpLocks/>
          </p:cNvCxnSpPr>
          <p:nvPr/>
        </p:nvCxnSpPr>
        <p:spPr>
          <a:xfrm>
            <a:off x="3352800" y="3733800"/>
            <a:ext cx="0" cy="336071"/>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2" name="Straight Connector 11"/>
          <p:cNvCxnSpPr>
            <a:cxnSpLocks/>
          </p:cNvCxnSpPr>
          <p:nvPr/>
        </p:nvCxnSpPr>
        <p:spPr>
          <a:xfrm>
            <a:off x="1828800" y="3733800"/>
            <a:ext cx="0" cy="336071"/>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3" name="Straight Connector 12"/>
          <p:cNvCxnSpPr>
            <a:cxnSpLocks/>
          </p:cNvCxnSpPr>
          <p:nvPr/>
        </p:nvCxnSpPr>
        <p:spPr>
          <a:xfrm>
            <a:off x="5638800" y="3733800"/>
            <a:ext cx="0" cy="336071"/>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4" name="Straight Connector 13"/>
          <p:cNvCxnSpPr>
            <a:cxnSpLocks/>
          </p:cNvCxnSpPr>
          <p:nvPr/>
        </p:nvCxnSpPr>
        <p:spPr>
          <a:xfrm>
            <a:off x="6400800" y="3733800"/>
            <a:ext cx="0" cy="336071"/>
          </a:xfrm>
          <a:prstGeom prst="line">
            <a:avLst/>
          </a:prstGeom>
          <a:ln w="25400"/>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5" name="TextBox 14"/>
              <p:cNvSpPr txBox="1"/>
              <p:nvPr/>
            </p:nvSpPr>
            <p:spPr>
              <a:xfrm>
                <a:off x="1905000" y="4076518"/>
                <a:ext cx="538609" cy="419282"/>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groupChr>
                        <m:groupChrPr>
                          <m:chr m:val="⏞"/>
                          <m:pos m:val="top"/>
                          <m:vertJc m:val="bot"/>
                          <m:ctrlPr>
                            <a:rPr lang="en-US" sz="1200" b="0" i="1" smtClean="0">
                              <a:latin typeface="Cambria Math" panose="02040503050406030204" pitchFamily="18" charset="0"/>
                            </a:rPr>
                          </m:ctrlPr>
                        </m:groupChrPr>
                        <m:e>
                          <m:eqArr>
                            <m:eqArrPr>
                              <m:ctrlPr>
                                <a:rPr lang="en-US" sz="1200" i="1">
                                  <a:latin typeface="Cambria Math" panose="02040503050406030204" pitchFamily="18" charset="0"/>
                                </a:rPr>
                              </m:ctrlPr>
                            </m:eqArrPr>
                            <m:e>
                              <m:sSup>
                                <m:sSupPr>
                                  <m:ctrlPr>
                                    <a:rPr lang="en-US" sz="1200" i="1">
                                      <a:latin typeface="Cambria Math" panose="02040503050406030204" pitchFamily="18" charset="0"/>
                                    </a:rPr>
                                  </m:ctrlPr>
                                </m:sSupPr>
                                <m:e>
                                  <m:r>
                                    <a:rPr lang="en-US" sz="1200" i="1">
                                      <a:latin typeface="Cambria Math" charset="0"/>
                                    </a:rPr>
                                    <m:t>1</m:t>
                                  </m:r>
                                </m:e>
                                <m:sup>
                                  <m:r>
                                    <m:rPr>
                                      <m:sty m:val="p"/>
                                    </m:rPr>
                                    <a:rPr lang="en-US" sz="1200">
                                      <a:latin typeface="Cambria Math" charset="0"/>
                                    </a:rPr>
                                    <m:t>st</m:t>
                                  </m:r>
                                </m:sup>
                              </m:sSup>
                            </m:e>
                            <m:e>
                              <m:r>
                                <m:rPr>
                                  <m:nor/>
                                </m:rPr>
                                <a:rPr lang="en-US" sz="1200" i="1" dirty="0">
                                  <a:latin typeface="Cambria Math" charset="0"/>
                                </a:rPr>
                                <m:t> </m:t>
                              </m:r>
                              <m:r>
                                <m:rPr>
                                  <m:sty m:val="p"/>
                                </m:rPr>
                                <a:rPr lang="en-US" sz="1200">
                                  <a:latin typeface="Cambria Math" charset="0"/>
                                </a:rPr>
                                <m:t>period</m:t>
                              </m:r>
                              <m:r>
                                <m:rPr>
                                  <m:nor/>
                                </m:rPr>
                                <a:rPr lang="en-US" sz="1200" dirty="0"/>
                                <m:t> </m:t>
                              </m:r>
                            </m:e>
                          </m:eqArr>
                        </m:e>
                      </m:groupChr>
                    </m:oMath>
                  </m:oMathPara>
                </a14:m>
                <a:endParaRPr lang="en-US" sz="1200" dirty="0"/>
              </a:p>
            </p:txBody>
          </p:sp>
        </mc:Choice>
        <mc:Fallback xmlns="">
          <p:sp>
            <p:nvSpPr>
              <p:cNvPr id="15" name="TextBox 14"/>
              <p:cNvSpPr txBox="1">
                <a:spLocks noRot="1" noChangeAspect="1" noMove="1" noResize="1" noEditPoints="1" noAdjustHandles="1" noChangeArrowheads="1" noChangeShapeType="1" noTextEdit="1"/>
              </p:cNvSpPr>
              <p:nvPr/>
            </p:nvSpPr>
            <p:spPr>
              <a:xfrm>
                <a:off x="1905000" y="4076518"/>
                <a:ext cx="538609" cy="419282"/>
              </a:xfrm>
              <a:prstGeom prst="rect">
                <a:avLst/>
              </a:prstGeom>
              <a:blipFill rotWithShape="0">
                <a:blip r:embed="rId3"/>
                <a:stretch>
                  <a:fillRect l="-11364" t="-5797" r="-10227" b="-78261"/>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6" name="TextBox 15"/>
              <p:cNvSpPr txBox="1"/>
              <p:nvPr/>
            </p:nvSpPr>
            <p:spPr>
              <a:xfrm>
                <a:off x="2667000" y="4076518"/>
                <a:ext cx="538609" cy="430311"/>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groupChr>
                        <m:groupChrPr>
                          <m:chr m:val="⏞"/>
                          <m:pos m:val="top"/>
                          <m:vertJc m:val="bot"/>
                          <m:ctrlPr>
                            <a:rPr lang="en-US" sz="1200" b="0" i="1" smtClean="0">
                              <a:latin typeface="Cambria Math" panose="02040503050406030204" pitchFamily="18" charset="0"/>
                            </a:rPr>
                          </m:ctrlPr>
                        </m:groupChrPr>
                        <m:e>
                          <m:eqArr>
                            <m:eqArrPr>
                              <m:ctrlPr>
                                <a:rPr lang="en-US" sz="1200" i="1">
                                  <a:latin typeface="Cambria Math" panose="02040503050406030204" pitchFamily="18" charset="0"/>
                                </a:rPr>
                              </m:ctrlPr>
                            </m:eqArrPr>
                            <m:e>
                              <m:sSup>
                                <m:sSupPr>
                                  <m:ctrlPr>
                                    <a:rPr lang="en-US" sz="1200" i="1">
                                      <a:latin typeface="Cambria Math" panose="02040503050406030204" pitchFamily="18" charset="0"/>
                                    </a:rPr>
                                  </m:ctrlPr>
                                </m:sSupPr>
                                <m:e>
                                  <m:r>
                                    <a:rPr lang="en-US" sz="1200" b="0" i="1" smtClean="0">
                                      <a:latin typeface="Cambria Math" charset="0"/>
                                    </a:rPr>
                                    <m:t>2</m:t>
                                  </m:r>
                                </m:e>
                                <m:sup>
                                  <m:r>
                                    <m:rPr>
                                      <m:sty m:val="p"/>
                                    </m:rPr>
                                    <a:rPr lang="en-US" sz="1200" b="0" i="0" smtClean="0">
                                      <a:latin typeface="Cambria Math" charset="0"/>
                                    </a:rPr>
                                    <m:t>nd</m:t>
                                  </m:r>
                                </m:sup>
                              </m:sSup>
                            </m:e>
                            <m:e>
                              <m:r>
                                <m:rPr>
                                  <m:nor/>
                                </m:rPr>
                                <a:rPr lang="en-US" sz="1200" i="1" dirty="0">
                                  <a:latin typeface="Cambria Math" charset="0"/>
                                </a:rPr>
                                <m:t> </m:t>
                              </m:r>
                              <m:r>
                                <m:rPr>
                                  <m:sty m:val="p"/>
                                </m:rPr>
                                <a:rPr lang="en-US" sz="1200">
                                  <a:latin typeface="Cambria Math" charset="0"/>
                                </a:rPr>
                                <m:t>period</m:t>
                              </m:r>
                              <m:r>
                                <m:rPr>
                                  <m:nor/>
                                </m:rPr>
                                <a:rPr lang="en-US" sz="1200" dirty="0"/>
                                <m:t> </m:t>
                              </m:r>
                            </m:e>
                          </m:eqArr>
                        </m:e>
                      </m:groupChr>
                    </m:oMath>
                  </m:oMathPara>
                </a14:m>
                <a:endParaRPr lang="en-US" sz="1200" dirty="0"/>
              </a:p>
            </p:txBody>
          </p:sp>
        </mc:Choice>
        <mc:Fallback xmlns="">
          <p:sp>
            <p:nvSpPr>
              <p:cNvPr id="16" name="TextBox 15"/>
              <p:cNvSpPr txBox="1">
                <a:spLocks noRot="1" noChangeAspect="1" noMove="1" noResize="1" noEditPoints="1" noAdjustHandles="1" noChangeArrowheads="1" noChangeShapeType="1" noTextEdit="1"/>
              </p:cNvSpPr>
              <p:nvPr/>
            </p:nvSpPr>
            <p:spPr>
              <a:xfrm>
                <a:off x="2667000" y="4076518"/>
                <a:ext cx="538609" cy="430311"/>
              </a:xfrm>
              <a:prstGeom prst="rect">
                <a:avLst/>
              </a:prstGeom>
              <a:blipFill rotWithShape="0">
                <a:blip r:embed="rId4"/>
                <a:stretch>
                  <a:fillRect l="-11364" t="-2857" r="-10227" b="-78571"/>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8" name="TextBox 17"/>
              <p:cNvSpPr txBox="1"/>
              <p:nvPr/>
            </p:nvSpPr>
            <p:spPr>
              <a:xfrm>
                <a:off x="5785991" y="4065489"/>
                <a:ext cx="538609" cy="430311"/>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groupChr>
                        <m:groupChrPr>
                          <m:chr m:val="⏞"/>
                          <m:pos m:val="top"/>
                          <m:vertJc m:val="bot"/>
                          <m:ctrlPr>
                            <a:rPr lang="en-US" sz="1200" b="0" i="1" smtClean="0">
                              <a:latin typeface="Cambria Math" panose="02040503050406030204" pitchFamily="18" charset="0"/>
                            </a:rPr>
                          </m:ctrlPr>
                        </m:groupChrPr>
                        <m:e>
                          <m:eqArr>
                            <m:eqArrPr>
                              <m:ctrlPr>
                                <a:rPr lang="en-US" sz="1200" i="1">
                                  <a:latin typeface="Cambria Math" panose="02040503050406030204" pitchFamily="18" charset="0"/>
                                </a:rPr>
                              </m:ctrlPr>
                            </m:eqArrPr>
                            <m:e>
                              <m:sSup>
                                <m:sSupPr>
                                  <m:ctrlPr>
                                    <a:rPr lang="en-US" sz="1200" i="1">
                                      <a:latin typeface="Cambria Math" panose="02040503050406030204" pitchFamily="18" charset="0"/>
                                    </a:rPr>
                                  </m:ctrlPr>
                                </m:sSupPr>
                                <m:e>
                                  <m:r>
                                    <a:rPr lang="en-US" sz="1200" b="0" i="1" smtClean="0">
                                      <a:latin typeface="Cambria Math" charset="0"/>
                                    </a:rPr>
                                    <m:t>𝑛</m:t>
                                  </m:r>
                                </m:e>
                                <m:sup>
                                  <m:r>
                                    <m:rPr>
                                      <m:sty m:val="p"/>
                                    </m:rPr>
                                    <a:rPr lang="en-US" sz="1200" b="0" i="0" smtClean="0">
                                      <a:latin typeface="Cambria Math" charset="0"/>
                                    </a:rPr>
                                    <m:t>th</m:t>
                                  </m:r>
                                </m:sup>
                              </m:sSup>
                            </m:e>
                            <m:e>
                              <m:r>
                                <m:rPr>
                                  <m:nor/>
                                </m:rPr>
                                <a:rPr lang="en-US" sz="1200" i="1" dirty="0">
                                  <a:latin typeface="Cambria Math" charset="0"/>
                                </a:rPr>
                                <m:t> </m:t>
                              </m:r>
                              <m:r>
                                <m:rPr>
                                  <m:sty m:val="p"/>
                                </m:rPr>
                                <a:rPr lang="en-US" sz="1200">
                                  <a:latin typeface="Cambria Math" charset="0"/>
                                </a:rPr>
                                <m:t>period</m:t>
                              </m:r>
                              <m:r>
                                <m:rPr>
                                  <m:nor/>
                                </m:rPr>
                                <a:rPr lang="en-US" sz="1200" dirty="0"/>
                                <m:t> </m:t>
                              </m:r>
                            </m:e>
                          </m:eqArr>
                        </m:e>
                      </m:groupChr>
                    </m:oMath>
                  </m:oMathPara>
                </a14:m>
                <a:endParaRPr lang="en-US" sz="1200" dirty="0"/>
              </a:p>
            </p:txBody>
          </p:sp>
        </mc:Choice>
        <mc:Fallback xmlns="">
          <p:sp>
            <p:nvSpPr>
              <p:cNvPr id="18" name="TextBox 17"/>
              <p:cNvSpPr txBox="1">
                <a:spLocks noRot="1" noChangeAspect="1" noMove="1" noResize="1" noEditPoints="1" noAdjustHandles="1" noChangeArrowheads="1" noChangeShapeType="1" noTextEdit="1"/>
              </p:cNvSpPr>
              <p:nvPr/>
            </p:nvSpPr>
            <p:spPr>
              <a:xfrm>
                <a:off x="5785991" y="4065489"/>
                <a:ext cx="538609" cy="430311"/>
              </a:xfrm>
              <a:prstGeom prst="rect">
                <a:avLst/>
              </a:prstGeom>
              <a:blipFill rotWithShape="0">
                <a:blip r:embed="rId5"/>
                <a:stretch>
                  <a:fillRect l="-11236" t="-2817" r="-10112" b="-76056"/>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1" name="TextBox 20"/>
              <p:cNvSpPr txBox="1"/>
              <p:nvPr/>
            </p:nvSpPr>
            <p:spPr>
              <a:xfrm>
                <a:off x="1676400" y="3200400"/>
                <a:ext cx="381000" cy="369332"/>
              </a:xfrm>
              <a:prstGeom prst="rect">
                <a:avLst/>
              </a:prstGeom>
            </p:spPr>
            <p:style>
              <a:lnRef idx="0">
                <a:schemeClr val="accent2"/>
              </a:lnRef>
              <a:fillRef idx="3">
                <a:schemeClr val="accent2"/>
              </a:fillRef>
              <a:effectRef idx="3">
                <a:schemeClr val="accent2"/>
              </a:effectRef>
              <a:fontRef idx="minor">
                <a:schemeClr val="lt1"/>
              </a:fontRef>
            </p:style>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i="1" smtClean="0">
                              <a:latin typeface="Cambria Math" panose="02040503050406030204" pitchFamily="18" charset="0"/>
                            </a:rPr>
                          </m:ctrlPr>
                        </m:sSubPr>
                        <m:e>
                          <m:r>
                            <a:rPr lang="en-US" b="0" i="1" smtClean="0">
                              <a:latin typeface="Cambria Math" charset="0"/>
                            </a:rPr>
                            <m:t>𝑋</m:t>
                          </m:r>
                        </m:e>
                        <m:sub>
                          <m:r>
                            <a:rPr lang="en-US" b="0" i="1" smtClean="0">
                              <a:latin typeface="Cambria Math" charset="0"/>
                            </a:rPr>
                            <m:t>1</m:t>
                          </m:r>
                        </m:sub>
                      </m:sSub>
                    </m:oMath>
                  </m:oMathPara>
                </a14:m>
                <a:endParaRPr lang="en-US" dirty="0">
                  <a:latin typeface="Bold sand ms"/>
                </a:endParaRPr>
              </a:p>
            </p:txBody>
          </p:sp>
        </mc:Choice>
        <mc:Fallback xmlns="">
          <p:sp>
            <p:nvSpPr>
              <p:cNvPr id="21" name="TextBox 20"/>
              <p:cNvSpPr txBox="1">
                <a:spLocks noRot="1" noChangeAspect="1" noMove="1" noResize="1" noEditPoints="1" noAdjustHandles="1" noChangeArrowheads="1" noChangeShapeType="1" noTextEdit="1"/>
              </p:cNvSpPr>
              <p:nvPr/>
            </p:nvSpPr>
            <p:spPr>
              <a:xfrm>
                <a:off x="1676400" y="3200400"/>
                <a:ext cx="381000" cy="369332"/>
              </a:xfrm>
              <a:prstGeom prst="rect">
                <a:avLst/>
              </a:prstGeom>
              <a:blipFill rotWithShape="0">
                <a:blip r:embed="rId6"/>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2" name="TextBox 21"/>
              <p:cNvSpPr txBox="1"/>
              <p:nvPr/>
            </p:nvSpPr>
            <p:spPr>
              <a:xfrm>
                <a:off x="2438400" y="3200400"/>
                <a:ext cx="381000" cy="369332"/>
              </a:xfrm>
              <a:prstGeom prst="rect">
                <a:avLst/>
              </a:prstGeom>
            </p:spPr>
            <p:style>
              <a:lnRef idx="0">
                <a:schemeClr val="accent2"/>
              </a:lnRef>
              <a:fillRef idx="3">
                <a:schemeClr val="accent2"/>
              </a:fillRef>
              <a:effectRef idx="3">
                <a:schemeClr val="accent2"/>
              </a:effectRef>
              <a:fontRef idx="minor">
                <a:schemeClr val="lt1"/>
              </a:fontRef>
            </p:style>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i="1" smtClean="0">
                              <a:latin typeface="Cambria Math" panose="02040503050406030204" pitchFamily="18" charset="0"/>
                            </a:rPr>
                          </m:ctrlPr>
                        </m:sSubPr>
                        <m:e>
                          <m:r>
                            <a:rPr lang="en-US" b="0" i="1" smtClean="0">
                              <a:latin typeface="Cambria Math" charset="0"/>
                            </a:rPr>
                            <m:t>𝑋</m:t>
                          </m:r>
                        </m:e>
                        <m:sub>
                          <m:r>
                            <a:rPr lang="en-US" b="0" i="1" smtClean="0">
                              <a:latin typeface="Cambria Math" charset="0"/>
                            </a:rPr>
                            <m:t>2</m:t>
                          </m:r>
                        </m:sub>
                      </m:sSub>
                    </m:oMath>
                  </m:oMathPara>
                </a14:m>
                <a:endParaRPr lang="en-US" dirty="0">
                  <a:latin typeface="Bold sand ms"/>
                </a:endParaRPr>
              </a:p>
            </p:txBody>
          </p:sp>
        </mc:Choice>
        <mc:Fallback xmlns="">
          <p:sp>
            <p:nvSpPr>
              <p:cNvPr id="22" name="TextBox 21"/>
              <p:cNvSpPr txBox="1">
                <a:spLocks noRot="1" noChangeAspect="1" noMove="1" noResize="1" noEditPoints="1" noAdjustHandles="1" noChangeArrowheads="1" noChangeShapeType="1" noTextEdit="1"/>
              </p:cNvSpPr>
              <p:nvPr/>
            </p:nvSpPr>
            <p:spPr>
              <a:xfrm>
                <a:off x="2438400" y="3200400"/>
                <a:ext cx="381000" cy="369332"/>
              </a:xfrm>
              <a:prstGeom prst="rect">
                <a:avLst/>
              </a:prstGeom>
              <a:blipFill rotWithShape="0">
                <a:blip r:embed="rId7"/>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7" name="TextBox 26"/>
              <p:cNvSpPr txBox="1"/>
              <p:nvPr/>
            </p:nvSpPr>
            <p:spPr>
              <a:xfrm>
                <a:off x="4267200" y="4038600"/>
                <a:ext cx="381000" cy="400110"/>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sz="2000" b="0" i="1" smtClean="0">
                          <a:latin typeface="Cambria Math" charset="0"/>
                          <a:ea typeface="Cambria Math" charset="0"/>
                          <a:cs typeface="Cambria Math" charset="0"/>
                        </a:rPr>
                        <m:t>⋯</m:t>
                      </m:r>
                      <m:r>
                        <a:rPr lang="en-US" sz="2000" b="0" i="0" smtClean="0">
                          <a:latin typeface="Cambria Math" charset="0"/>
                        </a:rPr>
                        <m:t> </m:t>
                      </m:r>
                    </m:oMath>
                  </m:oMathPara>
                </a14:m>
                <a:endParaRPr lang="en-US" sz="2000" dirty="0"/>
              </a:p>
            </p:txBody>
          </p:sp>
        </mc:Choice>
        <mc:Fallback xmlns="">
          <p:sp>
            <p:nvSpPr>
              <p:cNvPr id="27" name="TextBox 26"/>
              <p:cNvSpPr txBox="1">
                <a:spLocks noRot="1" noChangeAspect="1" noMove="1" noResize="1" noEditPoints="1" noAdjustHandles="1" noChangeArrowheads="1" noChangeShapeType="1" noTextEdit="1"/>
              </p:cNvSpPr>
              <p:nvPr/>
            </p:nvSpPr>
            <p:spPr>
              <a:xfrm>
                <a:off x="4267200" y="4038600"/>
                <a:ext cx="381000" cy="400110"/>
              </a:xfrm>
              <a:prstGeom prst="rect">
                <a:avLst/>
              </a:prstGeom>
              <a:blipFill rotWithShape="0">
                <a:blip r:embed="rId8"/>
                <a:stretch>
                  <a:fillRect t="-101538" r="-28571" b="-126154"/>
                </a:stretch>
              </a:blipFill>
            </p:spPr>
            <p:txBody>
              <a:bodyPr/>
              <a:lstStyle/>
              <a:p>
                <a:r>
                  <a:rPr lang="en-US">
                    <a:noFill/>
                  </a:rPr>
                  <a:t> </a:t>
                </a:r>
              </a:p>
            </p:txBody>
          </p:sp>
        </mc:Fallback>
      </mc:AlternateContent>
    </p:spTree>
    <p:extLst>
      <p:ext uri="{BB962C8B-B14F-4D97-AF65-F5344CB8AC3E}">
        <p14:creationId xmlns:p14="http://schemas.microsoft.com/office/powerpoint/2010/main" val="4148927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Content Placeholder 2"/>
          <p:cNvSpPr txBox="1">
            <a:spLocks/>
          </p:cNvSpPr>
          <p:nvPr/>
        </p:nvSpPr>
        <p:spPr>
          <a:xfrm>
            <a:off x="457200" y="1494000"/>
            <a:ext cx="8001000" cy="4525963"/>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1028700" indent="-571500" algn="l" defTabSz="914400" rtl="0" eaLnBrk="1" latinLnBrk="0" hangingPunct="1">
              <a:spcBef>
                <a:spcPct val="20000"/>
              </a:spcBef>
              <a:buFont typeface="+mj-lt"/>
              <a:buAutoNum type="romanLcPeriod"/>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Wingdings" pitchFamily="2" charset="2"/>
              <a:buChar char="Ø"/>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227013" indent="0">
              <a:spcBef>
                <a:spcPts val="700"/>
              </a:spcBef>
              <a:buClr>
                <a:schemeClr val="accent1"/>
              </a:buClr>
              <a:buNone/>
            </a:pPr>
            <a:r>
              <a:rPr lang="en-US" sz="2200" dirty="0">
                <a:latin typeface="Bold sand ms"/>
              </a:rPr>
              <a:t>An annuity is called an </a:t>
            </a:r>
            <a:r>
              <a:rPr lang="en-US" sz="2200" b="1" dirty="0">
                <a:latin typeface="Bold sand ms"/>
              </a:rPr>
              <a:t>annuity due</a:t>
            </a:r>
            <a:r>
              <a:rPr lang="en-US" sz="2200" dirty="0">
                <a:latin typeface="Bold sand ms"/>
              </a:rPr>
              <a:t> if the payments are at the beginning of each period.</a:t>
            </a:r>
            <a:endParaRPr lang="en-US" sz="2200" dirty="0">
              <a:solidFill>
                <a:schemeClr val="tx1"/>
              </a:solidFill>
              <a:latin typeface="Bold sand ms"/>
            </a:endParaRPr>
          </a:p>
          <a:p>
            <a:pPr indent="-165100">
              <a:spcBef>
                <a:spcPts val="900"/>
              </a:spcBef>
            </a:pPr>
            <a:endParaRPr lang="en-US" sz="2000" dirty="0">
              <a:solidFill>
                <a:schemeClr val="tx1"/>
              </a:solidFill>
              <a:latin typeface="Bold sand ms"/>
            </a:endParaRPr>
          </a:p>
          <a:p>
            <a:pPr marL="0" indent="0">
              <a:buFont typeface="Arial" pitchFamily="34" charset="0"/>
              <a:buNone/>
            </a:pPr>
            <a:endParaRPr lang="en-US" sz="2000" dirty="0">
              <a:solidFill>
                <a:schemeClr val="tx1"/>
              </a:solidFill>
              <a:latin typeface="Bold sand ms"/>
            </a:endParaRPr>
          </a:p>
        </p:txBody>
      </p:sp>
      <p:sp>
        <p:nvSpPr>
          <p:cNvPr id="4" name="Title 1"/>
          <p:cNvSpPr txBox="1">
            <a:spLocks/>
          </p:cNvSpPr>
          <p:nvPr/>
        </p:nvSpPr>
        <p:spPr>
          <a:xfrm>
            <a:off x="228600" y="228600"/>
            <a:ext cx="8686800" cy="11430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spcAft>
                <a:spcPts val="1200"/>
              </a:spcAft>
            </a:pPr>
            <a:r>
              <a:rPr lang="en-US" b="1" dirty="0">
                <a:latin typeface="Bold sand ms"/>
              </a:rPr>
              <a:t>Definitions and Terminology</a:t>
            </a:r>
          </a:p>
        </p:txBody>
      </p:sp>
      <p:cxnSp>
        <p:nvCxnSpPr>
          <p:cNvPr id="6" name="Straight Arrow Connector 5"/>
          <p:cNvCxnSpPr>
            <a:cxnSpLocks/>
          </p:cNvCxnSpPr>
          <p:nvPr/>
        </p:nvCxnSpPr>
        <p:spPr>
          <a:xfrm flipV="1">
            <a:off x="1460020" y="3886200"/>
            <a:ext cx="6189098" cy="18377"/>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p:cxnSp>
        <p:nvCxnSpPr>
          <p:cNvPr id="10" name="Straight Connector 9"/>
          <p:cNvCxnSpPr>
            <a:cxnSpLocks/>
          </p:cNvCxnSpPr>
          <p:nvPr/>
        </p:nvCxnSpPr>
        <p:spPr>
          <a:xfrm>
            <a:off x="2590800" y="3733800"/>
            <a:ext cx="0" cy="336071"/>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1" name="Straight Connector 10"/>
          <p:cNvCxnSpPr>
            <a:cxnSpLocks/>
          </p:cNvCxnSpPr>
          <p:nvPr/>
        </p:nvCxnSpPr>
        <p:spPr>
          <a:xfrm>
            <a:off x="3352800" y="3733800"/>
            <a:ext cx="0" cy="336071"/>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2" name="Straight Connector 11"/>
          <p:cNvCxnSpPr>
            <a:cxnSpLocks/>
          </p:cNvCxnSpPr>
          <p:nvPr/>
        </p:nvCxnSpPr>
        <p:spPr>
          <a:xfrm>
            <a:off x="1828800" y="3733800"/>
            <a:ext cx="0" cy="336071"/>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3" name="Straight Connector 12"/>
          <p:cNvCxnSpPr>
            <a:cxnSpLocks/>
          </p:cNvCxnSpPr>
          <p:nvPr/>
        </p:nvCxnSpPr>
        <p:spPr>
          <a:xfrm>
            <a:off x="5638800" y="3733800"/>
            <a:ext cx="0" cy="336071"/>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4" name="Straight Connector 13"/>
          <p:cNvCxnSpPr>
            <a:cxnSpLocks/>
          </p:cNvCxnSpPr>
          <p:nvPr/>
        </p:nvCxnSpPr>
        <p:spPr>
          <a:xfrm>
            <a:off x="6400800" y="3733800"/>
            <a:ext cx="0" cy="336071"/>
          </a:xfrm>
          <a:prstGeom prst="line">
            <a:avLst/>
          </a:prstGeom>
          <a:ln w="25400"/>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5" name="TextBox 14"/>
              <p:cNvSpPr txBox="1"/>
              <p:nvPr/>
            </p:nvSpPr>
            <p:spPr>
              <a:xfrm>
                <a:off x="1905000" y="4076518"/>
                <a:ext cx="538609" cy="419282"/>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groupChr>
                        <m:groupChrPr>
                          <m:chr m:val="⏞"/>
                          <m:pos m:val="top"/>
                          <m:vertJc m:val="bot"/>
                          <m:ctrlPr>
                            <a:rPr lang="en-US" sz="1200" b="0" i="1" smtClean="0">
                              <a:latin typeface="Cambria Math" panose="02040503050406030204" pitchFamily="18" charset="0"/>
                            </a:rPr>
                          </m:ctrlPr>
                        </m:groupChrPr>
                        <m:e>
                          <m:eqArr>
                            <m:eqArrPr>
                              <m:ctrlPr>
                                <a:rPr lang="en-US" sz="1200" i="1">
                                  <a:latin typeface="Cambria Math" panose="02040503050406030204" pitchFamily="18" charset="0"/>
                                </a:rPr>
                              </m:ctrlPr>
                            </m:eqArrPr>
                            <m:e>
                              <m:sSup>
                                <m:sSupPr>
                                  <m:ctrlPr>
                                    <a:rPr lang="en-US" sz="1200" i="1">
                                      <a:latin typeface="Cambria Math" panose="02040503050406030204" pitchFamily="18" charset="0"/>
                                    </a:rPr>
                                  </m:ctrlPr>
                                </m:sSupPr>
                                <m:e>
                                  <m:r>
                                    <a:rPr lang="en-US" sz="1200" i="1">
                                      <a:latin typeface="Cambria Math" charset="0"/>
                                    </a:rPr>
                                    <m:t>1</m:t>
                                  </m:r>
                                </m:e>
                                <m:sup>
                                  <m:r>
                                    <m:rPr>
                                      <m:sty m:val="p"/>
                                    </m:rPr>
                                    <a:rPr lang="en-US" sz="1200">
                                      <a:latin typeface="Cambria Math" charset="0"/>
                                    </a:rPr>
                                    <m:t>st</m:t>
                                  </m:r>
                                </m:sup>
                              </m:sSup>
                            </m:e>
                            <m:e>
                              <m:r>
                                <m:rPr>
                                  <m:nor/>
                                </m:rPr>
                                <a:rPr lang="en-US" sz="1200" i="1" dirty="0">
                                  <a:latin typeface="Cambria Math" charset="0"/>
                                </a:rPr>
                                <m:t> </m:t>
                              </m:r>
                              <m:r>
                                <m:rPr>
                                  <m:sty m:val="p"/>
                                </m:rPr>
                                <a:rPr lang="en-US" sz="1200">
                                  <a:latin typeface="Cambria Math" charset="0"/>
                                </a:rPr>
                                <m:t>period</m:t>
                              </m:r>
                              <m:r>
                                <m:rPr>
                                  <m:nor/>
                                </m:rPr>
                                <a:rPr lang="en-US" sz="1200" dirty="0"/>
                                <m:t> </m:t>
                              </m:r>
                            </m:e>
                          </m:eqArr>
                        </m:e>
                      </m:groupChr>
                    </m:oMath>
                  </m:oMathPara>
                </a14:m>
                <a:endParaRPr lang="en-US" sz="1200" dirty="0"/>
              </a:p>
            </p:txBody>
          </p:sp>
        </mc:Choice>
        <mc:Fallback xmlns="">
          <p:sp>
            <p:nvSpPr>
              <p:cNvPr id="15" name="TextBox 14"/>
              <p:cNvSpPr txBox="1">
                <a:spLocks noRot="1" noChangeAspect="1" noMove="1" noResize="1" noEditPoints="1" noAdjustHandles="1" noChangeArrowheads="1" noChangeShapeType="1" noTextEdit="1"/>
              </p:cNvSpPr>
              <p:nvPr/>
            </p:nvSpPr>
            <p:spPr>
              <a:xfrm>
                <a:off x="1905000" y="4076518"/>
                <a:ext cx="538609" cy="419282"/>
              </a:xfrm>
              <a:prstGeom prst="rect">
                <a:avLst/>
              </a:prstGeom>
              <a:blipFill rotWithShape="0">
                <a:blip r:embed="rId3"/>
                <a:stretch>
                  <a:fillRect l="-11364" t="-5797" r="-10227" b="-78261"/>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6" name="TextBox 15"/>
              <p:cNvSpPr txBox="1"/>
              <p:nvPr/>
            </p:nvSpPr>
            <p:spPr>
              <a:xfrm>
                <a:off x="2667000" y="4076518"/>
                <a:ext cx="538609" cy="430311"/>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groupChr>
                        <m:groupChrPr>
                          <m:chr m:val="⏞"/>
                          <m:pos m:val="top"/>
                          <m:vertJc m:val="bot"/>
                          <m:ctrlPr>
                            <a:rPr lang="en-US" sz="1200" b="0" i="1" smtClean="0">
                              <a:latin typeface="Cambria Math" panose="02040503050406030204" pitchFamily="18" charset="0"/>
                            </a:rPr>
                          </m:ctrlPr>
                        </m:groupChrPr>
                        <m:e>
                          <m:eqArr>
                            <m:eqArrPr>
                              <m:ctrlPr>
                                <a:rPr lang="en-US" sz="1200" i="1">
                                  <a:latin typeface="Cambria Math" panose="02040503050406030204" pitchFamily="18" charset="0"/>
                                </a:rPr>
                              </m:ctrlPr>
                            </m:eqArrPr>
                            <m:e>
                              <m:sSup>
                                <m:sSupPr>
                                  <m:ctrlPr>
                                    <a:rPr lang="en-US" sz="1200" i="1">
                                      <a:latin typeface="Cambria Math" panose="02040503050406030204" pitchFamily="18" charset="0"/>
                                    </a:rPr>
                                  </m:ctrlPr>
                                </m:sSupPr>
                                <m:e>
                                  <m:r>
                                    <a:rPr lang="en-US" sz="1200" b="0" i="1" smtClean="0">
                                      <a:latin typeface="Cambria Math" charset="0"/>
                                    </a:rPr>
                                    <m:t>2</m:t>
                                  </m:r>
                                </m:e>
                                <m:sup>
                                  <m:r>
                                    <m:rPr>
                                      <m:sty m:val="p"/>
                                    </m:rPr>
                                    <a:rPr lang="en-US" sz="1200" b="0" i="0" smtClean="0">
                                      <a:latin typeface="Cambria Math" charset="0"/>
                                    </a:rPr>
                                    <m:t>nd</m:t>
                                  </m:r>
                                </m:sup>
                              </m:sSup>
                            </m:e>
                            <m:e>
                              <m:r>
                                <m:rPr>
                                  <m:nor/>
                                </m:rPr>
                                <a:rPr lang="en-US" sz="1200" i="1" dirty="0">
                                  <a:latin typeface="Cambria Math" charset="0"/>
                                </a:rPr>
                                <m:t> </m:t>
                              </m:r>
                              <m:r>
                                <m:rPr>
                                  <m:sty m:val="p"/>
                                </m:rPr>
                                <a:rPr lang="en-US" sz="1200">
                                  <a:latin typeface="Cambria Math" charset="0"/>
                                </a:rPr>
                                <m:t>period</m:t>
                              </m:r>
                              <m:r>
                                <m:rPr>
                                  <m:nor/>
                                </m:rPr>
                                <a:rPr lang="en-US" sz="1200" dirty="0"/>
                                <m:t> </m:t>
                              </m:r>
                            </m:e>
                          </m:eqArr>
                        </m:e>
                      </m:groupChr>
                    </m:oMath>
                  </m:oMathPara>
                </a14:m>
                <a:endParaRPr lang="en-US" sz="1200" dirty="0"/>
              </a:p>
            </p:txBody>
          </p:sp>
        </mc:Choice>
        <mc:Fallback xmlns="">
          <p:sp>
            <p:nvSpPr>
              <p:cNvPr id="16" name="TextBox 15"/>
              <p:cNvSpPr txBox="1">
                <a:spLocks noRot="1" noChangeAspect="1" noMove="1" noResize="1" noEditPoints="1" noAdjustHandles="1" noChangeArrowheads="1" noChangeShapeType="1" noTextEdit="1"/>
              </p:cNvSpPr>
              <p:nvPr/>
            </p:nvSpPr>
            <p:spPr>
              <a:xfrm>
                <a:off x="2667000" y="4076518"/>
                <a:ext cx="538609" cy="430311"/>
              </a:xfrm>
              <a:prstGeom prst="rect">
                <a:avLst/>
              </a:prstGeom>
              <a:blipFill rotWithShape="0">
                <a:blip r:embed="rId4"/>
                <a:stretch>
                  <a:fillRect l="-11364" t="-2857" r="-10227" b="-78571"/>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8" name="TextBox 17"/>
              <p:cNvSpPr txBox="1"/>
              <p:nvPr/>
            </p:nvSpPr>
            <p:spPr>
              <a:xfrm>
                <a:off x="5785991" y="4065489"/>
                <a:ext cx="538609" cy="430311"/>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groupChr>
                        <m:groupChrPr>
                          <m:chr m:val="⏞"/>
                          <m:pos m:val="top"/>
                          <m:vertJc m:val="bot"/>
                          <m:ctrlPr>
                            <a:rPr lang="en-US" sz="1200" b="0" i="1" smtClean="0">
                              <a:latin typeface="Cambria Math" panose="02040503050406030204" pitchFamily="18" charset="0"/>
                            </a:rPr>
                          </m:ctrlPr>
                        </m:groupChrPr>
                        <m:e>
                          <m:eqArr>
                            <m:eqArrPr>
                              <m:ctrlPr>
                                <a:rPr lang="en-US" sz="1200" i="1">
                                  <a:latin typeface="Cambria Math" panose="02040503050406030204" pitchFamily="18" charset="0"/>
                                </a:rPr>
                              </m:ctrlPr>
                            </m:eqArrPr>
                            <m:e>
                              <m:sSup>
                                <m:sSupPr>
                                  <m:ctrlPr>
                                    <a:rPr lang="en-US" sz="1200" i="1">
                                      <a:latin typeface="Cambria Math" panose="02040503050406030204" pitchFamily="18" charset="0"/>
                                    </a:rPr>
                                  </m:ctrlPr>
                                </m:sSupPr>
                                <m:e>
                                  <m:r>
                                    <a:rPr lang="en-US" sz="1200" b="0" i="1" smtClean="0">
                                      <a:latin typeface="Cambria Math" charset="0"/>
                                    </a:rPr>
                                    <m:t>𝑛</m:t>
                                  </m:r>
                                </m:e>
                                <m:sup>
                                  <m:r>
                                    <m:rPr>
                                      <m:sty m:val="p"/>
                                    </m:rPr>
                                    <a:rPr lang="en-US" sz="1200" b="0" i="0" smtClean="0">
                                      <a:latin typeface="Cambria Math" charset="0"/>
                                    </a:rPr>
                                    <m:t>th</m:t>
                                  </m:r>
                                </m:sup>
                              </m:sSup>
                            </m:e>
                            <m:e>
                              <m:r>
                                <m:rPr>
                                  <m:nor/>
                                </m:rPr>
                                <a:rPr lang="en-US" sz="1200" i="1" dirty="0">
                                  <a:latin typeface="Cambria Math" charset="0"/>
                                </a:rPr>
                                <m:t> </m:t>
                              </m:r>
                              <m:r>
                                <m:rPr>
                                  <m:sty m:val="p"/>
                                </m:rPr>
                                <a:rPr lang="en-US" sz="1200">
                                  <a:latin typeface="Cambria Math" charset="0"/>
                                </a:rPr>
                                <m:t>period</m:t>
                              </m:r>
                              <m:r>
                                <m:rPr>
                                  <m:nor/>
                                </m:rPr>
                                <a:rPr lang="en-US" sz="1200" dirty="0"/>
                                <m:t> </m:t>
                              </m:r>
                            </m:e>
                          </m:eqArr>
                        </m:e>
                      </m:groupChr>
                    </m:oMath>
                  </m:oMathPara>
                </a14:m>
                <a:endParaRPr lang="en-US" sz="1200" dirty="0"/>
              </a:p>
            </p:txBody>
          </p:sp>
        </mc:Choice>
        <mc:Fallback xmlns="">
          <p:sp>
            <p:nvSpPr>
              <p:cNvPr id="18" name="TextBox 17"/>
              <p:cNvSpPr txBox="1">
                <a:spLocks noRot="1" noChangeAspect="1" noMove="1" noResize="1" noEditPoints="1" noAdjustHandles="1" noChangeArrowheads="1" noChangeShapeType="1" noTextEdit="1"/>
              </p:cNvSpPr>
              <p:nvPr/>
            </p:nvSpPr>
            <p:spPr>
              <a:xfrm>
                <a:off x="5785991" y="4065489"/>
                <a:ext cx="538609" cy="430311"/>
              </a:xfrm>
              <a:prstGeom prst="rect">
                <a:avLst/>
              </a:prstGeom>
              <a:blipFill rotWithShape="0">
                <a:blip r:embed="rId5"/>
                <a:stretch>
                  <a:fillRect l="-11236" t="-2817" r="-10112" b="-76056"/>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1" name="TextBox 20"/>
              <p:cNvSpPr txBox="1"/>
              <p:nvPr/>
            </p:nvSpPr>
            <p:spPr>
              <a:xfrm>
                <a:off x="1676400" y="3200400"/>
                <a:ext cx="381000" cy="369332"/>
              </a:xfrm>
              <a:prstGeom prst="rect">
                <a:avLst/>
              </a:prstGeom>
            </p:spPr>
            <p:style>
              <a:lnRef idx="0">
                <a:schemeClr val="accent2"/>
              </a:lnRef>
              <a:fillRef idx="3">
                <a:schemeClr val="accent2"/>
              </a:fillRef>
              <a:effectRef idx="3">
                <a:schemeClr val="accent2"/>
              </a:effectRef>
              <a:fontRef idx="minor">
                <a:schemeClr val="lt1"/>
              </a:fontRef>
            </p:style>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i="1" smtClean="0">
                              <a:latin typeface="Cambria Math" panose="02040503050406030204" pitchFamily="18" charset="0"/>
                            </a:rPr>
                          </m:ctrlPr>
                        </m:sSubPr>
                        <m:e>
                          <m:r>
                            <a:rPr lang="en-US" b="0" i="1" smtClean="0">
                              <a:latin typeface="Cambria Math" charset="0"/>
                            </a:rPr>
                            <m:t>𝑋</m:t>
                          </m:r>
                        </m:e>
                        <m:sub>
                          <m:r>
                            <a:rPr lang="en-US" b="0" i="1" smtClean="0">
                              <a:latin typeface="Cambria Math" charset="0"/>
                            </a:rPr>
                            <m:t>1</m:t>
                          </m:r>
                        </m:sub>
                      </m:sSub>
                    </m:oMath>
                  </m:oMathPara>
                </a14:m>
                <a:endParaRPr lang="en-US" dirty="0">
                  <a:latin typeface="Bold sand ms"/>
                </a:endParaRPr>
              </a:p>
            </p:txBody>
          </p:sp>
        </mc:Choice>
        <mc:Fallback xmlns="">
          <p:sp>
            <p:nvSpPr>
              <p:cNvPr id="21" name="TextBox 20"/>
              <p:cNvSpPr txBox="1">
                <a:spLocks noRot="1" noChangeAspect="1" noMove="1" noResize="1" noEditPoints="1" noAdjustHandles="1" noChangeArrowheads="1" noChangeShapeType="1" noTextEdit="1"/>
              </p:cNvSpPr>
              <p:nvPr/>
            </p:nvSpPr>
            <p:spPr>
              <a:xfrm>
                <a:off x="1676400" y="3200400"/>
                <a:ext cx="381000" cy="369332"/>
              </a:xfrm>
              <a:prstGeom prst="rect">
                <a:avLst/>
              </a:prstGeom>
              <a:blipFill rotWithShape="0">
                <a:blip r:embed="rId6"/>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2" name="TextBox 21"/>
              <p:cNvSpPr txBox="1"/>
              <p:nvPr/>
            </p:nvSpPr>
            <p:spPr>
              <a:xfrm>
                <a:off x="2438400" y="3200400"/>
                <a:ext cx="381000" cy="369332"/>
              </a:xfrm>
              <a:prstGeom prst="rect">
                <a:avLst/>
              </a:prstGeom>
            </p:spPr>
            <p:style>
              <a:lnRef idx="0">
                <a:schemeClr val="accent2"/>
              </a:lnRef>
              <a:fillRef idx="3">
                <a:schemeClr val="accent2"/>
              </a:fillRef>
              <a:effectRef idx="3">
                <a:schemeClr val="accent2"/>
              </a:effectRef>
              <a:fontRef idx="minor">
                <a:schemeClr val="lt1"/>
              </a:fontRef>
            </p:style>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i="1" smtClean="0">
                              <a:latin typeface="Cambria Math" panose="02040503050406030204" pitchFamily="18" charset="0"/>
                            </a:rPr>
                          </m:ctrlPr>
                        </m:sSubPr>
                        <m:e>
                          <m:r>
                            <a:rPr lang="en-US" b="0" i="1" smtClean="0">
                              <a:latin typeface="Cambria Math" charset="0"/>
                            </a:rPr>
                            <m:t>𝑋</m:t>
                          </m:r>
                        </m:e>
                        <m:sub>
                          <m:r>
                            <a:rPr lang="en-US" b="0" i="1" smtClean="0">
                              <a:latin typeface="Cambria Math" charset="0"/>
                            </a:rPr>
                            <m:t>2</m:t>
                          </m:r>
                        </m:sub>
                      </m:sSub>
                    </m:oMath>
                  </m:oMathPara>
                </a14:m>
                <a:endParaRPr lang="en-US" dirty="0">
                  <a:latin typeface="Bold sand ms"/>
                </a:endParaRPr>
              </a:p>
            </p:txBody>
          </p:sp>
        </mc:Choice>
        <mc:Fallback xmlns="">
          <p:sp>
            <p:nvSpPr>
              <p:cNvPr id="22" name="TextBox 21"/>
              <p:cNvSpPr txBox="1">
                <a:spLocks noRot="1" noChangeAspect="1" noMove="1" noResize="1" noEditPoints="1" noAdjustHandles="1" noChangeArrowheads="1" noChangeShapeType="1" noTextEdit="1"/>
              </p:cNvSpPr>
              <p:nvPr/>
            </p:nvSpPr>
            <p:spPr>
              <a:xfrm>
                <a:off x="2438400" y="3200400"/>
                <a:ext cx="381000" cy="369332"/>
              </a:xfrm>
              <a:prstGeom prst="rect">
                <a:avLst/>
              </a:prstGeom>
              <a:blipFill rotWithShape="0">
                <a:blip r:embed="rId7"/>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3" name="TextBox 22"/>
              <p:cNvSpPr txBox="1"/>
              <p:nvPr/>
            </p:nvSpPr>
            <p:spPr>
              <a:xfrm>
                <a:off x="5486400" y="3200400"/>
                <a:ext cx="381000" cy="369332"/>
              </a:xfrm>
              <a:prstGeom prst="rect">
                <a:avLst/>
              </a:prstGeom>
            </p:spPr>
            <p:style>
              <a:lnRef idx="0">
                <a:schemeClr val="accent2"/>
              </a:lnRef>
              <a:fillRef idx="3">
                <a:schemeClr val="accent2"/>
              </a:fillRef>
              <a:effectRef idx="3">
                <a:schemeClr val="accent2"/>
              </a:effectRef>
              <a:fontRef idx="minor">
                <a:schemeClr val="lt1"/>
              </a:fontRef>
            </p:style>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i="1" smtClean="0">
                              <a:latin typeface="Cambria Math" panose="02040503050406030204" pitchFamily="18" charset="0"/>
                            </a:rPr>
                          </m:ctrlPr>
                        </m:sSubPr>
                        <m:e>
                          <m:r>
                            <a:rPr lang="en-US" b="0" i="1" smtClean="0">
                              <a:latin typeface="Cambria Math" charset="0"/>
                            </a:rPr>
                            <m:t>𝑋</m:t>
                          </m:r>
                        </m:e>
                        <m:sub>
                          <m:r>
                            <a:rPr lang="en-US" b="0" i="1" smtClean="0">
                              <a:latin typeface="Cambria Math" charset="0"/>
                            </a:rPr>
                            <m:t>𝑛</m:t>
                          </m:r>
                        </m:sub>
                      </m:sSub>
                    </m:oMath>
                  </m:oMathPara>
                </a14:m>
                <a:endParaRPr lang="en-US" dirty="0">
                  <a:latin typeface="Bold sand ms"/>
                </a:endParaRPr>
              </a:p>
            </p:txBody>
          </p:sp>
        </mc:Choice>
        <mc:Fallback xmlns="">
          <p:sp>
            <p:nvSpPr>
              <p:cNvPr id="23" name="TextBox 22"/>
              <p:cNvSpPr txBox="1">
                <a:spLocks noRot="1" noChangeAspect="1" noMove="1" noResize="1" noEditPoints="1" noAdjustHandles="1" noChangeArrowheads="1" noChangeShapeType="1" noTextEdit="1"/>
              </p:cNvSpPr>
              <p:nvPr/>
            </p:nvSpPr>
            <p:spPr>
              <a:xfrm>
                <a:off x="5486400" y="3200400"/>
                <a:ext cx="381000" cy="369332"/>
              </a:xfrm>
              <a:prstGeom prst="rect">
                <a:avLst/>
              </a:prstGeom>
              <a:blipFill rotWithShape="0">
                <a:blip r:embed="rId8"/>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7" name="TextBox 26"/>
              <p:cNvSpPr txBox="1"/>
              <p:nvPr/>
            </p:nvSpPr>
            <p:spPr>
              <a:xfrm>
                <a:off x="4267200" y="4038600"/>
                <a:ext cx="381000" cy="400110"/>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sz="2000" b="0" i="1" smtClean="0">
                          <a:latin typeface="Cambria Math" charset="0"/>
                          <a:ea typeface="Cambria Math" charset="0"/>
                          <a:cs typeface="Cambria Math" charset="0"/>
                        </a:rPr>
                        <m:t>⋯</m:t>
                      </m:r>
                      <m:r>
                        <a:rPr lang="en-US" sz="2000" b="0" i="0" smtClean="0">
                          <a:latin typeface="Cambria Math" charset="0"/>
                        </a:rPr>
                        <m:t> </m:t>
                      </m:r>
                    </m:oMath>
                  </m:oMathPara>
                </a14:m>
                <a:endParaRPr lang="en-US" sz="2000" dirty="0"/>
              </a:p>
            </p:txBody>
          </p:sp>
        </mc:Choice>
        <mc:Fallback xmlns="">
          <p:sp>
            <p:nvSpPr>
              <p:cNvPr id="27" name="TextBox 26"/>
              <p:cNvSpPr txBox="1">
                <a:spLocks noRot="1" noChangeAspect="1" noMove="1" noResize="1" noEditPoints="1" noAdjustHandles="1" noChangeArrowheads="1" noChangeShapeType="1" noTextEdit="1"/>
              </p:cNvSpPr>
              <p:nvPr/>
            </p:nvSpPr>
            <p:spPr>
              <a:xfrm>
                <a:off x="4267200" y="4038600"/>
                <a:ext cx="381000" cy="400110"/>
              </a:xfrm>
              <a:prstGeom prst="rect">
                <a:avLst/>
              </a:prstGeom>
              <a:blipFill rotWithShape="0">
                <a:blip r:embed="rId9"/>
                <a:stretch>
                  <a:fillRect t="-101538" r="-28571" b="-126154"/>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9" name="TextBox 18"/>
              <p:cNvSpPr txBox="1"/>
              <p:nvPr/>
            </p:nvSpPr>
            <p:spPr>
              <a:xfrm>
                <a:off x="4267200" y="3181290"/>
                <a:ext cx="381000" cy="400110"/>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sz="2000" b="0" i="1" smtClean="0">
                          <a:latin typeface="Cambria Math" charset="0"/>
                          <a:ea typeface="Cambria Math" charset="0"/>
                          <a:cs typeface="Cambria Math" charset="0"/>
                        </a:rPr>
                        <m:t>⋯</m:t>
                      </m:r>
                      <m:r>
                        <a:rPr lang="en-US" sz="2000" b="0" i="0" smtClean="0">
                          <a:latin typeface="Cambria Math" charset="0"/>
                        </a:rPr>
                        <m:t> </m:t>
                      </m:r>
                    </m:oMath>
                  </m:oMathPara>
                </a14:m>
                <a:endParaRPr lang="en-US" sz="2000" dirty="0"/>
              </a:p>
            </p:txBody>
          </p:sp>
        </mc:Choice>
        <mc:Fallback xmlns="">
          <p:sp>
            <p:nvSpPr>
              <p:cNvPr id="19" name="TextBox 18"/>
              <p:cNvSpPr txBox="1">
                <a:spLocks noRot="1" noChangeAspect="1" noMove="1" noResize="1" noEditPoints="1" noAdjustHandles="1" noChangeArrowheads="1" noChangeShapeType="1" noTextEdit="1"/>
              </p:cNvSpPr>
              <p:nvPr/>
            </p:nvSpPr>
            <p:spPr>
              <a:xfrm>
                <a:off x="4267200" y="3181290"/>
                <a:ext cx="381000" cy="400110"/>
              </a:xfrm>
              <a:prstGeom prst="rect">
                <a:avLst/>
              </a:prstGeom>
              <a:blipFill rotWithShape="0">
                <a:blip r:embed="rId10"/>
                <a:stretch>
                  <a:fillRect t="-98485" r="-28571" b="-124242"/>
                </a:stretch>
              </a:blipFill>
            </p:spPr>
            <p:txBody>
              <a:bodyPr/>
              <a:lstStyle/>
              <a:p>
                <a:r>
                  <a:rPr lang="en-US">
                    <a:noFill/>
                  </a:rPr>
                  <a:t> </a:t>
                </a:r>
              </a:p>
            </p:txBody>
          </p:sp>
        </mc:Fallback>
      </mc:AlternateContent>
    </p:spTree>
    <p:extLst>
      <p:ext uri="{BB962C8B-B14F-4D97-AF65-F5344CB8AC3E}">
        <p14:creationId xmlns:p14="http://schemas.microsoft.com/office/powerpoint/2010/main" val="168873214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Content Placeholder 2"/>
          <p:cNvSpPr txBox="1">
            <a:spLocks/>
          </p:cNvSpPr>
          <p:nvPr/>
        </p:nvSpPr>
        <p:spPr>
          <a:xfrm>
            <a:off x="457200" y="1494000"/>
            <a:ext cx="8001000" cy="4525963"/>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1028700" indent="-571500" algn="l" defTabSz="914400" rtl="0" eaLnBrk="1" latinLnBrk="0" hangingPunct="1">
              <a:spcBef>
                <a:spcPct val="20000"/>
              </a:spcBef>
              <a:buFont typeface="+mj-lt"/>
              <a:buAutoNum type="romanLcPeriod"/>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Wingdings" pitchFamily="2" charset="2"/>
              <a:buChar char="Ø"/>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227013" indent="0">
              <a:spcBef>
                <a:spcPts val="700"/>
              </a:spcBef>
              <a:buClr>
                <a:schemeClr val="accent1"/>
              </a:buClr>
              <a:buNone/>
            </a:pPr>
            <a:r>
              <a:rPr lang="en-US" sz="2200" dirty="0">
                <a:latin typeface="Bold sand ms"/>
              </a:rPr>
              <a:t>All financial calculations have a </a:t>
            </a:r>
            <a:r>
              <a:rPr lang="en-US" sz="2200" b="1" dirty="0">
                <a:latin typeface="Bold sand ms"/>
              </a:rPr>
              <a:t>valuation date</a:t>
            </a:r>
            <a:r>
              <a:rPr lang="en-US" sz="2200" dirty="0">
                <a:latin typeface="Bold sand ms"/>
              </a:rPr>
              <a:t>.  The </a:t>
            </a:r>
            <a:r>
              <a:rPr lang="en-US" sz="2200" b="1" dirty="0">
                <a:latin typeface="Bold sand ms"/>
              </a:rPr>
              <a:t>value</a:t>
            </a:r>
            <a:r>
              <a:rPr lang="en-US" sz="2200" dirty="0">
                <a:latin typeface="Bold sand ms"/>
              </a:rPr>
              <a:t> of an annuity at the valuation date is the single sum value at the valuation date in which one is indifferent to receiving instead of the receiving the periodic payments that form the annuity.</a:t>
            </a:r>
            <a:endParaRPr lang="en-US" sz="2000" dirty="0">
              <a:solidFill>
                <a:schemeClr val="tx1"/>
              </a:solidFill>
              <a:latin typeface="Bold sand ms"/>
            </a:endParaRPr>
          </a:p>
          <a:p>
            <a:pPr marL="0" indent="0">
              <a:buFont typeface="Arial" pitchFamily="34" charset="0"/>
              <a:buNone/>
            </a:pPr>
            <a:endParaRPr lang="en-US" sz="2000" dirty="0">
              <a:solidFill>
                <a:schemeClr val="tx1"/>
              </a:solidFill>
              <a:latin typeface="Bold sand ms"/>
            </a:endParaRPr>
          </a:p>
        </p:txBody>
      </p:sp>
      <p:sp>
        <p:nvSpPr>
          <p:cNvPr id="4" name="Title 1"/>
          <p:cNvSpPr txBox="1">
            <a:spLocks/>
          </p:cNvSpPr>
          <p:nvPr/>
        </p:nvSpPr>
        <p:spPr>
          <a:xfrm>
            <a:off x="228600" y="228600"/>
            <a:ext cx="8686800" cy="11430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spcAft>
                <a:spcPts val="1200"/>
              </a:spcAft>
            </a:pPr>
            <a:r>
              <a:rPr lang="en-US" b="1" dirty="0">
                <a:latin typeface="Bold sand ms"/>
              </a:rPr>
              <a:t>Definitions and Terminology</a:t>
            </a:r>
          </a:p>
        </p:txBody>
      </p:sp>
    </p:spTree>
    <p:extLst>
      <p:ext uri="{BB962C8B-B14F-4D97-AF65-F5344CB8AC3E}">
        <p14:creationId xmlns:p14="http://schemas.microsoft.com/office/powerpoint/2010/main" val="1862890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Content Placeholder 2"/>
          <p:cNvSpPr txBox="1">
            <a:spLocks/>
          </p:cNvSpPr>
          <p:nvPr/>
        </p:nvSpPr>
        <p:spPr>
          <a:xfrm>
            <a:off x="457200" y="1494000"/>
            <a:ext cx="8001000" cy="4525963"/>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1028700" indent="-571500" algn="l" defTabSz="914400" rtl="0" eaLnBrk="1" latinLnBrk="0" hangingPunct="1">
              <a:spcBef>
                <a:spcPct val="20000"/>
              </a:spcBef>
              <a:buFont typeface="+mj-lt"/>
              <a:buAutoNum type="romanLcPeriod"/>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Wingdings" pitchFamily="2" charset="2"/>
              <a:buChar char="Ø"/>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227013" indent="0">
              <a:spcBef>
                <a:spcPts val="700"/>
              </a:spcBef>
              <a:buClr>
                <a:schemeClr val="accent1"/>
              </a:buClr>
              <a:buNone/>
            </a:pPr>
            <a:r>
              <a:rPr lang="en-US" sz="2200" dirty="0">
                <a:latin typeface="Bold sand ms"/>
              </a:rPr>
              <a:t>An </a:t>
            </a:r>
            <a:r>
              <a:rPr lang="en-US" sz="2200" b="1" dirty="0">
                <a:solidFill>
                  <a:schemeClr val="bg1"/>
                </a:solidFill>
                <a:latin typeface="Bold sand ms"/>
              </a:rPr>
              <a:t>basic</a:t>
            </a:r>
            <a:r>
              <a:rPr lang="en-US" sz="2200" dirty="0">
                <a:latin typeface="Bold sand ms"/>
              </a:rPr>
              <a:t> </a:t>
            </a:r>
            <a:r>
              <a:rPr lang="en-US" sz="2200" b="1" dirty="0">
                <a:solidFill>
                  <a:schemeClr val="bg1"/>
                </a:solidFill>
                <a:latin typeface="Bold sand ms"/>
              </a:rPr>
              <a:t>level</a:t>
            </a:r>
            <a:r>
              <a:rPr lang="en-US" sz="2200" dirty="0">
                <a:latin typeface="Bold sand ms"/>
              </a:rPr>
              <a:t> </a:t>
            </a:r>
            <a:r>
              <a:rPr lang="en-US" sz="2200" b="1" dirty="0">
                <a:latin typeface="Bold sand ms"/>
              </a:rPr>
              <a:t>annuity</a:t>
            </a:r>
            <a:r>
              <a:rPr lang="en-US" sz="2200" dirty="0">
                <a:latin typeface="Bold sand ms"/>
              </a:rPr>
              <a:t> is a sequence of periodic payments</a:t>
            </a:r>
            <a:endParaRPr lang="en-US" sz="2000" dirty="0">
              <a:solidFill>
                <a:schemeClr val="tx1"/>
              </a:solidFill>
              <a:latin typeface="Bold sand ms"/>
            </a:endParaRPr>
          </a:p>
          <a:p>
            <a:pPr indent="-165100">
              <a:spcBef>
                <a:spcPts val="900"/>
              </a:spcBef>
            </a:pPr>
            <a:endParaRPr lang="en-US" sz="2000" dirty="0">
              <a:solidFill>
                <a:schemeClr val="tx1"/>
              </a:solidFill>
              <a:latin typeface="Bold sand ms"/>
            </a:endParaRPr>
          </a:p>
          <a:p>
            <a:pPr marL="0" indent="0">
              <a:buFont typeface="Arial" pitchFamily="34" charset="0"/>
              <a:buNone/>
            </a:pPr>
            <a:endParaRPr lang="en-US" sz="2000" dirty="0">
              <a:solidFill>
                <a:schemeClr val="tx1"/>
              </a:solidFill>
              <a:latin typeface="Bold sand ms"/>
            </a:endParaRPr>
          </a:p>
        </p:txBody>
      </p:sp>
      <p:sp>
        <p:nvSpPr>
          <p:cNvPr id="4" name="Title 1"/>
          <p:cNvSpPr txBox="1">
            <a:spLocks/>
          </p:cNvSpPr>
          <p:nvPr/>
        </p:nvSpPr>
        <p:spPr>
          <a:xfrm>
            <a:off x="228600" y="228600"/>
            <a:ext cx="8686800" cy="11430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spcAft>
                <a:spcPts val="1200"/>
              </a:spcAft>
            </a:pPr>
            <a:r>
              <a:rPr lang="en-US" b="1" dirty="0">
                <a:latin typeface="Bold sand ms"/>
              </a:rPr>
              <a:t>Definitions and Terminology</a:t>
            </a:r>
          </a:p>
        </p:txBody>
      </p:sp>
    </p:spTree>
    <p:extLst>
      <p:ext uri="{BB962C8B-B14F-4D97-AF65-F5344CB8AC3E}">
        <p14:creationId xmlns:p14="http://schemas.microsoft.com/office/powerpoint/2010/main" val="194110263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Content Placeholder 2"/>
          <p:cNvSpPr txBox="1">
            <a:spLocks/>
          </p:cNvSpPr>
          <p:nvPr/>
        </p:nvSpPr>
        <p:spPr>
          <a:xfrm>
            <a:off x="457200" y="1494000"/>
            <a:ext cx="8001000" cy="4525963"/>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1028700" indent="-571500" algn="l" defTabSz="914400" rtl="0" eaLnBrk="1" latinLnBrk="0" hangingPunct="1">
              <a:spcBef>
                <a:spcPct val="20000"/>
              </a:spcBef>
              <a:buFont typeface="+mj-lt"/>
              <a:buAutoNum type="romanLcPeriod"/>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Wingdings" pitchFamily="2" charset="2"/>
              <a:buChar char="Ø"/>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227013" indent="0">
              <a:spcBef>
                <a:spcPts val="700"/>
              </a:spcBef>
              <a:buClr>
                <a:schemeClr val="accent1"/>
              </a:buClr>
              <a:buNone/>
            </a:pPr>
            <a:endParaRPr lang="en-US" sz="2200" dirty="0">
              <a:solidFill>
                <a:schemeClr val="tx1"/>
              </a:solidFill>
              <a:latin typeface="Bold sand ms"/>
            </a:endParaRPr>
          </a:p>
          <a:p>
            <a:pPr indent="-165100">
              <a:spcBef>
                <a:spcPts val="900"/>
              </a:spcBef>
            </a:pPr>
            <a:endParaRPr lang="en-US" sz="2000" dirty="0">
              <a:solidFill>
                <a:schemeClr val="tx1"/>
              </a:solidFill>
              <a:latin typeface="Bold sand ms"/>
            </a:endParaRPr>
          </a:p>
          <a:p>
            <a:pPr marL="0" indent="0">
              <a:buFont typeface="Arial" pitchFamily="34" charset="0"/>
              <a:buNone/>
            </a:pPr>
            <a:endParaRPr lang="en-US" sz="2000" dirty="0">
              <a:solidFill>
                <a:schemeClr val="tx1"/>
              </a:solidFill>
              <a:latin typeface="Bold sand ms"/>
            </a:endParaRPr>
          </a:p>
        </p:txBody>
      </p:sp>
      <p:sp>
        <p:nvSpPr>
          <p:cNvPr id="4" name="Title 1"/>
          <p:cNvSpPr txBox="1">
            <a:spLocks/>
          </p:cNvSpPr>
          <p:nvPr/>
        </p:nvSpPr>
        <p:spPr>
          <a:xfrm>
            <a:off x="228600" y="228600"/>
            <a:ext cx="8686800" cy="11430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spcAft>
                <a:spcPts val="1200"/>
              </a:spcAft>
            </a:pPr>
            <a:r>
              <a:rPr lang="en-US" b="1" dirty="0">
                <a:latin typeface="Bold sand ms"/>
              </a:rPr>
              <a:t>Definitions and Terminology</a:t>
            </a:r>
          </a:p>
        </p:txBody>
      </p:sp>
      <p:cxnSp>
        <p:nvCxnSpPr>
          <p:cNvPr id="6" name="Straight Arrow Connector 5"/>
          <p:cNvCxnSpPr>
            <a:cxnSpLocks/>
          </p:cNvCxnSpPr>
          <p:nvPr/>
        </p:nvCxnSpPr>
        <p:spPr>
          <a:xfrm flipV="1">
            <a:off x="914400" y="2267623"/>
            <a:ext cx="6858000" cy="18377"/>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p:cxnSp>
        <p:nvCxnSpPr>
          <p:cNvPr id="10" name="Straight Connector 9"/>
          <p:cNvCxnSpPr>
            <a:cxnSpLocks/>
          </p:cNvCxnSpPr>
          <p:nvPr/>
        </p:nvCxnSpPr>
        <p:spPr>
          <a:xfrm>
            <a:off x="2743200" y="2133600"/>
            <a:ext cx="0" cy="336071"/>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1" name="Straight Connector 10"/>
          <p:cNvCxnSpPr>
            <a:cxnSpLocks/>
          </p:cNvCxnSpPr>
          <p:nvPr/>
        </p:nvCxnSpPr>
        <p:spPr>
          <a:xfrm>
            <a:off x="6858000" y="2133600"/>
            <a:ext cx="0" cy="336071"/>
          </a:xfrm>
          <a:prstGeom prst="line">
            <a:avLst/>
          </a:prstGeom>
          <a:ln w="25400"/>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21" name="TextBox 20"/>
              <p:cNvSpPr txBox="1"/>
              <p:nvPr/>
            </p:nvSpPr>
            <p:spPr>
              <a:xfrm>
                <a:off x="3810000" y="1676400"/>
                <a:ext cx="652272" cy="369332"/>
              </a:xfrm>
              <a:prstGeom prst="rect">
                <a:avLst/>
              </a:prstGeom>
            </p:spPr>
            <p:style>
              <a:lnRef idx="0">
                <a:schemeClr val="accent2"/>
              </a:lnRef>
              <a:fillRef idx="3">
                <a:schemeClr val="accent2"/>
              </a:fillRef>
              <a:effectRef idx="3">
                <a:schemeClr val="accent2"/>
              </a:effectRef>
              <a:fontRef idx="minor">
                <a:schemeClr val="lt1"/>
              </a:fontRef>
            </p:style>
            <p:txBody>
              <a:bodyPr wrap="square" rtlCol="0">
                <a:spAutoFit/>
              </a:bodyPr>
              <a:lstStyle/>
              <a:p>
                <a:pPr/>
                <a14:m>
                  <m:oMathPara xmlns:m="http://schemas.openxmlformats.org/officeDocument/2006/math">
                    <m:oMathParaPr>
                      <m:jc m:val="centerGroup"/>
                    </m:oMathParaPr>
                    <m:oMath xmlns:m="http://schemas.openxmlformats.org/officeDocument/2006/math">
                      <m:r>
                        <a:rPr lang="en-US" i="1">
                          <a:latin typeface="Cambria Math" charset="0"/>
                        </a:rPr>
                        <m:t>7</m:t>
                      </m:r>
                      <m:r>
                        <a:rPr lang="en-US" b="0" i="1" smtClean="0">
                          <a:latin typeface="Cambria Math" charset="0"/>
                        </a:rPr>
                        <m:t>000</m:t>
                      </m:r>
                    </m:oMath>
                  </m:oMathPara>
                </a14:m>
                <a:endParaRPr lang="en-US" dirty="0">
                  <a:latin typeface="Bold sand ms"/>
                </a:endParaRPr>
              </a:p>
            </p:txBody>
          </p:sp>
        </mc:Choice>
        <mc:Fallback xmlns="">
          <p:sp>
            <p:nvSpPr>
              <p:cNvPr id="21" name="TextBox 20"/>
              <p:cNvSpPr txBox="1">
                <a:spLocks noRot="1" noChangeAspect="1" noMove="1" noResize="1" noEditPoints="1" noAdjustHandles="1" noChangeArrowheads="1" noChangeShapeType="1" noTextEdit="1"/>
              </p:cNvSpPr>
              <p:nvPr/>
            </p:nvSpPr>
            <p:spPr>
              <a:xfrm>
                <a:off x="3810000" y="1676400"/>
                <a:ext cx="652272" cy="369332"/>
              </a:xfrm>
              <a:prstGeom prst="rect">
                <a:avLst/>
              </a:prstGeom>
              <a:blipFill rotWithShape="0">
                <a:blip r:embed="rId3"/>
                <a:stretch>
                  <a:fillRect/>
                </a:stretch>
              </a:blipFill>
            </p:spPr>
            <p:txBody>
              <a:bodyPr/>
              <a:lstStyle/>
              <a:p>
                <a:r>
                  <a:rPr lang="en-US">
                    <a:noFill/>
                  </a:rPr>
                  <a:t> </a:t>
                </a:r>
              </a:p>
            </p:txBody>
          </p:sp>
        </mc:Fallback>
      </mc:AlternateContent>
      <p:cxnSp>
        <p:nvCxnSpPr>
          <p:cNvPr id="20" name="Straight Connector 19"/>
          <p:cNvCxnSpPr>
            <a:cxnSpLocks/>
          </p:cNvCxnSpPr>
          <p:nvPr/>
        </p:nvCxnSpPr>
        <p:spPr>
          <a:xfrm>
            <a:off x="5486400" y="2130552"/>
            <a:ext cx="0" cy="336071"/>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24" name="Straight Connector 23"/>
          <p:cNvCxnSpPr>
            <a:cxnSpLocks/>
          </p:cNvCxnSpPr>
          <p:nvPr/>
        </p:nvCxnSpPr>
        <p:spPr>
          <a:xfrm>
            <a:off x="4114800" y="2130552"/>
            <a:ext cx="0" cy="336071"/>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25" name="Straight Connector 24"/>
          <p:cNvCxnSpPr>
            <a:cxnSpLocks/>
          </p:cNvCxnSpPr>
          <p:nvPr/>
        </p:nvCxnSpPr>
        <p:spPr>
          <a:xfrm>
            <a:off x="1371600" y="2130552"/>
            <a:ext cx="0" cy="336071"/>
          </a:xfrm>
          <a:prstGeom prst="line">
            <a:avLst/>
          </a:prstGeom>
          <a:ln w="25400"/>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26" name="TextBox 25"/>
              <p:cNvSpPr txBox="1"/>
              <p:nvPr/>
            </p:nvSpPr>
            <p:spPr>
              <a:xfrm>
                <a:off x="5138928" y="1676400"/>
                <a:ext cx="652272" cy="369332"/>
              </a:xfrm>
              <a:prstGeom prst="rect">
                <a:avLst/>
              </a:prstGeom>
            </p:spPr>
            <p:style>
              <a:lnRef idx="0">
                <a:schemeClr val="accent2"/>
              </a:lnRef>
              <a:fillRef idx="3">
                <a:schemeClr val="accent2"/>
              </a:fillRef>
              <a:effectRef idx="3">
                <a:schemeClr val="accent2"/>
              </a:effectRef>
              <a:fontRef idx="minor">
                <a:schemeClr val="lt1"/>
              </a:fontRef>
            </p:style>
            <p:txBody>
              <a:bodyPr wrap="square" rtlCol="0">
                <a:spAutoFit/>
              </a:bodyPr>
              <a:lstStyle/>
              <a:p>
                <a:pPr/>
                <a14:m>
                  <m:oMathPara xmlns:m="http://schemas.openxmlformats.org/officeDocument/2006/math">
                    <m:oMathParaPr>
                      <m:jc m:val="centerGroup"/>
                    </m:oMathParaPr>
                    <m:oMath xmlns:m="http://schemas.openxmlformats.org/officeDocument/2006/math">
                      <m:r>
                        <a:rPr lang="en-US" i="1">
                          <a:latin typeface="Cambria Math" charset="0"/>
                        </a:rPr>
                        <m:t>2</m:t>
                      </m:r>
                      <m:r>
                        <a:rPr lang="en-US" b="0" i="1" smtClean="0">
                          <a:latin typeface="Cambria Math" charset="0"/>
                        </a:rPr>
                        <m:t>000</m:t>
                      </m:r>
                    </m:oMath>
                  </m:oMathPara>
                </a14:m>
                <a:endParaRPr lang="en-US" dirty="0">
                  <a:latin typeface="Bold sand ms"/>
                </a:endParaRPr>
              </a:p>
            </p:txBody>
          </p:sp>
        </mc:Choice>
        <mc:Fallback xmlns="">
          <p:sp>
            <p:nvSpPr>
              <p:cNvPr id="26" name="TextBox 25"/>
              <p:cNvSpPr txBox="1">
                <a:spLocks noRot="1" noChangeAspect="1" noMove="1" noResize="1" noEditPoints="1" noAdjustHandles="1" noChangeArrowheads="1" noChangeShapeType="1" noTextEdit="1"/>
              </p:cNvSpPr>
              <p:nvPr/>
            </p:nvSpPr>
            <p:spPr>
              <a:xfrm>
                <a:off x="5138928" y="1676400"/>
                <a:ext cx="652272" cy="369332"/>
              </a:xfrm>
              <a:prstGeom prst="rect">
                <a:avLst/>
              </a:prstGeom>
              <a:blipFill rotWithShape="0">
                <a:blip r:embed="rId4"/>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8" name="TextBox 27"/>
              <p:cNvSpPr txBox="1"/>
              <p:nvPr/>
            </p:nvSpPr>
            <p:spPr>
              <a:xfrm>
                <a:off x="6510528" y="1676400"/>
                <a:ext cx="652272" cy="369332"/>
              </a:xfrm>
              <a:prstGeom prst="rect">
                <a:avLst/>
              </a:prstGeom>
            </p:spPr>
            <p:style>
              <a:lnRef idx="0">
                <a:schemeClr val="accent2"/>
              </a:lnRef>
              <a:fillRef idx="3">
                <a:schemeClr val="accent2"/>
              </a:fillRef>
              <a:effectRef idx="3">
                <a:schemeClr val="accent2"/>
              </a:effectRef>
              <a:fontRef idx="minor">
                <a:schemeClr val="lt1"/>
              </a:fontRef>
            </p:style>
            <p:txBody>
              <a:bodyPr wrap="square" rtlCol="0">
                <a:spAutoFit/>
              </a:bodyPr>
              <a:lstStyle/>
              <a:p>
                <a:pPr/>
                <a14:m>
                  <m:oMathPara xmlns:m="http://schemas.openxmlformats.org/officeDocument/2006/math">
                    <m:oMathParaPr>
                      <m:jc m:val="centerGroup"/>
                    </m:oMathParaPr>
                    <m:oMath xmlns:m="http://schemas.openxmlformats.org/officeDocument/2006/math">
                      <m:r>
                        <a:rPr lang="en-US" i="1">
                          <a:latin typeface="Cambria Math" charset="0"/>
                        </a:rPr>
                        <m:t>5</m:t>
                      </m:r>
                      <m:r>
                        <a:rPr lang="en-US" b="0" i="1" smtClean="0">
                          <a:latin typeface="Cambria Math" charset="0"/>
                        </a:rPr>
                        <m:t>000</m:t>
                      </m:r>
                    </m:oMath>
                  </m:oMathPara>
                </a14:m>
                <a:endParaRPr lang="en-US" dirty="0">
                  <a:latin typeface="Bold sand ms"/>
                </a:endParaRPr>
              </a:p>
            </p:txBody>
          </p:sp>
        </mc:Choice>
        <mc:Fallback xmlns="">
          <p:sp>
            <p:nvSpPr>
              <p:cNvPr id="28" name="TextBox 27"/>
              <p:cNvSpPr txBox="1">
                <a:spLocks noRot="1" noChangeAspect="1" noMove="1" noResize="1" noEditPoints="1" noAdjustHandles="1" noChangeArrowheads="1" noChangeShapeType="1" noTextEdit="1"/>
              </p:cNvSpPr>
              <p:nvPr/>
            </p:nvSpPr>
            <p:spPr>
              <a:xfrm>
                <a:off x="6510528" y="1676400"/>
                <a:ext cx="652272" cy="369332"/>
              </a:xfrm>
              <a:prstGeom prst="rect">
                <a:avLst/>
              </a:prstGeom>
              <a:blipFill rotWithShape="0">
                <a:blip r:embed="rId5"/>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4334075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Content Placeholder 2"/>
          <p:cNvSpPr txBox="1">
            <a:spLocks/>
          </p:cNvSpPr>
          <p:nvPr/>
        </p:nvSpPr>
        <p:spPr>
          <a:xfrm>
            <a:off x="457200" y="1494000"/>
            <a:ext cx="8001000" cy="4525963"/>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1028700" indent="-571500" algn="l" defTabSz="914400" rtl="0" eaLnBrk="1" latinLnBrk="0" hangingPunct="1">
              <a:spcBef>
                <a:spcPct val="20000"/>
              </a:spcBef>
              <a:buFont typeface="+mj-lt"/>
              <a:buAutoNum type="romanLcPeriod"/>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Wingdings" pitchFamily="2" charset="2"/>
              <a:buChar char="Ø"/>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227013" indent="0">
              <a:spcBef>
                <a:spcPts val="700"/>
              </a:spcBef>
              <a:buClr>
                <a:schemeClr val="accent1"/>
              </a:buClr>
              <a:buNone/>
            </a:pPr>
            <a:endParaRPr lang="en-US" sz="2200" dirty="0">
              <a:solidFill>
                <a:schemeClr val="tx1"/>
              </a:solidFill>
              <a:latin typeface="Bold sand ms"/>
            </a:endParaRPr>
          </a:p>
          <a:p>
            <a:pPr indent="-165100">
              <a:spcBef>
                <a:spcPts val="900"/>
              </a:spcBef>
            </a:pPr>
            <a:endParaRPr lang="en-US" sz="2000" dirty="0">
              <a:solidFill>
                <a:schemeClr val="tx1"/>
              </a:solidFill>
              <a:latin typeface="Bold sand ms"/>
            </a:endParaRPr>
          </a:p>
          <a:p>
            <a:pPr marL="0" indent="0">
              <a:buFont typeface="Arial" pitchFamily="34" charset="0"/>
              <a:buNone/>
            </a:pPr>
            <a:endParaRPr lang="en-US" sz="2000" dirty="0">
              <a:solidFill>
                <a:schemeClr val="tx1"/>
              </a:solidFill>
              <a:latin typeface="Bold sand ms"/>
            </a:endParaRPr>
          </a:p>
        </p:txBody>
      </p:sp>
      <p:sp>
        <p:nvSpPr>
          <p:cNvPr id="4" name="Title 1"/>
          <p:cNvSpPr txBox="1">
            <a:spLocks/>
          </p:cNvSpPr>
          <p:nvPr/>
        </p:nvSpPr>
        <p:spPr>
          <a:xfrm>
            <a:off x="228600" y="228600"/>
            <a:ext cx="8686800" cy="11430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spcAft>
                <a:spcPts val="1200"/>
              </a:spcAft>
            </a:pPr>
            <a:r>
              <a:rPr lang="en-US" b="1" dirty="0">
                <a:latin typeface="Bold sand ms"/>
              </a:rPr>
              <a:t>Definitions and Terminology</a:t>
            </a:r>
          </a:p>
        </p:txBody>
      </p:sp>
      <p:cxnSp>
        <p:nvCxnSpPr>
          <p:cNvPr id="6" name="Straight Arrow Connector 5"/>
          <p:cNvCxnSpPr>
            <a:cxnSpLocks/>
          </p:cNvCxnSpPr>
          <p:nvPr/>
        </p:nvCxnSpPr>
        <p:spPr>
          <a:xfrm flipV="1">
            <a:off x="914400" y="2267623"/>
            <a:ext cx="6858000" cy="18377"/>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p:cxnSp>
        <p:nvCxnSpPr>
          <p:cNvPr id="10" name="Straight Connector 9"/>
          <p:cNvCxnSpPr>
            <a:cxnSpLocks/>
          </p:cNvCxnSpPr>
          <p:nvPr/>
        </p:nvCxnSpPr>
        <p:spPr>
          <a:xfrm>
            <a:off x="2743200" y="2133600"/>
            <a:ext cx="0" cy="336071"/>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1" name="Straight Connector 10"/>
          <p:cNvCxnSpPr>
            <a:cxnSpLocks/>
          </p:cNvCxnSpPr>
          <p:nvPr/>
        </p:nvCxnSpPr>
        <p:spPr>
          <a:xfrm>
            <a:off x="6858000" y="2133600"/>
            <a:ext cx="0" cy="336071"/>
          </a:xfrm>
          <a:prstGeom prst="line">
            <a:avLst/>
          </a:prstGeom>
          <a:ln w="25400"/>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21" name="TextBox 20"/>
              <p:cNvSpPr txBox="1"/>
              <p:nvPr/>
            </p:nvSpPr>
            <p:spPr>
              <a:xfrm>
                <a:off x="3810000" y="1676400"/>
                <a:ext cx="652272" cy="369332"/>
              </a:xfrm>
              <a:prstGeom prst="rect">
                <a:avLst/>
              </a:prstGeom>
            </p:spPr>
            <p:style>
              <a:lnRef idx="0">
                <a:schemeClr val="accent2"/>
              </a:lnRef>
              <a:fillRef idx="3">
                <a:schemeClr val="accent2"/>
              </a:fillRef>
              <a:effectRef idx="3">
                <a:schemeClr val="accent2"/>
              </a:effectRef>
              <a:fontRef idx="minor">
                <a:schemeClr val="lt1"/>
              </a:fontRef>
            </p:style>
            <p:txBody>
              <a:bodyPr wrap="square" rtlCol="0">
                <a:spAutoFit/>
              </a:bodyPr>
              <a:lstStyle/>
              <a:p>
                <a:pPr/>
                <a14:m>
                  <m:oMathPara xmlns:m="http://schemas.openxmlformats.org/officeDocument/2006/math">
                    <m:oMathParaPr>
                      <m:jc m:val="centerGroup"/>
                    </m:oMathParaPr>
                    <m:oMath xmlns:m="http://schemas.openxmlformats.org/officeDocument/2006/math">
                      <m:r>
                        <a:rPr lang="en-US" i="1">
                          <a:latin typeface="Cambria Math" charset="0"/>
                        </a:rPr>
                        <m:t>7</m:t>
                      </m:r>
                      <m:r>
                        <a:rPr lang="en-US" b="0" i="1" smtClean="0">
                          <a:latin typeface="Cambria Math" charset="0"/>
                        </a:rPr>
                        <m:t>000</m:t>
                      </m:r>
                    </m:oMath>
                  </m:oMathPara>
                </a14:m>
                <a:endParaRPr lang="en-US" dirty="0">
                  <a:latin typeface="Bold sand ms"/>
                </a:endParaRPr>
              </a:p>
            </p:txBody>
          </p:sp>
        </mc:Choice>
        <mc:Fallback xmlns="">
          <p:sp>
            <p:nvSpPr>
              <p:cNvPr id="21" name="TextBox 20"/>
              <p:cNvSpPr txBox="1">
                <a:spLocks noRot="1" noChangeAspect="1" noMove="1" noResize="1" noEditPoints="1" noAdjustHandles="1" noChangeArrowheads="1" noChangeShapeType="1" noTextEdit="1"/>
              </p:cNvSpPr>
              <p:nvPr/>
            </p:nvSpPr>
            <p:spPr>
              <a:xfrm>
                <a:off x="3810000" y="1676400"/>
                <a:ext cx="652272" cy="369332"/>
              </a:xfrm>
              <a:prstGeom prst="rect">
                <a:avLst/>
              </a:prstGeom>
              <a:blipFill rotWithShape="0">
                <a:blip r:embed="rId3"/>
                <a:stretch>
                  <a:fillRect/>
                </a:stretch>
              </a:blipFill>
            </p:spPr>
            <p:txBody>
              <a:bodyPr/>
              <a:lstStyle/>
              <a:p>
                <a:r>
                  <a:rPr lang="en-US">
                    <a:noFill/>
                  </a:rPr>
                  <a:t> </a:t>
                </a:r>
              </a:p>
            </p:txBody>
          </p:sp>
        </mc:Fallback>
      </mc:AlternateContent>
      <p:cxnSp>
        <p:nvCxnSpPr>
          <p:cNvPr id="20" name="Straight Connector 19"/>
          <p:cNvCxnSpPr>
            <a:cxnSpLocks/>
          </p:cNvCxnSpPr>
          <p:nvPr/>
        </p:nvCxnSpPr>
        <p:spPr>
          <a:xfrm>
            <a:off x="5486400" y="2130552"/>
            <a:ext cx="0" cy="336071"/>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24" name="Straight Connector 23"/>
          <p:cNvCxnSpPr>
            <a:cxnSpLocks/>
          </p:cNvCxnSpPr>
          <p:nvPr/>
        </p:nvCxnSpPr>
        <p:spPr>
          <a:xfrm>
            <a:off x="4114800" y="2130552"/>
            <a:ext cx="0" cy="336071"/>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25" name="Straight Connector 24"/>
          <p:cNvCxnSpPr>
            <a:cxnSpLocks/>
          </p:cNvCxnSpPr>
          <p:nvPr/>
        </p:nvCxnSpPr>
        <p:spPr>
          <a:xfrm>
            <a:off x="1371600" y="2130552"/>
            <a:ext cx="0" cy="336071"/>
          </a:xfrm>
          <a:prstGeom prst="line">
            <a:avLst/>
          </a:prstGeom>
          <a:ln w="25400"/>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26" name="TextBox 25"/>
              <p:cNvSpPr txBox="1"/>
              <p:nvPr/>
            </p:nvSpPr>
            <p:spPr>
              <a:xfrm>
                <a:off x="5138928" y="1676400"/>
                <a:ext cx="652272" cy="369332"/>
              </a:xfrm>
              <a:prstGeom prst="rect">
                <a:avLst/>
              </a:prstGeom>
            </p:spPr>
            <p:style>
              <a:lnRef idx="0">
                <a:schemeClr val="accent2"/>
              </a:lnRef>
              <a:fillRef idx="3">
                <a:schemeClr val="accent2"/>
              </a:fillRef>
              <a:effectRef idx="3">
                <a:schemeClr val="accent2"/>
              </a:effectRef>
              <a:fontRef idx="minor">
                <a:schemeClr val="lt1"/>
              </a:fontRef>
            </p:style>
            <p:txBody>
              <a:bodyPr wrap="square" rtlCol="0">
                <a:spAutoFit/>
              </a:bodyPr>
              <a:lstStyle/>
              <a:p>
                <a:pPr/>
                <a14:m>
                  <m:oMathPara xmlns:m="http://schemas.openxmlformats.org/officeDocument/2006/math">
                    <m:oMathParaPr>
                      <m:jc m:val="centerGroup"/>
                    </m:oMathParaPr>
                    <m:oMath xmlns:m="http://schemas.openxmlformats.org/officeDocument/2006/math">
                      <m:r>
                        <a:rPr lang="en-US" i="1">
                          <a:latin typeface="Cambria Math" charset="0"/>
                        </a:rPr>
                        <m:t>2</m:t>
                      </m:r>
                      <m:r>
                        <a:rPr lang="en-US" b="0" i="1" smtClean="0">
                          <a:latin typeface="Cambria Math" charset="0"/>
                        </a:rPr>
                        <m:t>000</m:t>
                      </m:r>
                    </m:oMath>
                  </m:oMathPara>
                </a14:m>
                <a:endParaRPr lang="en-US" dirty="0">
                  <a:latin typeface="Bold sand ms"/>
                </a:endParaRPr>
              </a:p>
            </p:txBody>
          </p:sp>
        </mc:Choice>
        <mc:Fallback xmlns="">
          <p:sp>
            <p:nvSpPr>
              <p:cNvPr id="26" name="TextBox 25"/>
              <p:cNvSpPr txBox="1">
                <a:spLocks noRot="1" noChangeAspect="1" noMove="1" noResize="1" noEditPoints="1" noAdjustHandles="1" noChangeArrowheads="1" noChangeShapeType="1" noTextEdit="1"/>
              </p:cNvSpPr>
              <p:nvPr/>
            </p:nvSpPr>
            <p:spPr>
              <a:xfrm>
                <a:off x="5138928" y="1676400"/>
                <a:ext cx="652272" cy="369332"/>
              </a:xfrm>
              <a:prstGeom prst="rect">
                <a:avLst/>
              </a:prstGeom>
              <a:blipFill rotWithShape="0">
                <a:blip r:embed="rId4"/>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8" name="TextBox 27"/>
              <p:cNvSpPr txBox="1"/>
              <p:nvPr/>
            </p:nvSpPr>
            <p:spPr>
              <a:xfrm>
                <a:off x="6510528" y="1676400"/>
                <a:ext cx="652272" cy="369332"/>
              </a:xfrm>
              <a:prstGeom prst="rect">
                <a:avLst/>
              </a:prstGeom>
            </p:spPr>
            <p:style>
              <a:lnRef idx="0">
                <a:schemeClr val="accent2"/>
              </a:lnRef>
              <a:fillRef idx="3">
                <a:schemeClr val="accent2"/>
              </a:fillRef>
              <a:effectRef idx="3">
                <a:schemeClr val="accent2"/>
              </a:effectRef>
              <a:fontRef idx="minor">
                <a:schemeClr val="lt1"/>
              </a:fontRef>
            </p:style>
            <p:txBody>
              <a:bodyPr wrap="square" rtlCol="0">
                <a:spAutoFit/>
              </a:bodyPr>
              <a:lstStyle/>
              <a:p>
                <a:pPr/>
                <a14:m>
                  <m:oMathPara xmlns:m="http://schemas.openxmlformats.org/officeDocument/2006/math">
                    <m:oMathParaPr>
                      <m:jc m:val="centerGroup"/>
                    </m:oMathParaPr>
                    <m:oMath xmlns:m="http://schemas.openxmlformats.org/officeDocument/2006/math">
                      <m:r>
                        <a:rPr lang="en-US" i="1">
                          <a:latin typeface="Cambria Math" charset="0"/>
                        </a:rPr>
                        <m:t>5</m:t>
                      </m:r>
                      <m:r>
                        <a:rPr lang="en-US" b="0" i="1" smtClean="0">
                          <a:latin typeface="Cambria Math" charset="0"/>
                        </a:rPr>
                        <m:t>000</m:t>
                      </m:r>
                    </m:oMath>
                  </m:oMathPara>
                </a14:m>
                <a:endParaRPr lang="en-US" dirty="0">
                  <a:latin typeface="Bold sand ms"/>
                </a:endParaRPr>
              </a:p>
            </p:txBody>
          </p:sp>
        </mc:Choice>
        <mc:Fallback xmlns="">
          <p:sp>
            <p:nvSpPr>
              <p:cNvPr id="28" name="TextBox 27"/>
              <p:cNvSpPr txBox="1">
                <a:spLocks noRot="1" noChangeAspect="1" noMove="1" noResize="1" noEditPoints="1" noAdjustHandles="1" noChangeArrowheads="1" noChangeShapeType="1" noTextEdit="1"/>
              </p:cNvSpPr>
              <p:nvPr/>
            </p:nvSpPr>
            <p:spPr>
              <a:xfrm>
                <a:off x="6510528" y="1676400"/>
                <a:ext cx="652272" cy="369332"/>
              </a:xfrm>
              <a:prstGeom prst="rect">
                <a:avLst/>
              </a:prstGeom>
              <a:blipFill rotWithShape="0">
                <a:blip r:embed="rId5"/>
                <a:stretch>
                  <a:fillRect/>
                </a:stretch>
              </a:blipFill>
            </p:spPr>
            <p:txBody>
              <a:bodyPr/>
              <a:lstStyle/>
              <a:p>
                <a:r>
                  <a:rPr lang="en-US">
                    <a:noFill/>
                  </a:rPr>
                  <a:t> </a:t>
                </a:r>
              </a:p>
            </p:txBody>
          </p:sp>
        </mc:Fallback>
      </mc:AlternateContent>
      <p:cxnSp>
        <p:nvCxnSpPr>
          <p:cNvPr id="13" name="Straight Connector 12"/>
          <p:cNvCxnSpPr>
            <a:cxnSpLocks/>
          </p:cNvCxnSpPr>
          <p:nvPr/>
        </p:nvCxnSpPr>
        <p:spPr>
          <a:xfrm>
            <a:off x="1371600" y="2514600"/>
            <a:ext cx="12220" cy="990600"/>
          </a:xfrm>
          <a:prstGeom prst="line">
            <a:avLst/>
          </a:prstGeom>
          <a:ln w="25400">
            <a:solidFill>
              <a:schemeClr val="accent1"/>
            </a:solidFill>
            <a:head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5946411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Content Placeholder 2"/>
          <p:cNvSpPr txBox="1">
            <a:spLocks/>
          </p:cNvSpPr>
          <p:nvPr/>
        </p:nvSpPr>
        <p:spPr>
          <a:xfrm>
            <a:off x="457200" y="1494000"/>
            <a:ext cx="8001000" cy="4525963"/>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1028700" indent="-571500" algn="l" defTabSz="914400" rtl="0" eaLnBrk="1" latinLnBrk="0" hangingPunct="1">
              <a:spcBef>
                <a:spcPct val="20000"/>
              </a:spcBef>
              <a:buFont typeface="+mj-lt"/>
              <a:buAutoNum type="romanLcPeriod"/>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Wingdings" pitchFamily="2" charset="2"/>
              <a:buChar char="Ø"/>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227013" indent="0">
              <a:spcBef>
                <a:spcPts val="700"/>
              </a:spcBef>
              <a:buClr>
                <a:schemeClr val="accent1"/>
              </a:buClr>
              <a:buNone/>
            </a:pPr>
            <a:endParaRPr lang="en-US" sz="2200" dirty="0">
              <a:solidFill>
                <a:schemeClr val="tx1"/>
              </a:solidFill>
              <a:latin typeface="Bold sand ms"/>
            </a:endParaRPr>
          </a:p>
          <a:p>
            <a:pPr indent="-165100">
              <a:spcBef>
                <a:spcPts val="900"/>
              </a:spcBef>
            </a:pPr>
            <a:endParaRPr lang="en-US" sz="2000" dirty="0">
              <a:solidFill>
                <a:schemeClr val="tx1"/>
              </a:solidFill>
              <a:latin typeface="Bold sand ms"/>
            </a:endParaRPr>
          </a:p>
          <a:p>
            <a:pPr marL="0" indent="0">
              <a:buFont typeface="Arial" pitchFamily="34" charset="0"/>
              <a:buNone/>
            </a:pPr>
            <a:endParaRPr lang="en-US" sz="2000" dirty="0">
              <a:solidFill>
                <a:schemeClr val="tx1"/>
              </a:solidFill>
              <a:latin typeface="Bold sand ms"/>
            </a:endParaRPr>
          </a:p>
        </p:txBody>
      </p:sp>
      <p:sp>
        <p:nvSpPr>
          <p:cNvPr id="4" name="Title 1"/>
          <p:cNvSpPr txBox="1">
            <a:spLocks/>
          </p:cNvSpPr>
          <p:nvPr/>
        </p:nvSpPr>
        <p:spPr>
          <a:xfrm>
            <a:off x="228600" y="228600"/>
            <a:ext cx="8686800" cy="11430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spcAft>
                <a:spcPts val="1200"/>
              </a:spcAft>
            </a:pPr>
            <a:r>
              <a:rPr lang="en-US" b="1" dirty="0">
                <a:latin typeface="Bold sand ms"/>
              </a:rPr>
              <a:t>Definitions and Terminology</a:t>
            </a:r>
          </a:p>
        </p:txBody>
      </p:sp>
      <p:cxnSp>
        <p:nvCxnSpPr>
          <p:cNvPr id="6" name="Straight Arrow Connector 5"/>
          <p:cNvCxnSpPr>
            <a:cxnSpLocks/>
          </p:cNvCxnSpPr>
          <p:nvPr/>
        </p:nvCxnSpPr>
        <p:spPr>
          <a:xfrm flipV="1">
            <a:off x="914400" y="2267623"/>
            <a:ext cx="6858000" cy="18377"/>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p:cxnSp>
        <p:nvCxnSpPr>
          <p:cNvPr id="10" name="Straight Connector 9"/>
          <p:cNvCxnSpPr>
            <a:cxnSpLocks/>
          </p:cNvCxnSpPr>
          <p:nvPr/>
        </p:nvCxnSpPr>
        <p:spPr>
          <a:xfrm>
            <a:off x="2743200" y="2133600"/>
            <a:ext cx="0" cy="336071"/>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1" name="Straight Connector 10"/>
          <p:cNvCxnSpPr>
            <a:cxnSpLocks/>
          </p:cNvCxnSpPr>
          <p:nvPr/>
        </p:nvCxnSpPr>
        <p:spPr>
          <a:xfrm>
            <a:off x="6858000" y="2133600"/>
            <a:ext cx="0" cy="336071"/>
          </a:xfrm>
          <a:prstGeom prst="line">
            <a:avLst/>
          </a:prstGeom>
          <a:ln w="25400"/>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21" name="TextBox 20"/>
              <p:cNvSpPr txBox="1"/>
              <p:nvPr/>
            </p:nvSpPr>
            <p:spPr>
              <a:xfrm>
                <a:off x="3810000" y="1676400"/>
                <a:ext cx="652272" cy="369332"/>
              </a:xfrm>
              <a:prstGeom prst="rect">
                <a:avLst/>
              </a:prstGeom>
            </p:spPr>
            <p:style>
              <a:lnRef idx="0">
                <a:schemeClr val="accent2"/>
              </a:lnRef>
              <a:fillRef idx="3">
                <a:schemeClr val="accent2"/>
              </a:fillRef>
              <a:effectRef idx="3">
                <a:schemeClr val="accent2"/>
              </a:effectRef>
              <a:fontRef idx="minor">
                <a:schemeClr val="lt1"/>
              </a:fontRef>
            </p:style>
            <p:txBody>
              <a:bodyPr wrap="square" rtlCol="0">
                <a:spAutoFit/>
              </a:bodyPr>
              <a:lstStyle/>
              <a:p>
                <a:pPr/>
                <a14:m>
                  <m:oMathPara xmlns:m="http://schemas.openxmlformats.org/officeDocument/2006/math">
                    <m:oMathParaPr>
                      <m:jc m:val="centerGroup"/>
                    </m:oMathParaPr>
                    <m:oMath xmlns:m="http://schemas.openxmlformats.org/officeDocument/2006/math">
                      <m:r>
                        <a:rPr lang="en-US" i="1">
                          <a:latin typeface="Cambria Math" charset="0"/>
                        </a:rPr>
                        <m:t>7</m:t>
                      </m:r>
                      <m:r>
                        <a:rPr lang="en-US" b="0" i="1" smtClean="0">
                          <a:latin typeface="Cambria Math" charset="0"/>
                        </a:rPr>
                        <m:t>000</m:t>
                      </m:r>
                    </m:oMath>
                  </m:oMathPara>
                </a14:m>
                <a:endParaRPr lang="en-US" dirty="0">
                  <a:latin typeface="Bold sand ms"/>
                </a:endParaRPr>
              </a:p>
            </p:txBody>
          </p:sp>
        </mc:Choice>
        <mc:Fallback xmlns="">
          <p:sp>
            <p:nvSpPr>
              <p:cNvPr id="21" name="TextBox 20"/>
              <p:cNvSpPr txBox="1">
                <a:spLocks noRot="1" noChangeAspect="1" noMove="1" noResize="1" noEditPoints="1" noAdjustHandles="1" noChangeArrowheads="1" noChangeShapeType="1" noTextEdit="1"/>
              </p:cNvSpPr>
              <p:nvPr/>
            </p:nvSpPr>
            <p:spPr>
              <a:xfrm>
                <a:off x="3810000" y="1676400"/>
                <a:ext cx="652272" cy="369332"/>
              </a:xfrm>
              <a:prstGeom prst="rect">
                <a:avLst/>
              </a:prstGeom>
              <a:blipFill rotWithShape="0">
                <a:blip r:embed="rId3"/>
                <a:stretch>
                  <a:fillRect/>
                </a:stretch>
              </a:blipFill>
            </p:spPr>
            <p:txBody>
              <a:bodyPr/>
              <a:lstStyle/>
              <a:p>
                <a:r>
                  <a:rPr lang="en-US">
                    <a:noFill/>
                  </a:rPr>
                  <a:t> </a:t>
                </a:r>
              </a:p>
            </p:txBody>
          </p:sp>
        </mc:Fallback>
      </mc:AlternateContent>
      <p:cxnSp>
        <p:nvCxnSpPr>
          <p:cNvPr id="20" name="Straight Connector 19"/>
          <p:cNvCxnSpPr>
            <a:cxnSpLocks/>
          </p:cNvCxnSpPr>
          <p:nvPr/>
        </p:nvCxnSpPr>
        <p:spPr>
          <a:xfrm>
            <a:off x="5486400" y="2130552"/>
            <a:ext cx="0" cy="336071"/>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24" name="Straight Connector 23"/>
          <p:cNvCxnSpPr>
            <a:cxnSpLocks/>
          </p:cNvCxnSpPr>
          <p:nvPr/>
        </p:nvCxnSpPr>
        <p:spPr>
          <a:xfrm>
            <a:off x="4114800" y="2130552"/>
            <a:ext cx="0" cy="336071"/>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25" name="Straight Connector 24"/>
          <p:cNvCxnSpPr>
            <a:cxnSpLocks/>
          </p:cNvCxnSpPr>
          <p:nvPr/>
        </p:nvCxnSpPr>
        <p:spPr>
          <a:xfrm>
            <a:off x="1371600" y="2130552"/>
            <a:ext cx="0" cy="336071"/>
          </a:xfrm>
          <a:prstGeom prst="line">
            <a:avLst/>
          </a:prstGeom>
          <a:ln w="25400"/>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26" name="TextBox 25"/>
              <p:cNvSpPr txBox="1"/>
              <p:nvPr/>
            </p:nvSpPr>
            <p:spPr>
              <a:xfrm>
                <a:off x="5138928" y="1676400"/>
                <a:ext cx="652272" cy="369332"/>
              </a:xfrm>
              <a:prstGeom prst="rect">
                <a:avLst/>
              </a:prstGeom>
            </p:spPr>
            <p:style>
              <a:lnRef idx="0">
                <a:schemeClr val="accent2"/>
              </a:lnRef>
              <a:fillRef idx="3">
                <a:schemeClr val="accent2"/>
              </a:fillRef>
              <a:effectRef idx="3">
                <a:schemeClr val="accent2"/>
              </a:effectRef>
              <a:fontRef idx="minor">
                <a:schemeClr val="lt1"/>
              </a:fontRef>
            </p:style>
            <p:txBody>
              <a:bodyPr wrap="square" rtlCol="0">
                <a:spAutoFit/>
              </a:bodyPr>
              <a:lstStyle/>
              <a:p>
                <a:pPr/>
                <a14:m>
                  <m:oMathPara xmlns:m="http://schemas.openxmlformats.org/officeDocument/2006/math">
                    <m:oMathParaPr>
                      <m:jc m:val="centerGroup"/>
                    </m:oMathParaPr>
                    <m:oMath xmlns:m="http://schemas.openxmlformats.org/officeDocument/2006/math">
                      <m:r>
                        <a:rPr lang="en-US" i="1">
                          <a:latin typeface="Cambria Math" charset="0"/>
                        </a:rPr>
                        <m:t>2</m:t>
                      </m:r>
                      <m:r>
                        <a:rPr lang="en-US" b="0" i="1" smtClean="0">
                          <a:latin typeface="Cambria Math" charset="0"/>
                        </a:rPr>
                        <m:t>000</m:t>
                      </m:r>
                    </m:oMath>
                  </m:oMathPara>
                </a14:m>
                <a:endParaRPr lang="en-US" dirty="0">
                  <a:latin typeface="Bold sand ms"/>
                </a:endParaRPr>
              </a:p>
            </p:txBody>
          </p:sp>
        </mc:Choice>
        <mc:Fallback xmlns="">
          <p:sp>
            <p:nvSpPr>
              <p:cNvPr id="26" name="TextBox 25"/>
              <p:cNvSpPr txBox="1">
                <a:spLocks noRot="1" noChangeAspect="1" noMove="1" noResize="1" noEditPoints="1" noAdjustHandles="1" noChangeArrowheads="1" noChangeShapeType="1" noTextEdit="1"/>
              </p:cNvSpPr>
              <p:nvPr/>
            </p:nvSpPr>
            <p:spPr>
              <a:xfrm>
                <a:off x="5138928" y="1676400"/>
                <a:ext cx="652272" cy="369332"/>
              </a:xfrm>
              <a:prstGeom prst="rect">
                <a:avLst/>
              </a:prstGeom>
              <a:blipFill rotWithShape="0">
                <a:blip r:embed="rId4"/>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8" name="TextBox 27"/>
              <p:cNvSpPr txBox="1"/>
              <p:nvPr/>
            </p:nvSpPr>
            <p:spPr>
              <a:xfrm>
                <a:off x="6510528" y="1676400"/>
                <a:ext cx="652272" cy="369332"/>
              </a:xfrm>
              <a:prstGeom prst="rect">
                <a:avLst/>
              </a:prstGeom>
            </p:spPr>
            <p:style>
              <a:lnRef idx="0">
                <a:schemeClr val="accent2"/>
              </a:lnRef>
              <a:fillRef idx="3">
                <a:schemeClr val="accent2"/>
              </a:fillRef>
              <a:effectRef idx="3">
                <a:schemeClr val="accent2"/>
              </a:effectRef>
              <a:fontRef idx="minor">
                <a:schemeClr val="lt1"/>
              </a:fontRef>
            </p:style>
            <p:txBody>
              <a:bodyPr wrap="square" rtlCol="0">
                <a:spAutoFit/>
              </a:bodyPr>
              <a:lstStyle/>
              <a:p>
                <a:pPr/>
                <a14:m>
                  <m:oMathPara xmlns:m="http://schemas.openxmlformats.org/officeDocument/2006/math">
                    <m:oMathParaPr>
                      <m:jc m:val="centerGroup"/>
                    </m:oMathParaPr>
                    <m:oMath xmlns:m="http://schemas.openxmlformats.org/officeDocument/2006/math">
                      <m:r>
                        <a:rPr lang="en-US" i="1">
                          <a:latin typeface="Cambria Math" charset="0"/>
                        </a:rPr>
                        <m:t>5</m:t>
                      </m:r>
                      <m:r>
                        <a:rPr lang="en-US" b="0" i="1" smtClean="0">
                          <a:latin typeface="Cambria Math" charset="0"/>
                        </a:rPr>
                        <m:t>000</m:t>
                      </m:r>
                    </m:oMath>
                  </m:oMathPara>
                </a14:m>
                <a:endParaRPr lang="en-US" dirty="0">
                  <a:latin typeface="Bold sand ms"/>
                </a:endParaRPr>
              </a:p>
            </p:txBody>
          </p:sp>
        </mc:Choice>
        <mc:Fallback xmlns="">
          <p:sp>
            <p:nvSpPr>
              <p:cNvPr id="28" name="TextBox 27"/>
              <p:cNvSpPr txBox="1">
                <a:spLocks noRot="1" noChangeAspect="1" noMove="1" noResize="1" noEditPoints="1" noAdjustHandles="1" noChangeArrowheads="1" noChangeShapeType="1" noTextEdit="1"/>
              </p:cNvSpPr>
              <p:nvPr/>
            </p:nvSpPr>
            <p:spPr>
              <a:xfrm>
                <a:off x="6510528" y="1676400"/>
                <a:ext cx="652272" cy="369332"/>
              </a:xfrm>
              <a:prstGeom prst="rect">
                <a:avLst/>
              </a:prstGeom>
              <a:blipFill rotWithShape="0">
                <a:blip r:embed="rId5"/>
                <a:stretch>
                  <a:fillRect/>
                </a:stretch>
              </a:blipFill>
            </p:spPr>
            <p:txBody>
              <a:bodyPr/>
              <a:lstStyle/>
              <a:p>
                <a:r>
                  <a:rPr lang="en-US">
                    <a:noFill/>
                  </a:rPr>
                  <a:t> </a:t>
                </a:r>
              </a:p>
            </p:txBody>
          </p:sp>
        </mc:Fallback>
      </mc:AlternateContent>
      <p:cxnSp>
        <p:nvCxnSpPr>
          <p:cNvPr id="13" name="Straight Connector 12"/>
          <p:cNvCxnSpPr>
            <a:cxnSpLocks/>
          </p:cNvCxnSpPr>
          <p:nvPr/>
        </p:nvCxnSpPr>
        <p:spPr>
          <a:xfrm>
            <a:off x="1371600" y="2514600"/>
            <a:ext cx="12220" cy="990600"/>
          </a:xfrm>
          <a:prstGeom prst="line">
            <a:avLst/>
          </a:prstGeom>
          <a:ln w="25400">
            <a:solidFill>
              <a:schemeClr val="accent1"/>
            </a:solidFill>
            <a:headEnd type="arrow"/>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4" name="TextBox 13"/>
              <p:cNvSpPr txBox="1"/>
              <p:nvPr/>
            </p:nvSpPr>
            <p:spPr>
              <a:xfrm>
                <a:off x="1447800" y="2892623"/>
                <a:ext cx="1075551" cy="30777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2000" i="1" smtClean="0">
                          <a:latin typeface="Cambria Math" charset="0"/>
                        </a:rPr>
                        <m:t> </m:t>
                      </m:r>
                      <m:r>
                        <a:rPr lang="en-US" sz="2000" b="0" i="0" smtClean="0">
                          <a:latin typeface="Cambria Math" charset="0"/>
                        </a:rPr>
                        <m:t> </m:t>
                      </m:r>
                      <m:r>
                        <a:rPr lang="en-US" sz="2000" b="0" i="1" smtClean="0">
                          <a:latin typeface="Cambria Math" charset="0"/>
                        </a:rPr>
                        <m:t>𝑖</m:t>
                      </m:r>
                      <m:r>
                        <a:rPr lang="en-US" sz="2000" b="0" i="1" smtClean="0">
                          <a:latin typeface="Cambria Math" charset="0"/>
                        </a:rPr>
                        <m:t>=0.25</m:t>
                      </m:r>
                    </m:oMath>
                  </m:oMathPara>
                </a14:m>
                <a:endParaRPr lang="en-US" sz="2000" b="0" dirty="0"/>
              </a:p>
            </p:txBody>
          </p:sp>
        </mc:Choice>
        <mc:Fallback xmlns="">
          <p:sp>
            <p:nvSpPr>
              <p:cNvPr id="14" name="TextBox 13"/>
              <p:cNvSpPr txBox="1">
                <a:spLocks noRot="1" noChangeAspect="1" noMove="1" noResize="1" noEditPoints="1" noAdjustHandles="1" noChangeArrowheads="1" noChangeShapeType="1" noTextEdit="1"/>
              </p:cNvSpPr>
              <p:nvPr/>
            </p:nvSpPr>
            <p:spPr>
              <a:xfrm>
                <a:off x="1447800" y="2892623"/>
                <a:ext cx="1075551" cy="307777"/>
              </a:xfrm>
              <a:prstGeom prst="rect">
                <a:avLst/>
              </a:prstGeom>
              <a:blipFill rotWithShape="0">
                <a:blip r:embed="rId6"/>
                <a:stretch>
                  <a:fillRect l="-9659" t="-146000" r="-5682" b="-180000"/>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5" name="TextBox 14"/>
              <p:cNvSpPr txBox="1"/>
              <p:nvPr/>
            </p:nvSpPr>
            <p:spPr>
              <a:xfrm>
                <a:off x="838200" y="3807023"/>
                <a:ext cx="1243866" cy="30777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2000" i="1" smtClean="0">
                          <a:latin typeface="Cambria Math" charset="0"/>
                        </a:rPr>
                        <m:t> </m:t>
                      </m:r>
                      <m:r>
                        <a:rPr lang="en-US" sz="2000" b="0" i="0" smtClean="0">
                          <a:latin typeface="Cambria Math" charset="0"/>
                        </a:rPr>
                        <m:t> </m:t>
                      </m:r>
                      <m:r>
                        <a:rPr lang="en-US" sz="2000" b="0" i="1" smtClean="0">
                          <a:latin typeface="Cambria Math" charset="0"/>
                        </a:rPr>
                        <m:t>𝑉</m:t>
                      </m:r>
                      <m:r>
                        <a:rPr lang="en-US" sz="2000" b="0" i="1" smtClean="0">
                          <a:latin typeface="Cambria Math" charset="0"/>
                        </a:rPr>
                        <m:t>=7552</m:t>
                      </m:r>
                    </m:oMath>
                  </m:oMathPara>
                </a14:m>
                <a:endParaRPr lang="en-US" sz="2000" b="0" dirty="0"/>
              </a:p>
            </p:txBody>
          </p:sp>
        </mc:Choice>
        <mc:Fallback xmlns="">
          <p:sp>
            <p:nvSpPr>
              <p:cNvPr id="15" name="TextBox 14"/>
              <p:cNvSpPr txBox="1">
                <a:spLocks noRot="1" noChangeAspect="1" noMove="1" noResize="1" noEditPoints="1" noAdjustHandles="1" noChangeArrowheads="1" noChangeShapeType="1" noTextEdit="1"/>
              </p:cNvSpPr>
              <p:nvPr/>
            </p:nvSpPr>
            <p:spPr>
              <a:xfrm>
                <a:off x="838200" y="3807023"/>
                <a:ext cx="1243866" cy="307777"/>
              </a:xfrm>
              <a:prstGeom prst="rect">
                <a:avLst/>
              </a:prstGeom>
              <a:blipFill rotWithShape="0">
                <a:blip r:embed="rId7"/>
                <a:stretch>
                  <a:fillRect l="-7843" t="-146000" r="-4412" b="-180000"/>
                </a:stretch>
              </a:blipFill>
            </p:spPr>
            <p:txBody>
              <a:bodyPr/>
              <a:lstStyle/>
              <a:p>
                <a:r>
                  <a:rPr lang="en-US">
                    <a:noFill/>
                  </a:rPr>
                  <a:t> </a:t>
                </a:r>
              </a:p>
            </p:txBody>
          </p:sp>
        </mc:Fallback>
      </mc:AlternateContent>
    </p:spTree>
    <p:extLst>
      <p:ext uri="{BB962C8B-B14F-4D97-AF65-F5344CB8AC3E}">
        <p14:creationId xmlns:p14="http://schemas.microsoft.com/office/powerpoint/2010/main" val="153337423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Content Placeholder 2"/>
          <p:cNvSpPr txBox="1">
            <a:spLocks/>
          </p:cNvSpPr>
          <p:nvPr/>
        </p:nvSpPr>
        <p:spPr>
          <a:xfrm>
            <a:off x="457200" y="1494000"/>
            <a:ext cx="8001000" cy="4525963"/>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1028700" indent="-571500" algn="l" defTabSz="914400" rtl="0" eaLnBrk="1" latinLnBrk="0" hangingPunct="1">
              <a:spcBef>
                <a:spcPct val="20000"/>
              </a:spcBef>
              <a:buFont typeface="+mj-lt"/>
              <a:buAutoNum type="romanLcPeriod"/>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Wingdings" pitchFamily="2" charset="2"/>
              <a:buChar char="Ø"/>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227013" indent="0">
              <a:spcBef>
                <a:spcPts val="700"/>
              </a:spcBef>
              <a:buClr>
                <a:schemeClr val="accent1"/>
              </a:buClr>
              <a:buNone/>
            </a:pPr>
            <a:endParaRPr lang="en-US" sz="2200" dirty="0">
              <a:solidFill>
                <a:schemeClr val="tx1"/>
              </a:solidFill>
              <a:latin typeface="Bold sand ms"/>
            </a:endParaRPr>
          </a:p>
          <a:p>
            <a:pPr indent="-165100">
              <a:spcBef>
                <a:spcPts val="900"/>
              </a:spcBef>
            </a:pPr>
            <a:endParaRPr lang="en-US" sz="2000" dirty="0">
              <a:solidFill>
                <a:schemeClr val="tx1"/>
              </a:solidFill>
              <a:latin typeface="Bold sand ms"/>
            </a:endParaRPr>
          </a:p>
          <a:p>
            <a:pPr marL="0" indent="0">
              <a:buFont typeface="Arial" pitchFamily="34" charset="0"/>
              <a:buNone/>
            </a:pPr>
            <a:endParaRPr lang="en-US" sz="2000" dirty="0">
              <a:solidFill>
                <a:schemeClr val="tx1"/>
              </a:solidFill>
              <a:latin typeface="Bold sand ms"/>
            </a:endParaRPr>
          </a:p>
        </p:txBody>
      </p:sp>
      <p:sp>
        <p:nvSpPr>
          <p:cNvPr id="4" name="Title 1"/>
          <p:cNvSpPr txBox="1">
            <a:spLocks/>
          </p:cNvSpPr>
          <p:nvPr/>
        </p:nvSpPr>
        <p:spPr>
          <a:xfrm>
            <a:off x="228600" y="228600"/>
            <a:ext cx="8686800" cy="11430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spcAft>
                <a:spcPts val="1200"/>
              </a:spcAft>
            </a:pPr>
            <a:r>
              <a:rPr lang="en-US" b="1" dirty="0">
                <a:latin typeface="Bold sand ms"/>
              </a:rPr>
              <a:t>Definitions and Terminology</a:t>
            </a:r>
          </a:p>
        </p:txBody>
      </p:sp>
      <p:cxnSp>
        <p:nvCxnSpPr>
          <p:cNvPr id="6" name="Straight Arrow Connector 5"/>
          <p:cNvCxnSpPr>
            <a:cxnSpLocks/>
          </p:cNvCxnSpPr>
          <p:nvPr/>
        </p:nvCxnSpPr>
        <p:spPr>
          <a:xfrm flipV="1">
            <a:off x="914400" y="2267623"/>
            <a:ext cx="6858000" cy="18377"/>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p:cxnSp>
        <p:nvCxnSpPr>
          <p:cNvPr id="10" name="Straight Connector 9"/>
          <p:cNvCxnSpPr>
            <a:cxnSpLocks/>
          </p:cNvCxnSpPr>
          <p:nvPr/>
        </p:nvCxnSpPr>
        <p:spPr>
          <a:xfrm>
            <a:off x="2743200" y="2133600"/>
            <a:ext cx="0" cy="336071"/>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1" name="Straight Connector 10"/>
          <p:cNvCxnSpPr>
            <a:cxnSpLocks/>
          </p:cNvCxnSpPr>
          <p:nvPr/>
        </p:nvCxnSpPr>
        <p:spPr>
          <a:xfrm>
            <a:off x="6858000" y="2133600"/>
            <a:ext cx="0" cy="336071"/>
          </a:xfrm>
          <a:prstGeom prst="line">
            <a:avLst/>
          </a:prstGeom>
          <a:ln w="25400"/>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21" name="TextBox 20"/>
              <p:cNvSpPr txBox="1"/>
              <p:nvPr/>
            </p:nvSpPr>
            <p:spPr>
              <a:xfrm>
                <a:off x="3810000" y="1676400"/>
                <a:ext cx="652272" cy="369332"/>
              </a:xfrm>
              <a:prstGeom prst="rect">
                <a:avLst/>
              </a:prstGeom>
            </p:spPr>
            <p:style>
              <a:lnRef idx="0">
                <a:schemeClr val="accent2"/>
              </a:lnRef>
              <a:fillRef idx="3">
                <a:schemeClr val="accent2"/>
              </a:fillRef>
              <a:effectRef idx="3">
                <a:schemeClr val="accent2"/>
              </a:effectRef>
              <a:fontRef idx="minor">
                <a:schemeClr val="lt1"/>
              </a:fontRef>
            </p:style>
            <p:txBody>
              <a:bodyPr wrap="square" rtlCol="0">
                <a:spAutoFit/>
              </a:bodyPr>
              <a:lstStyle/>
              <a:p>
                <a:pPr/>
                <a14:m>
                  <m:oMathPara xmlns:m="http://schemas.openxmlformats.org/officeDocument/2006/math">
                    <m:oMathParaPr>
                      <m:jc m:val="centerGroup"/>
                    </m:oMathParaPr>
                    <m:oMath xmlns:m="http://schemas.openxmlformats.org/officeDocument/2006/math">
                      <m:r>
                        <a:rPr lang="en-US" i="1">
                          <a:latin typeface="Cambria Math" charset="0"/>
                        </a:rPr>
                        <m:t>7</m:t>
                      </m:r>
                      <m:r>
                        <a:rPr lang="en-US" b="0" i="1" smtClean="0">
                          <a:latin typeface="Cambria Math" charset="0"/>
                        </a:rPr>
                        <m:t>000</m:t>
                      </m:r>
                    </m:oMath>
                  </m:oMathPara>
                </a14:m>
                <a:endParaRPr lang="en-US" dirty="0">
                  <a:latin typeface="Bold sand ms"/>
                </a:endParaRPr>
              </a:p>
            </p:txBody>
          </p:sp>
        </mc:Choice>
        <mc:Fallback xmlns="">
          <p:sp>
            <p:nvSpPr>
              <p:cNvPr id="21" name="TextBox 20"/>
              <p:cNvSpPr txBox="1">
                <a:spLocks noRot="1" noChangeAspect="1" noMove="1" noResize="1" noEditPoints="1" noAdjustHandles="1" noChangeArrowheads="1" noChangeShapeType="1" noTextEdit="1"/>
              </p:cNvSpPr>
              <p:nvPr/>
            </p:nvSpPr>
            <p:spPr>
              <a:xfrm>
                <a:off x="3810000" y="1676400"/>
                <a:ext cx="652272" cy="369332"/>
              </a:xfrm>
              <a:prstGeom prst="rect">
                <a:avLst/>
              </a:prstGeom>
              <a:blipFill rotWithShape="0">
                <a:blip r:embed="rId3"/>
                <a:stretch>
                  <a:fillRect/>
                </a:stretch>
              </a:blipFill>
            </p:spPr>
            <p:txBody>
              <a:bodyPr/>
              <a:lstStyle/>
              <a:p>
                <a:r>
                  <a:rPr lang="en-US">
                    <a:noFill/>
                  </a:rPr>
                  <a:t> </a:t>
                </a:r>
              </a:p>
            </p:txBody>
          </p:sp>
        </mc:Fallback>
      </mc:AlternateContent>
      <p:cxnSp>
        <p:nvCxnSpPr>
          <p:cNvPr id="20" name="Straight Connector 19"/>
          <p:cNvCxnSpPr>
            <a:cxnSpLocks/>
          </p:cNvCxnSpPr>
          <p:nvPr/>
        </p:nvCxnSpPr>
        <p:spPr>
          <a:xfrm>
            <a:off x="5486400" y="2130552"/>
            <a:ext cx="0" cy="336071"/>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24" name="Straight Connector 23"/>
          <p:cNvCxnSpPr>
            <a:cxnSpLocks/>
          </p:cNvCxnSpPr>
          <p:nvPr/>
        </p:nvCxnSpPr>
        <p:spPr>
          <a:xfrm>
            <a:off x="4114800" y="2130552"/>
            <a:ext cx="0" cy="336071"/>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25" name="Straight Connector 24"/>
          <p:cNvCxnSpPr>
            <a:cxnSpLocks/>
          </p:cNvCxnSpPr>
          <p:nvPr/>
        </p:nvCxnSpPr>
        <p:spPr>
          <a:xfrm>
            <a:off x="1371600" y="2130552"/>
            <a:ext cx="0" cy="336071"/>
          </a:xfrm>
          <a:prstGeom prst="line">
            <a:avLst/>
          </a:prstGeom>
          <a:ln w="25400"/>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26" name="TextBox 25"/>
              <p:cNvSpPr txBox="1"/>
              <p:nvPr/>
            </p:nvSpPr>
            <p:spPr>
              <a:xfrm>
                <a:off x="5138928" y="1676400"/>
                <a:ext cx="652272" cy="369332"/>
              </a:xfrm>
              <a:prstGeom prst="rect">
                <a:avLst/>
              </a:prstGeom>
            </p:spPr>
            <p:style>
              <a:lnRef idx="0">
                <a:schemeClr val="accent2"/>
              </a:lnRef>
              <a:fillRef idx="3">
                <a:schemeClr val="accent2"/>
              </a:fillRef>
              <a:effectRef idx="3">
                <a:schemeClr val="accent2"/>
              </a:effectRef>
              <a:fontRef idx="minor">
                <a:schemeClr val="lt1"/>
              </a:fontRef>
            </p:style>
            <p:txBody>
              <a:bodyPr wrap="square" rtlCol="0">
                <a:spAutoFit/>
              </a:bodyPr>
              <a:lstStyle/>
              <a:p>
                <a:pPr/>
                <a14:m>
                  <m:oMathPara xmlns:m="http://schemas.openxmlformats.org/officeDocument/2006/math">
                    <m:oMathParaPr>
                      <m:jc m:val="centerGroup"/>
                    </m:oMathParaPr>
                    <m:oMath xmlns:m="http://schemas.openxmlformats.org/officeDocument/2006/math">
                      <m:r>
                        <a:rPr lang="en-US" i="1">
                          <a:latin typeface="Cambria Math" charset="0"/>
                        </a:rPr>
                        <m:t>2</m:t>
                      </m:r>
                      <m:r>
                        <a:rPr lang="en-US" b="0" i="1" smtClean="0">
                          <a:latin typeface="Cambria Math" charset="0"/>
                        </a:rPr>
                        <m:t>000</m:t>
                      </m:r>
                    </m:oMath>
                  </m:oMathPara>
                </a14:m>
                <a:endParaRPr lang="en-US" dirty="0">
                  <a:latin typeface="Bold sand ms"/>
                </a:endParaRPr>
              </a:p>
            </p:txBody>
          </p:sp>
        </mc:Choice>
        <mc:Fallback xmlns="">
          <p:sp>
            <p:nvSpPr>
              <p:cNvPr id="26" name="TextBox 25"/>
              <p:cNvSpPr txBox="1">
                <a:spLocks noRot="1" noChangeAspect="1" noMove="1" noResize="1" noEditPoints="1" noAdjustHandles="1" noChangeArrowheads="1" noChangeShapeType="1" noTextEdit="1"/>
              </p:cNvSpPr>
              <p:nvPr/>
            </p:nvSpPr>
            <p:spPr>
              <a:xfrm>
                <a:off x="5138928" y="1676400"/>
                <a:ext cx="652272" cy="369332"/>
              </a:xfrm>
              <a:prstGeom prst="rect">
                <a:avLst/>
              </a:prstGeom>
              <a:blipFill rotWithShape="0">
                <a:blip r:embed="rId4"/>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8" name="TextBox 27"/>
              <p:cNvSpPr txBox="1"/>
              <p:nvPr/>
            </p:nvSpPr>
            <p:spPr>
              <a:xfrm>
                <a:off x="6510528" y="1676400"/>
                <a:ext cx="652272" cy="369332"/>
              </a:xfrm>
              <a:prstGeom prst="rect">
                <a:avLst/>
              </a:prstGeom>
            </p:spPr>
            <p:style>
              <a:lnRef idx="0">
                <a:schemeClr val="accent2"/>
              </a:lnRef>
              <a:fillRef idx="3">
                <a:schemeClr val="accent2"/>
              </a:fillRef>
              <a:effectRef idx="3">
                <a:schemeClr val="accent2"/>
              </a:effectRef>
              <a:fontRef idx="minor">
                <a:schemeClr val="lt1"/>
              </a:fontRef>
            </p:style>
            <p:txBody>
              <a:bodyPr wrap="square" rtlCol="0">
                <a:spAutoFit/>
              </a:bodyPr>
              <a:lstStyle/>
              <a:p>
                <a:pPr/>
                <a14:m>
                  <m:oMathPara xmlns:m="http://schemas.openxmlformats.org/officeDocument/2006/math">
                    <m:oMathParaPr>
                      <m:jc m:val="centerGroup"/>
                    </m:oMathParaPr>
                    <m:oMath xmlns:m="http://schemas.openxmlformats.org/officeDocument/2006/math">
                      <m:r>
                        <a:rPr lang="en-US" i="1">
                          <a:latin typeface="Cambria Math" charset="0"/>
                        </a:rPr>
                        <m:t>5</m:t>
                      </m:r>
                      <m:r>
                        <a:rPr lang="en-US" b="0" i="1" smtClean="0">
                          <a:latin typeface="Cambria Math" charset="0"/>
                        </a:rPr>
                        <m:t>000</m:t>
                      </m:r>
                    </m:oMath>
                  </m:oMathPara>
                </a14:m>
                <a:endParaRPr lang="en-US" dirty="0">
                  <a:latin typeface="Bold sand ms"/>
                </a:endParaRPr>
              </a:p>
            </p:txBody>
          </p:sp>
        </mc:Choice>
        <mc:Fallback xmlns="">
          <p:sp>
            <p:nvSpPr>
              <p:cNvPr id="28" name="TextBox 27"/>
              <p:cNvSpPr txBox="1">
                <a:spLocks noRot="1" noChangeAspect="1" noMove="1" noResize="1" noEditPoints="1" noAdjustHandles="1" noChangeArrowheads="1" noChangeShapeType="1" noTextEdit="1"/>
              </p:cNvSpPr>
              <p:nvPr/>
            </p:nvSpPr>
            <p:spPr>
              <a:xfrm>
                <a:off x="6510528" y="1676400"/>
                <a:ext cx="652272" cy="369332"/>
              </a:xfrm>
              <a:prstGeom prst="rect">
                <a:avLst/>
              </a:prstGeom>
              <a:blipFill rotWithShape="0">
                <a:blip r:embed="rId5"/>
                <a:stretch>
                  <a:fillRect/>
                </a:stretch>
              </a:blipFill>
            </p:spPr>
            <p:txBody>
              <a:bodyPr/>
              <a:lstStyle/>
              <a:p>
                <a:r>
                  <a:rPr lang="en-US">
                    <a:noFill/>
                  </a:rPr>
                  <a:t> </a:t>
                </a:r>
              </a:p>
            </p:txBody>
          </p:sp>
        </mc:Fallback>
      </mc:AlternateContent>
      <p:cxnSp>
        <p:nvCxnSpPr>
          <p:cNvPr id="13" name="Straight Connector 12"/>
          <p:cNvCxnSpPr>
            <a:cxnSpLocks/>
          </p:cNvCxnSpPr>
          <p:nvPr/>
        </p:nvCxnSpPr>
        <p:spPr>
          <a:xfrm>
            <a:off x="1371600" y="2514600"/>
            <a:ext cx="12220" cy="990600"/>
          </a:xfrm>
          <a:prstGeom prst="line">
            <a:avLst/>
          </a:prstGeom>
          <a:ln w="25400">
            <a:solidFill>
              <a:schemeClr val="accent1"/>
            </a:solidFill>
            <a:headEnd type="arrow"/>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4" name="TextBox 13"/>
              <p:cNvSpPr txBox="1"/>
              <p:nvPr/>
            </p:nvSpPr>
            <p:spPr>
              <a:xfrm>
                <a:off x="1447800" y="2892623"/>
                <a:ext cx="1075551" cy="30777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2000" i="1" smtClean="0">
                          <a:latin typeface="Cambria Math" charset="0"/>
                        </a:rPr>
                        <m:t> </m:t>
                      </m:r>
                      <m:r>
                        <a:rPr lang="en-US" sz="2000" b="0" i="0" smtClean="0">
                          <a:latin typeface="Cambria Math" charset="0"/>
                        </a:rPr>
                        <m:t> </m:t>
                      </m:r>
                      <m:r>
                        <a:rPr lang="en-US" sz="2000" b="0" i="1" smtClean="0">
                          <a:latin typeface="Cambria Math" charset="0"/>
                        </a:rPr>
                        <m:t>𝑖</m:t>
                      </m:r>
                      <m:r>
                        <a:rPr lang="en-US" sz="2000" b="0" i="1" smtClean="0">
                          <a:latin typeface="Cambria Math" charset="0"/>
                        </a:rPr>
                        <m:t>=0.25</m:t>
                      </m:r>
                    </m:oMath>
                  </m:oMathPara>
                </a14:m>
                <a:endParaRPr lang="en-US" sz="2000" b="0" dirty="0"/>
              </a:p>
            </p:txBody>
          </p:sp>
        </mc:Choice>
        <mc:Fallback xmlns="">
          <p:sp>
            <p:nvSpPr>
              <p:cNvPr id="14" name="TextBox 13"/>
              <p:cNvSpPr txBox="1">
                <a:spLocks noRot="1" noChangeAspect="1" noMove="1" noResize="1" noEditPoints="1" noAdjustHandles="1" noChangeArrowheads="1" noChangeShapeType="1" noTextEdit="1"/>
              </p:cNvSpPr>
              <p:nvPr/>
            </p:nvSpPr>
            <p:spPr>
              <a:xfrm>
                <a:off x="1447800" y="2892623"/>
                <a:ext cx="1075551" cy="307777"/>
              </a:xfrm>
              <a:prstGeom prst="rect">
                <a:avLst/>
              </a:prstGeom>
              <a:blipFill rotWithShape="0">
                <a:blip r:embed="rId6"/>
                <a:stretch>
                  <a:fillRect l="-9659" t="-146000" r="-5682" b="-180000"/>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5" name="TextBox 14"/>
              <p:cNvSpPr txBox="1"/>
              <p:nvPr/>
            </p:nvSpPr>
            <p:spPr>
              <a:xfrm>
                <a:off x="838200" y="3807023"/>
                <a:ext cx="1243866" cy="30777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2000" i="1" smtClean="0">
                          <a:latin typeface="Cambria Math" charset="0"/>
                        </a:rPr>
                        <m:t> </m:t>
                      </m:r>
                      <m:r>
                        <a:rPr lang="en-US" sz="2000" b="0" i="0" smtClean="0">
                          <a:latin typeface="Cambria Math" charset="0"/>
                        </a:rPr>
                        <m:t> </m:t>
                      </m:r>
                      <m:r>
                        <a:rPr lang="en-US" sz="2000" b="0" i="1" smtClean="0">
                          <a:latin typeface="Cambria Math" charset="0"/>
                        </a:rPr>
                        <m:t>𝑉</m:t>
                      </m:r>
                      <m:r>
                        <a:rPr lang="en-US" sz="2000" b="0" i="1" smtClean="0">
                          <a:latin typeface="Cambria Math" charset="0"/>
                        </a:rPr>
                        <m:t>=7552</m:t>
                      </m:r>
                    </m:oMath>
                  </m:oMathPara>
                </a14:m>
                <a:endParaRPr lang="en-US" sz="2000" b="0" dirty="0"/>
              </a:p>
            </p:txBody>
          </p:sp>
        </mc:Choice>
        <mc:Fallback xmlns="">
          <p:sp>
            <p:nvSpPr>
              <p:cNvPr id="15" name="TextBox 14"/>
              <p:cNvSpPr txBox="1">
                <a:spLocks noRot="1" noChangeAspect="1" noMove="1" noResize="1" noEditPoints="1" noAdjustHandles="1" noChangeArrowheads="1" noChangeShapeType="1" noTextEdit="1"/>
              </p:cNvSpPr>
              <p:nvPr/>
            </p:nvSpPr>
            <p:spPr>
              <a:xfrm>
                <a:off x="838200" y="3807023"/>
                <a:ext cx="1243866" cy="307777"/>
              </a:xfrm>
              <a:prstGeom prst="rect">
                <a:avLst/>
              </a:prstGeom>
              <a:blipFill rotWithShape="0">
                <a:blip r:embed="rId7"/>
                <a:stretch>
                  <a:fillRect l="-7843" t="-146000" r="-4412" b="-180000"/>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6" name="TextBox 15"/>
              <p:cNvSpPr txBox="1"/>
              <p:nvPr/>
            </p:nvSpPr>
            <p:spPr>
              <a:xfrm>
                <a:off x="1981200" y="3794760"/>
                <a:ext cx="2397195" cy="30777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2000" i="1" smtClean="0">
                          <a:latin typeface="Cambria Math" charset="0"/>
                        </a:rPr>
                        <m:t> </m:t>
                      </m:r>
                      <m:r>
                        <a:rPr lang="en-US" sz="2000" b="0" i="0" smtClean="0">
                          <a:latin typeface="Cambria Math" charset="0"/>
                        </a:rPr>
                        <m:t> </m:t>
                      </m:r>
                      <m:r>
                        <a:rPr lang="en-US" sz="2000" b="0" i="1" smtClean="0">
                          <a:latin typeface="Cambria Math" charset="0"/>
                        </a:rPr>
                        <m:t>=</m:t>
                      </m:r>
                      <m:r>
                        <m:rPr>
                          <m:sty m:val="p"/>
                        </m:rPr>
                        <a:rPr lang="en-US" sz="2000" b="0" i="0" smtClean="0">
                          <a:latin typeface="Cambria Math" charset="0"/>
                        </a:rPr>
                        <m:t>indifference</m:t>
                      </m:r>
                      <m:r>
                        <a:rPr lang="en-US" sz="2000" b="0" i="0" smtClean="0">
                          <a:latin typeface="Cambria Math" charset="0"/>
                        </a:rPr>
                        <m:t> </m:t>
                      </m:r>
                      <m:r>
                        <m:rPr>
                          <m:sty m:val="p"/>
                        </m:rPr>
                        <a:rPr lang="en-US" sz="2000" b="0" i="0" smtClean="0">
                          <a:latin typeface="Cambria Math" charset="0"/>
                        </a:rPr>
                        <m:t>value</m:t>
                      </m:r>
                    </m:oMath>
                  </m:oMathPara>
                </a14:m>
                <a:endParaRPr lang="en-US" sz="2000" b="0" dirty="0"/>
              </a:p>
            </p:txBody>
          </p:sp>
        </mc:Choice>
        <mc:Fallback xmlns="">
          <p:sp>
            <p:nvSpPr>
              <p:cNvPr id="16" name="TextBox 15"/>
              <p:cNvSpPr txBox="1">
                <a:spLocks noRot="1" noChangeAspect="1" noMove="1" noResize="1" noEditPoints="1" noAdjustHandles="1" noChangeArrowheads="1" noChangeShapeType="1" noTextEdit="1"/>
              </p:cNvSpPr>
              <p:nvPr/>
            </p:nvSpPr>
            <p:spPr>
              <a:xfrm>
                <a:off x="1981200" y="3794760"/>
                <a:ext cx="2397195" cy="307777"/>
              </a:xfrm>
              <a:prstGeom prst="rect">
                <a:avLst/>
              </a:prstGeom>
              <a:blipFill rotWithShape="0">
                <a:blip r:embed="rId8"/>
                <a:stretch>
                  <a:fillRect l="-3562" t="-146000" r="-2290" b="-180000"/>
                </a:stretch>
              </a:blipFill>
            </p:spPr>
            <p:txBody>
              <a:bodyPr/>
              <a:lstStyle/>
              <a:p>
                <a:r>
                  <a:rPr lang="en-US">
                    <a:noFill/>
                  </a:rPr>
                  <a:t> </a:t>
                </a:r>
              </a:p>
            </p:txBody>
          </p:sp>
        </mc:Fallback>
      </mc:AlternateContent>
    </p:spTree>
    <p:extLst>
      <p:ext uri="{BB962C8B-B14F-4D97-AF65-F5344CB8AC3E}">
        <p14:creationId xmlns:p14="http://schemas.microsoft.com/office/powerpoint/2010/main" val="182692976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Content Placeholder 2"/>
          <p:cNvSpPr txBox="1">
            <a:spLocks/>
          </p:cNvSpPr>
          <p:nvPr/>
        </p:nvSpPr>
        <p:spPr>
          <a:xfrm>
            <a:off x="457200" y="1494000"/>
            <a:ext cx="8001000" cy="4525963"/>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1028700" indent="-571500" algn="l" defTabSz="914400" rtl="0" eaLnBrk="1" latinLnBrk="0" hangingPunct="1">
              <a:spcBef>
                <a:spcPct val="20000"/>
              </a:spcBef>
              <a:buFont typeface="+mj-lt"/>
              <a:buAutoNum type="romanLcPeriod"/>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Wingdings" pitchFamily="2" charset="2"/>
              <a:buChar char="Ø"/>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227013" indent="0">
              <a:spcBef>
                <a:spcPts val="700"/>
              </a:spcBef>
              <a:buClr>
                <a:schemeClr val="accent1"/>
              </a:buClr>
              <a:buNone/>
            </a:pPr>
            <a:endParaRPr lang="en-US" sz="2200" dirty="0">
              <a:solidFill>
                <a:schemeClr val="tx1"/>
              </a:solidFill>
              <a:latin typeface="Bold sand ms"/>
            </a:endParaRPr>
          </a:p>
          <a:p>
            <a:pPr indent="-165100">
              <a:spcBef>
                <a:spcPts val="900"/>
              </a:spcBef>
            </a:pPr>
            <a:endParaRPr lang="en-US" sz="2000" dirty="0">
              <a:solidFill>
                <a:schemeClr val="tx1"/>
              </a:solidFill>
              <a:latin typeface="Bold sand ms"/>
            </a:endParaRPr>
          </a:p>
          <a:p>
            <a:pPr marL="0" indent="0">
              <a:buFont typeface="Arial" pitchFamily="34" charset="0"/>
              <a:buNone/>
            </a:pPr>
            <a:endParaRPr lang="en-US" sz="2000" dirty="0">
              <a:solidFill>
                <a:schemeClr val="tx1"/>
              </a:solidFill>
              <a:latin typeface="Bold sand ms"/>
            </a:endParaRPr>
          </a:p>
        </p:txBody>
      </p:sp>
      <p:sp>
        <p:nvSpPr>
          <p:cNvPr id="4" name="Title 1"/>
          <p:cNvSpPr txBox="1">
            <a:spLocks/>
          </p:cNvSpPr>
          <p:nvPr/>
        </p:nvSpPr>
        <p:spPr>
          <a:xfrm>
            <a:off x="228600" y="228600"/>
            <a:ext cx="8686800" cy="11430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spcAft>
                <a:spcPts val="1200"/>
              </a:spcAft>
            </a:pPr>
            <a:r>
              <a:rPr lang="en-US" b="1" dirty="0">
                <a:latin typeface="Bold sand ms"/>
              </a:rPr>
              <a:t>Definitions and Terminology</a:t>
            </a:r>
          </a:p>
        </p:txBody>
      </p:sp>
      <p:cxnSp>
        <p:nvCxnSpPr>
          <p:cNvPr id="6" name="Straight Arrow Connector 5"/>
          <p:cNvCxnSpPr>
            <a:cxnSpLocks/>
          </p:cNvCxnSpPr>
          <p:nvPr/>
        </p:nvCxnSpPr>
        <p:spPr>
          <a:xfrm flipV="1">
            <a:off x="914400" y="2267623"/>
            <a:ext cx="6858000" cy="18377"/>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p:cxnSp>
        <p:nvCxnSpPr>
          <p:cNvPr id="10" name="Straight Connector 9"/>
          <p:cNvCxnSpPr>
            <a:cxnSpLocks/>
          </p:cNvCxnSpPr>
          <p:nvPr/>
        </p:nvCxnSpPr>
        <p:spPr>
          <a:xfrm>
            <a:off x="2743200" y="2133600"/>
            <a:ext cx="0" cy="336071"/>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1" name="Straight Connector 10"/>
          <p:cNvCxnSpPr>
            <a:cxnSpLocks/>
          </p:cNvCxnSpPr>
          <p:nvPr/>
        </p:nvCxnSpPr>
        <p:spPr>
          <a:xfrm>
            <a:off x="6858000" y="2133600"/>
            <a:ext cx="0" cy="336071"/>
          </a:xfrm>
          <a:prstGeom prst="line">
            <a:avLst/>
          </a:prstGeom>
          <a:ln w="25400"/>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21" name="TextBox 20"/>
              <p:cNvSpPr txBox="1"/>
              <p:nvPr/>
            </p:nvSpPr>
            <p:spPr>
              <a:xfrm>
                <a:off x="3810000" y="1676400"/>
                <a:ext cx="652272" cy="369332"/>
              </a:xfrm>
              <a:prstGeom prst="rect">
                <a:avLst/>
              </a:prstGeom>
            </p:spPr>
            <p:style>
              <a:lnRef idx="0">
                <a:schemeClr val="accent2"/>
              </a:lnRef>
              <a:fillRef idx="3">
                <a:schemeClr val="accent2"/>
              </a:fillRef>
              <a:effectRef idx="3">
                <a:schemeClr val="accent2"/>
              </a:effectRef>
              <a:fontRef idx="minor">
                <a:schemeClr val="lt1"/>
              </a:fontRef>
            </p:style>
            <p:txBody>
              <a:bodyPr wrap="square" rtlCol="0">
                <a:spAutoFit/>
              </a:bodyPr>
              <a:lstStyle/>
              <a:p>
                <a:pPr/>
                <a14:m>
                  <m:oMathPara xmlns:m="http://schemas.openxmlformats.org/officeDocument/2006/math">
                    <m:oMathParaPr>
                      <m:jc m:val="centerGroup"/>
                    </m:oMathParaPr>
                    <m:oMath xmlns:m="http://schemas.openxmlformats.org/officeDocument/2006/math">
                      <m:r>
                        <a:rPr lang="en-US" i="1">
                          <a:latin typeface="Cambria Math" charset="0"/>
                        </a:rPr>
                        <m:t>7</m:t>
                      </m:r>
                      <m:r>
                        <a:rPr lang="en-US" b="0" i="1" smtClean="0">
                          <a:latin typeface="Cambria Math" charset="0"/>
                        </a:rPr>
                        <m:t>000</m:t>
                      </m:r>
                    </m:oMath>
                  </m:oMathPara>
                </a14:m>
                <a:endParaRPr lang="en-US" dirty="0">
                  <a:latin typeface="Bold sand ms"/>
                </a:endParaRPr>
              </a:p>
            </p:txBody>
          </p:sp>
        </mc:Choice>
        <mc:Fallback xmlns="">
          <p:sp>
            <p:nvSpPr>
              <p:cNvPr id="21" name="TextBox 20"/>
              <p:cNvSpPr txBox="1">
                <a:spLocks noRot="1" noChangeAspect="1" noMove="1" noResize="1" noEditPoints="1" noAdjustHandles="1" noChangeArrowheads="1" noChangeShapeType="1" noTextEdit="1"/>
              </p:cNvSpPr>
              <p:nvPr/>
            </p:nvSpPr>
            <p:spPr>
              <a:xfrm>
                <a:off x="3810000" y="1676400"/>
                <a:ext cx="652272" cy="369332"/>
              </a:xfrm>
              <a:prstGeom prst="rect">
                <a:avLst/>
              </a:prstGeom>
              <a:blipFill rotWithShape="0">
                <a:blip r:embed="rId3"/>
                <a:stretch>
                  <a:fillRect/>
                </a:stretch>
              </a:blipFill>
            </p:spPr>
            <p:txBody>
              <a:bodyPr/>
              <a:lstStyle/>
              <a:p>
                <a:r>
                  <a:rPr lang="en-US">
                    <a:noFill/>
                  </a:rPr>
                  <a:t> </a:t>
                </a:r>
              </a:p>
            </p:txBody>
          </p:sp>
        </mc:Fallback>
      </mc:AlternateContent>
      <p:cxnSp>
        <p:nvCxnSpPr>
          <p:cNvPr id="20" name="Straight Connector 19"/>
          <p:cNvCxnSpPr>
            <a:cxnSpLocks/>
          </p:cNvCxnSpPr>
          <p:nvPr/>
        </p:nvCxnSpPr>
        <p:spPr>
          <a:xfrm>
            <a:off x="5486400" y="2130552"/>
            <a:ext cx="0" cy="336071"/>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24" name="Straight Connector 23"/>
          <p:cNvCxnSpPr>
            <a:cxnSpLocks/>
          </p:cNvCxnSpPr>
          <p:nvPr/>
        </p:nvCxnSpPr>
        <p:spPr>
          <a:xfrm>
            <a:off x="4114800" y="2130552"/>
            <a:ext cx="0" cy="336071"/>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25" name="Straight Connector 24"/>
          <p:cNvCxnSpPr>
            <a:cxnSpLocks/>
          </p:cNvCxnSpPr>
          <p:nvPr/>
        </p:nvCxnSpPr>
        <p:spPr>
          <a:xfrm>
            <a:off x="1371600" y="2130552"/>
            <a:ext cx="0" cy="336071"/>
          </a:xfrm>
          <a:prstGeom prst="line">
            <a:avLst/>
          </a:prstGeom>
          <a:ln w="25400"/>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26" name="TextBox 25"/>
              <p:cNvSpPr txBox="1"/>
              <p:nvPr/>
            </p:nvSpPr>
            <p:spPr>
              <a:xfrm>
                <a:off x="5138928" y="1676400"/>
                <a:ext cx="652272" cy="369332"/>
              </a:xfrm>
              <a:prstGeom prst="rect">
                <a:avLst/>
              </a:prstGeom>
            </p:spPr>
            <p:style>
              <a:lnRef idx="0">
                <a:schemeClr val="accent2"/>
              </a:lnRef>
              <a:fillRef idx="3">
                <a:schemeClr val="accent2"/>
              </a:fillRef>
              <a:effectRef idx="3">
                <a:schemeClr val="accent2"/>
              </a:effectRef>
              <a:fontRef idx="minor">
                <a:schemeClr val="lt1"/>
              </a:fontRef>
            </p:style>
            <p:txBody>
              <a:bodyPr wrap="square" rtlCol="0">
                <a:spAutoFit/>
              </a:bodyPr>
              <a:lstStyle/>
              <a:p>
                <a:pPr/>
                <a14:m>
                  <m:oMathPara xmlns:m="http://schemas.openxmlformats.org/officeDocument/2006/math">
                    <m:oMathParaPr>
                      <m:jc m:val="centerGroup"/>
                    </m:oMathParaPr>
                    <m:oMath xmlns:m="http://schemas.openxmlformats.org/officeDocument/2006/math">
                      <m:r>
                        <a:rPr lang="en-US" i="1">
                          <a:latin typeface="Cambria Math" charset="0"/>
                        </a:rPr>
                        <m:t>2</m:t>
                      </m:r>
                      <m:r>
                        <a:rPr lang="en-US" b="0" i="1" smtClean="0">
                          <a:latin typeface="Cambria Math" charset="0"/>
                        </a:rPr>
                        <m:t>000</m:t>
                      </m:r>
                    </m:oMath>
                  </m:oMathPara>
                </a14:m>
                <a:endParaRPr lang="en-US" dirty="0">
                  <a:latin typeface="Bold sand ms"/>
                </a:endParaRPr>
              </a:p>
            </p:txBody>
          </p:sp>
        </mc:Choice>
        <mc:Fallback xmlns="">
          <p:sp>
            <p:nvSpPr>
              <p:cNvPr id="26" name="TextBox 25"/>
              <p:cNvSpPr txBox="1">
                <a:spLocks noRot="1" noChangeAspect="1" noMove="1" noResize="1" noEditPoints="1" noAdjustHandles="1" noChangeArrowheads="1" noChangeShapeType="1" noTextEdit="1"/>
              </p:cNvSpPr>
              <p:nvPr/>
            </p:nvSpPr>
            <p:spPr>
              <a:xfrm>
                <a:off x="5138928" y="1676400"/>
                <a:ext cx="652272" cy="369332"/>
              </a:xfrm>
              <a:prstGeom prst="rect">
                <a:avLst/>
              </a:prstGeom>
              <a:blipFill rotWithShape="0">
                <a:blip r:embed="rId4"/>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8" name="TextBox 27"/>
              <p:cNvSpPr txBox="1"/>
              <p:nvPr/>
            </p:nvSpPr>
            <p:spPr>
              <a:xfrm>
                <a:off x="6510528" y="1676400"/>
                <a:ext cx="652272" cy="369332"/>
              </a:xfrm>
              <a:prstGeom prst="rect">
                <a:avLst/>
              </a:prstGeom>
            </p:spPr>
            <p:style>
              <a:lnRef idx="0">
                <a:schemeClr val="accent2"/>
              </a:lnRef>
              <a:fillRef idx="3">
                <a:schemeClr val="accent2"/>
              </a:fillRef>
              <a:effectRef idx="3">
                <a:schemeClr val="accent2"/>
              </a:effectRef>
              <a:fontRef idx="minor">
                <a:schemeClr val="lt1"/>
              </a:fontRef>
            </p:style>
            <p:txBody>
              <a:bodyPr wrap="square" rtlCol="0">
                <a:spAutoFit/>
              </a:bodyPr>
              <a:lstStyle/>
              <a:p>
                <a:pPr/>
                <a14:m>
                  <m:oMathPara xmlns:m="http://schemas.openxmlformats.org/officeDocument/2006/math">
                    <m:oMathParaPr>
                      <m:jc m:val="centerGroup"/>
                    </m:oMathParaPr>
                    <m:oMath xmlns:m="http://schemas.openxmlformats.org/officeDocument/2006/math">
                      <m:r>
                        <a:rPr lang="en-US" i="1">
                          <a:latin typeface="Cambria Math" charset="0"/>
                        </a:rPr>
                        <m:t>5</m:t>
                      </m:r>
                      <m:r>
                        <a:rPr lang="en-US" b="0" i="1" smtClean="0">
                          <a:latin typeface="Cambria Math" charset="0"/>
                        </a:rPr>
                        <m:t>000</m:t>
                      </m:r>
                    </m:oMath>
                  </m:oMathPara>
                </a14:m>
                <a:endParaRPr lang="en-US" dirty="0">
                  <a:latin typeface="Bold sand ms"/>
                </a:endParaRPr>
              </a:p>
            </p:txBody>
          </p:sp>
        </mc:Choice>
        <mc:Fallback xmlns="">
          <p:sp>
            <p:nvSpPr>
              <p:cNvPr id="28" name="TextBox 27"/>
              <p:cNvSpPr txBox="1">
                <a:spLocks noRot="1" noChangeAspect="1" noMove="1" noResize="1" noEditPoints="1" noAdjustHandles="1" noChangeArrowheads="1" noChangeShapeType="1" noTextEdit="1"/>
              </p:cNvSpPr>
              <p:nvPr/>
            </p:nvSpPr>
            <p:spPr>
              <a:xfrm>
                <a:off x="6510528" y="1676400"/>
                <a:ext cx="652272" cy="369332"/>
              </a:xfrm>
              <a:prstGeom prst="rect">
                <a:avLst/>
              </a:prstGeom>
              <a:blipFill rotWithShape="0">
                <a:blip r:embed="rId5"/>
                <a:stretch>
                  <a:fillRect/>
                </a:stretch>
              </a:blipFill>
            </p:spPr>
            <p:txBody>
              <a:bodyPr/>
              <a:lstStyle/>
              <a:p>
                <a:r>
                  <a:rPr lang="en-US">
                    <a:noFill/>
                  </a:rPr>
                  <a:t> </a:t>
                </a:r>
              </a:p>
            </p:txBody>
          </p:sp>
        </mc:Fallback>
      </mc:AlternateContent>
      <p:cxnSp>
        <p:nvCxnSpPr>
          <p:cNvPr id="13" name="Straight Connector 12"/>
          <p:cNvCxnSpPr>
            <a:cxnSpLocks/>
          </p:cNvCxnSpPr>
          <p:nvPr/>
        </p:nvCxnSpPr>
        <p:spPr>
          <a:xfrm>
            <a:off x="1371600" y="2514600"/>
            <a:ext cx="12220" cy="990600"/>
          </a:xfrm>
          <a:prstGeom prst="line">
            <a:avLst/>
          </a:prstGeom>
          <a:ln w="25400">
            <a:solidFill>
              <a:schemeClr val="accent1"/>
            </a:solidFill>
            <a:headEnd type="arrow"/>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4" name="TextBox 13"/>
              <p:cNvSpPr txBox="1"/>
              <p:nvPr/>
            </p:nvSpPr>
            <p:spPr>
              <a:xfrm>
                <a:off x="1447800" y="2892623"/>
                <a:ext cx="1075551" cy="30777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2000" i="1" smtClean="0">
                          <a:latin typeface="Cambria Math" charset="0"/>
                        </a:rPr>
                        <m:t> </m:t>
                      </m:r>
                      <m:r>
                        <a:rPr lang="en-US" sz="2000" b="0" i="0" smtClean="0">
                          <a:latin typeface="Cambria Math" charset="0"/>
                        </a:rPr>
                        <m:t> </m:t>
                      </m:r>
                      <m:r>
                        <a:rPr lang="en-US" sz="2000" b="0" i="1" smtClean="0">
                          <a:latin typeface="Cambria Math" charset="0"/>
                        </a:rPr>
                        <m:t>𝑖</m:t>
                      </m:r>
                      <m:r>
                        <a:rPr lang="en-US" sz="2000" b="0" i="1" smtClean="0">
                          <a:latin typeface="Cambria Math" charset="0"/>
                        </a:rPr>
                        <m:t>=0.25</m:t>
                      </m:r>
                    </m:oMath>
                  </m:oMathPara>
                </a14:m>
                <a:endParaRPr lang="en-US" sz="2000" b="0" dirty="0"/>
              </a:p>
            </p:txBody>
          </p:sp>
        </mc:Choice>
        <mc:Fallback xmlns="">
          <p:sp>
            <p:nvSpPr>
              <p:cNvPr id="14" name="TextBox 13"/>
              <p:cNvSpPr txBox="1">
                <a:spLocks noRot="1" noChangeAspect="1" noMove="1" noResize="1" noEditPoints="1" noAdjustHandles="1" noChangeArrowheads="1" noChangeShapeType="1" noTextEdit="1"/>
              </p:cNvSpPr>
              <p:nvPr/>
            </p:nvSpPr>
            <p:spPr>
              <a:xfrm>
                <a:off x="1447800" y="2892623"/>
                <a:ext cx="1075551" cy="307777"/>
              </a:xfrm>
              <a:prstGeom prst="rect">
                <a:avLst/>
              </a:prstGeom>
              <a:blipFill rotWithShape="0">
                <a:blip r:embed="rId6"/>
                <a:stretch>
                  <a:fillRect l="-9659" t="-146000" r="-5682" b="-180000"/>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5" name="TextBox 14"/>
              <p:cNvSpPr txBox="1"/>
              <p:nvPr/>
            </p:nvSpPr>
            <p:spPr>
              <a:xfrm>
                <a:off x="838200" y="3807023"/>
                <a:ext cx="1243866" cy="30777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2000" i="1" smtClean="0">
                          <a:latin typeface="Cambria Math" charset="0"/>
                        </a:rPr>
                        <m:t> </m:t>
                      </m:r>
                      <m:r>
                        <a:rPr lang="en-US" sz="2000" b="0" i="0" smtClean="0">
                          <a:latin typeface="Cambria Math" charset="0"/>
                        </a:rPr>
                        <m:t> </m:t>
                      </m:r>
                      <m:r>
                        <a:rPr lang="en-US" sz="2000" b="0" i="1" smtClean="0">
                          <a:latin typeface="Cambria Math" charset="0"/>
                        </a:rPr>
                        <m:t>𝑉</m:t>
                      </m:r>
                      <m:r>
                        <a:rPr lang="en-US" sz="2000" b="0" i="1" smtClean="0">
                          <a:latin typeface="Cambria Math" charset="0"/>
                        </a:rPr>
                        <m:t>=7552</m:t>
                      </m:r>
                    </m:oMath>
                  </m:oMathPara>
                </a14:m>
                <a:endParaRPr lang="en-US" sz="2000" b="0" dirty="0"/>
              </a:p>
            </p:txBody>
          </p:sp>
        </mc:Choice>
        <mc:Fallback xmlns="">
          <p:sp>
            <p:nvSpPr>
              <p:cNvPr id="15" name="TextBox 14"/>
              <p:cNvSpPr txBox="1">
                <a:spLocks noRot="1" noChangeAspect="1" noMove="1" noResize="1" noEditPoints="1" noAdjustHandles="1" noChangeArrowheads="1" noChangeShapeType="1" noTextEdit="1"/>
              </p:cNvSpPr>
              <p:nvPr/>
            </p:nvSpPr>
            <p:spPr>
              <a:xfrm>
                <a:off x="838200" y="3807023"/>
                <a:ext cx="1243866" cy="307777"/>
              </a:xfrm>
              <a:prstGeom prst="rect">
                <a:avLst/>
              </a:prstGeom>
              <a:blipFill rotWithShape="0">
                <a:blip r:embed="rId7"/>
                <a:stretch>
                  <a:fillRect l="-7843" t="-146000" r="-4412" b="-180000"/>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9" name="TextBox 18"/>
              <p:cNvSpPr txBox="1"/>
              <p:nvPr/>
            </p:nvSpPr>
            <p:spPr>
              <a:xfrm>
                <a:off x="1399845" y="3200400"/>
                <a:ext cx="1419555" cy="30777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2000" i="1" smtClean="0">
                          <a:latin typeface="Cambria Math" charset="0"/>
                        </a:rPr>
                        <m:t> </m:t>
                      </m:r>
                      <m:r>
                        <a:rPr lang="en-US" sz="2000" b="0" i="0" smtClean="0">
                          <a:latin typeface="Cambria Math" charset="0"/>
                        </a:rPr>
                        <m:t> </m:t>
                      </m:r>
                      <m:r>
                        <a:rPr lang="en-US" sz="2000" b="0" i="1" smtClean="0">
                          <a:latin typeface="Cambria Math" charset="0"/>
                        </a:rPr>
                        <m:t>𝑝𝑎𝑓</m:t>
                      </m:r>
                      <m:r>
                        <a:rPr lang="en-US" sz="2000" b="0" i="1" smtClean="0">
                          <a:latin typeface="Cambria Math" charset="0"/>
                        </a:rPr>
                        <m:t>=1.25</m:t>
                      </m:r>
                    </m:oMath>
                  </m:oMathPara>
                </a14:m>
                <a:endParaRPr lang="en-US" sz="2000" b="0" dirty="0"/>
              </a:p>
            </p:txBody>
          </p:sp>
        </mc:Choice>
        <mc:Fallback xmlns="">
          <p:sp>
            <p:nvSpPr>
              <p:cNvPr id="19" name="TextBox 18"/>
              <p:cNvSpPr txBox="1">
                <a:spLocks noRot="1" noChangeAspect="1" noMove="1" noResize="1" noEditPoints="1" noAdjustHandles="1" noChangeArrowheads="1" noChangeShapeType="1" noTextEdit="1"/>
              </p:cNvSpPr>
              <p:nvPr/>
            </p:nvSpPr>
            <p:spPr>
              <a:xfrm>
                <a:off x="1399845" y="3200400"/>
                <a:ext cx="1419555" cy="307777"/>
              </a:xfrm>
              <a:prstGeom prst="rect">
                <a:avLst/>
              </a:prstGeom>
              <a:blipFill rotWithShape="0">
                <a:blip r:embed="rId9"/>
                <a:stretch>
                  <a:fillRect l="-6867" t="-146000" r="-3863" b="-180000"/>
                </a:stretch>
              </a:blipFill>
            </p:spPr>
            <p:txBody>
              <a:bodyPr/>
              <a:lstStyle/>
              <a:p>
                <a:r>
                  <a:rPr lang="en-US">
                    <a:noFill/>
                  </a:rPr>
                  <a:t> </a:t>
                </a:r>
              </a:p>
            </p:txBody>
          </p:sp>
        </mc:Fallback>
      </mc:AlternateContent>
    </p:spTree>
    <p:extLst>
      <p:ext uri="{BB962C8B-B14F-4D97-AF65-F5344CB8AC3E}">
        <p14:creationId xmlns:p14="http://schemas.microsoft.com/office/powerpoint/2010/main" val="33990743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Content Placeholder 2"/>
          <p:cNvSpPr txBox="1">
            <a:spLocks/>
          </p:cNvSpPr>
          <p:nvPr/>
        </p:nvSpPr>
        <p:spPr>
          <a:xfrm>
            <a:off x="457200" y="1494000"/>
            <a:ext cx="8001000" cy="4525963"/>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1028700" indent="-571500" algn="l" defTabSz="914400" rtl="0" eaLnBrk="1" latinLnBrk="0" hangingPunct="1">
              <a:spcBef>
                <a:spcPct val="20000"/>
              </a:spcBef>
              <a:buFont typeface="+mj-lt"/>
              <a:buAutoNum type="romanLcPeriod"/>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Wingdings" pitchFamily="2" charset="2"/>
              <a:buChar char="Ø"/>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227013" indent="0">
              <a:spcBef>
                <a:spcPts val="700"/>
              </a:spcBef>
              <a:buClr>
                <a:schemeClr val="accent1"/>
              </a:buClr>
              <a:buNone/>
            </a:pPr>
            <a:endParaRPr lang="en-US" sz="2200" dirty="0">
              <a:solidFill>
                <a:schemeClr val="tx1"/>
              </a:solidFill>
              <a:latin typeface="Bold sand ms"/>
            </a:endParaRPr>
          </a:p>
          <a:p>
            <a:pPr indent="-165100">
              <a:spcBef>
                <a:spcPts val="900"/>
              </a:spcBef>
            </a:pPr>
            <a:endParaRPr lang="en-US" sz="2000" dirty="0">
              <a:solidFill>
                <a:schemeClr val="tx1"/>
              </a:solidFill>
              <a:latin typeface="Bold sand ms"/>
            </a:endParaRPr>
          </a:p>
          <a:p>
            <a:pPr marL="0" indent="0">
              <a:buFont typeface="Arial" pitchFamily="34" charset="0"/>
              <a:buNone/>
            </a:pPr>
            <a:endParaRPr lang="en-US" sz="2000" dirty="0">
              <a:solidFill>
                <a:schemeClr val="tx1"/>
              </a:solidFill>
              <a:latin typeface="Bold sand ms"/>
            </a:endParaRPr>
          </a:p>
        </p:txBody>
      </p:sp>
      <p:sp>
        <p:nvSpPr>
          <p:cNvPr id="4" name="Title 1"/>
          <p:cNvSpPr txBox="1">
            <a:spLocks/>
          </p:cNvSpPr>
          <p:nvPr/>
        </p:nvSpPr>
        <p:spPr>
          <a:xfrm>
            <a:off x="228600" y="228600"/>
            <a:ext cx="8686800" cy="11430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spcAft>
                <a:spcPts val="1200"/>
              </a:spcAft>
            </a:pPr>
            <a:r>
              <a:rPr lang="en-US" b="1" dirty="0">
                <a:latin typeface="Bold sand ms"/>
              </a:rPr>
              <a:t>Definitions and Terminology</a:t>
            </a:r>
          </a:p>
        </p:txBody>
      </p:sp>
      <p:cxnSp>
        <p:nvCxnSpPr>
          <p:cNvPr id="6" name="Straight Arrow Connector 5"/>
          <p:cNvCxnSpPr>
            <a:cxnSpLocks/>
          </p:cNvCxnSpPr>
          <p:nvPr/>
        </p:nvCxnSpPr>
        <p:spPr>
          <a:xfrm flipV="1">
            <a:off x="914400" y="2267623"/>
            <a:ext cx="6858000" cy="18377"/>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p:cxnSp>
        <p:nvCxnSpPr>
          <p:cNvPr id="10" name="Straight Connector 9"/>
          <p:cNvCxnSpPr>
            <a:cxnSpLocks/>
          </p:cNvCxnSpPr>
          <p:nvPr/>
        </p:nvCxnSpPr>
        <p:spPr>
          <a:xfrm>
            <a:off x="2743200" y="2133600"/>
            <a:ext cx="0" cy="336071"/>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1" name="Straight Connector 10"/>
          <p:cNvCxnSpPr>
            <a:cxnSpLocks/>
          </p:cNvCxnSpPr>
          <p:nvPr/>
        </p:nvCxnSpPr>
        <p:spPr>
          <a:xfrm>
            <a:off x="6858000" y="2133600"/>
            <a:ext cx="0" cy="336071"/>
          </a:xfrm>
          <a:prstGeom prst="line">
            <a:avLst/>
          </a:prstGeom>
          <a:ln w="25400"/>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21" name="TextBox 20"/>
              <p:cNvSpPr txBox="1"/>
              <p:nvPr/>
            </p:nvSpPr>
            <p:spPr>
              <a:xfrm>
                <a:off x="3810000" y="1676400"/>
                <a:ext cx="652272" cy="369332"/>
              </a:xfrm>
              <a:prstGeom prst="rect">
                <a:avLst/>
              </a:prstGeom>
            </p:spPr>
            <p:style>
              <a:lnRef idx="0">
                <a:schemeClr val="accent2"/>
              </a:lnRef>
              <a:fillRef idx="3">
                <a:schemeClr val="accent2"/>
              </a:fillRef>
              <a:effectRef idx="3">
                <a:schemeClr val="accent2"/>
              </a:effectRef>
              <a:fontRef idx="minor">
                <a:schemeClr val="lt1"/>
              </a:fontRef>
            </p:style>
            <p:txBody>
              <a:bodyPr wrap="square" rtlCol="0">
                <a:spAutoFit/>
              </a:bodyPr>
              <a:lstStyle/>
              <a:p>
                <a:pPr/>
                <a14:m>
                  <m:oMathPara xmlns:m="http://schemas.openxmlformats.org/officeDocument/2006/math">
                    <m:oMathParaPr>
                      <m:jc m:val="centerGroup"/>
                    </m:oMathParaPr>
                    <m:oMath xmlns:m="http://schemas.openxmlformats.org/officeDocument/2006/math">
                      <m:r>
                        <a:rPr lang="en-US" i="1">
                          <a:latin typeface="Cambria Math" charset="0"/>
                        </a:rPr>
                        <m:t>7</m:t>
                      </m:r>
                      <m:r>
                        <a:rPr lang="en-US" b="0" i="1" smtClean="0">
                          <a:latin typeface="Cambria Math" charset="0"/>
                        </a:rPr>
                        <m:t>000</m:t>
                      </m:r>
                    </m:oMath>
                  </m:oMathPara>
                </a14:m>
                <a:endParaRPr lang="en-US" dirty="0">
                  <a:latin typeface="Bold sand ms"/>
                </a:endParaRPr>
              </a:p>
            </p:txBody>
          </p:sp>
        </mc:Choice>
        <mc:Fallback xmlns="">
          <p:sp>
            <p:nvSpPr>
              <p:cNvPr id="21" name="TextBox 20"/>
              <p:cNvSpPr txBox="1">
                <a:spLocks noRot="1" noChangeAspect="1" noMove="1" noResize="1" noEditPoints="1" noAdjustHandles="1" noChangeArrowheads="1" noChangeShapeType="1" noTextEdit="1"/>
              </p:cNvSpPr>
              <p:nvPr/>
            </p:nvSpPr>
            <p:spPr>
              <a:xfrm>
                <a:off x="3810000" y="1676400"/>
                <a:ext cx="652272" cy="369332"/>
              </a:xfrm>
              <a:prstGeom prst="rect">
                <a:avLst/>
              </a:prstGeom>
              <a:blipFill rotWithShape="0">
                <a:blip r:embed="rId3"/>
                <a:stretch>
                  <a:fillRect/>
                </a:stretch>
              </a:blipFill>
            </p:spPr>
            <p:txBody>
              <a:bodyPr/>
              <a:lstStyle/>
              <a:p>
                <a:r>
                  <a:rPr lang="en-US">
                    <a:noFill/>
                  </a:rPr>
                  <a:t> </a:t>
                </a:r>
              </a:p>
            </p:txBody>
          </p:sp>
        </mc:Fallback>
      </mc:AlternateContent>
      <p:cxnSp>
        <p:nvCxnSpPr>
          <p:cNvPr id="20" name="Straight Connector 19"/>
          <p:cNvCxnSpPr>
            <a:cxnSpLocks/>
          </p:cNvCxnSpPr>
          <p:nvPr/>
        </p:nvCxnSpPr>
        <p:spPr>
          <a:xfrm>
            <a:off x="5486400" y="2130552"/>
            <a:ext cx="0" cy="336071"/>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24" name="Straight Connector 23"/>
          <p:cNvCxnSpPr>
            <a:cxnSpLocks/>
          </p:cNvCxnSpPr>
          <p:nvPr/>
        </p:nvCxnSpPr>
        <p:spPr>
          <a:xfrm>
            <a:off x="4114800" y="2130552"/>
            <a:ext cx="0" cy="336071"/>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25" name="Straight Connector 24"/>
          <p:cNvCxnSpPr>
            <a:cxnSpLocks/>
          </p:cNvCxnSpPr>
          <p:nvPr/>
        </p:nvCxnSpPr>
        <p:spPr>
          <a:xfrm>
            <a:off x="1371600" y="2130552"/>
            <a:ext cx="0" cy="336071"/>
          </a:xfrm>
          <a:prstGeom prst="line">
            <a:avLst/>
          </a:prstGeom>
          <a:ln w="25400"/>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26" name="TextBox 25"/>
              <p:cNvSpPr txBox="1"/>
              <p:nvPr/>
            </p:nvSpPr>
            <p:spPr>
              <a:xfrm>
                <a:off x="5138928" y="1676400"/>
                <a:ext cx="652272" cy="369332"/>
              </a:xfrm>
              <a:prstGeom prst="rect">
                <a:avLst/>
              </a:prstGeom>
            </p:spPr>
            <p:style>
              <a:lnRef idx="0">
                <a:schemeClr val="accent2"/>
              </a:lnRef>
              <a:fillRef idx="3">
                <a:schemeClr val="accent2"/>
              </a:fillRef>
              <a:effectRef idx="3">
                <a:schemeClr val="accent2"/>
              </a:effectRef>
              <a:fontRef idx="minor">
                <a:schemeClr val="lt1"/>
              </a:fontRef>
            </p:style>
            <p:txBody>
              <a:bodyPr wrap="square" rtlCol="0">
                <a:spAutoFit/>
              </a:bodyPr>
              <a:lstStyle/>
              <a:p>
                <a:pPr/>
                <a14:m>
                  <m:oMathPara xmlns:m="http://schemas.openxmlformats.org/officeDocument/2006/math">
                    <m:oMathParaPr>
                      <m:jc m:val="centerGroup"/>
                    </m:oMathParaPr>
                    <m:oMath xmlns:m="http://schemas.openxmlformats.org/officeDocument/2006/math">
                      <m:r>
                        <a:rPr lang="en-US" i="1">
                          <a:latin typeface="Cambria Math" charset="0"/>
                        </a:rPr>
                        <m:t>2</m:t>
                      </m:r>
                      <m:r>
                        <a:rPr lang="en-US" b="0" i="1" smtClean="0">
                          <a:latin typeface="Cambria Math" charset="0"/>
                        </a:rPr>
                        <m:t>000</m:t>
                      </m:r>
                    </m:oMath>
                  </m:oMathPara>
                </a14:m>
                <a:endParaRPr lang="en-US" dirty="0">
                  <a:latin typeface="Bold sand ms"/>
                </a:endParaRPr>
              </a:p>
            </p:txBody>
          </p:sp>
        </mc:Choice>
        <mc:Fallback xmlns="">
          <p:sp>
            <p:nvSpPr>
              <p:cNvPr id="26" name="TextBox 25"/>
              <p:cNvSpPr txBox="1">
                <a:spLocks noRot="1" noChangeAspect="1" noMove="1" noResize="1" noEditPoints="1" noAdjustHandles="1" noChangeArrowheads="1" noChangeShapeType="1" noTextEdit="1"/>
              </p:cNvSpPr>
              <p:nvPr/>
            </p:nvSpPr>
            <p:spPr>
              <a:xfrm>
                <a:off x="5138928" y="1676400"/>
                <a:ext cx="652272" cy="369332"/>
              </a:xfrm>
              <a:prstGeom prst="rect">
                <a:avLst/>
              </a:prstGeom>
              <a:blipFill rotWithShape="0">
                <a:blip r:embed="rId4"/>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8" name="TextBox 27"/>
              <p:cNvSpPr txBox="1"/>
              <p:nvPr/>
            </p:nvSpPr>
            <p:spPr>
              <a:xfrm>
                <a:off x="6510528" y="1676400"/>
                <a:ext cx="652272" cy="369332"/>
              </a:xfrm>
              <a:prstGeom prst="rect">
                <a:avLst/>
              </a:prstGeom>
            </p:spPr>
            <p:style>
              <a:lnRef idx="0">
                <a:schemeClr val="accent2"/>
              </a:lnRef>
              <a:fillRef idx="3">
                <a:schemeClr val="accent2"/>
              </a:fillRef>
              <a:effectRef idx="3">
                <a:schemeClr val="accent2"/>
              </a:effectRef>
              <a:fontRef idx="minor">
                <a:schemeClr val="lt1"/>
              </a:fontRef>
            </p:style>
            <p:txBody>
              <a:bodyPr wrap="square" rtlCol="0">
                <a:spAutoFit/>
              </a:bodyPr>
              <a:lstStyle/>
              <a:p>
                <a:pPr/>
                <a14:m>
                  <m:oMathPara xmlns:m="http://schemas.openxmlformats.org/officeDocument/2006/math">
                    <m:oMathParaPr>
                      <m:jc m:val="centerGroup"/>
                    </m:oMathParaPr>
                    <m:oMath xmlns:m="http://schemas.openxmlformats.org/officeDocument/2006/math">
                      <m:r>
                        <a:rPr lang="en-US" i="1">
                          <a:latin typeface="Cambria Math" charset="0"/>
                        </a:rPr>
                        <m:t>5</m:t>
                      </m:r>
                      <m:r>
                        <a:rPr lang="en-US" b="0" i="1" smtClean="0">
                          <a:latin typeface="Cambria Math" charset="0"/>
                        </a:rPr>
                        <m:t>000</m:t>
                      </m:r>
                    </m:oMath>
                  </m:oMathPara>
                </a14:m>
                <a:endParaRPr lang="en-US" dirty="0">
                  <a:latin typeface="Bold sand ms"/>
                </a:endParaRPr>
              </a:p>
            </p:txBody>
          </p:sp>
        </mc:Choice>
        <mc:Fallback xmlns="">
          <p:sp>
            <p:nvSpPr>
              <p:cNvPr id="28" name="TextBox 27"/>
              <p:cNvSpPr txBox="1">
                <a:spLocks noRot="1" noChangeAspect="1" noMove="1" noResize="1" noEditPoints="1" noAdjustHandles="1" noChangeArrowheads="1" noChangeShapeType="1" noTextEdit="1"/>
              </p:cNvSpPr>
              <p:nvPr/>
            </p:nvSpPr>
            <p:spPr>
              <a:xfrm>
                <a:off x="6510528" y="1676400"/>
                <a:ext cx="652272" cy="369332"/>
              </a:xfrm>
              <a:prstGeom prst="rect">
                <a:avLst/>
              </a:prstGeom>
              <a:blipFill rotWithShape="0">
                <a:blip r:embed="rId5"/>
                <a:stretch>
                  <a:fillRect/>
                </a:stretch>
              </a:blipFill>
            </p:spPr>
            <p:txBody>
              <a:bodyPr/>
              <a:lstStyle/>
              <a:p>
                <a:r>
                  <a:rPr lang="en-US">
                    <a:noFill/>
                  </a:rPr>
                  <a:t> </a:t>
                </a:r>
              </a:p>
            </p:txBody>
          </p:sp>
        </mc:Fallback>
      </mc:AlternateContent>
      <p:cxnSp>
        <p:nvCxnSpPr>
          <p:cNvPr id="13" name="Straight Connector 12"/>
          <p:cNvCxnSpPr>
            <a:cxnSpLocks/>
          </p:cNvCxnSpPr>
          <p:nvPr/>
        </p:nvCxnSpPr>
        <p:spPr>
          <a:xfrm>
            <a:off x="1371600" y="2514600"/>
            <a:ext cx="12220" cy="990600"/>
          </a:xfrm>
          <a:prstGeom prst="line">
            <a:avLst/>
          </a:prstGeom>
          <a:ln w="25400">
            <a:solidFill>
              <a:schemeClr val="accent1"/>
            </a:solidFill>
            <a:headEnd type="arrow"/>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4" name="TextBox 13"/>
              <p:cNvSpPr txBox="1"/>
              <p:nvPr/>
            </p:nvSpPr>
            <p:spPr>
              <a:xfrm>
                <a:off x="1447800" y="2892623"/>
                <a:ext cx="1075551" cy="30777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2000" i="1" smtClean="0">
                          <a:latin typeface="Cambria Math" charset="0"/>
                        </a:rPr>
                        <m:t> </m:t>
                      </m:r>
                      <m:r>
                        <a:rPr lang="en-US" sz="2000" b="0" i="0" smtClean="0">
                          <a:latin typeface="Cambria Math" charset="0"/>
                        </a:rPr>
                        <m:t> </m:t>
                      </m:r>
                      <m:r>
                        <a:rPr lang="en-US" sz="2000" b="0" i="1" smtClean="0">
                          <a:latin typeface="Cambria Math" charset="0"/>
                        </a:rPr>
                        <m:t>𝑖</m:t>
                      </m:r>
                      <m:r>
                        <a:rPr lang="en-US" sz="2000" b="0" i="1" smtClean="0">
                          <a:latin typeface="Cambria Math" charset="0"/>
                        </a:rPr>
                        <m:t>=0.25</m:t>
                      </m:r>
                    </m:oMath>
                  </m:oMathPara>
                </a14:m>
                <a:endParaRPr lang="en-US" sz="2000" b="0" dirty="0"/>
              </a:p>
            </p:txBody>
          </p:sp>
        </mc:Choice>
        <mc:Fallback xmlns="">
          <p:sp>
            <p:nvSpPr>
              <p:cNvPr id="14" name="TextBox 13"/>
              <p:cNvSpPr txBox="1">
                <a:spLocks noRot="1" noChangeAspect="1" noMove="1" noResize="1" noEditPoints="1" noAdjustHandles="1" noChangeArrowheads="1" noChangeShapeType="1" noTextEdit="1"/>
              </p:cNvSpPr>
              <p:nvPr/>
            </p:nvSpPr>
            <p:spPr>
              <a:xfrm>
                <a:off x="1447800" y="2892623"/>
                <a:ext cx="1075551" cy="307777"/>
              </a:xfrm>
              <a:prstGeom prst="rect">
                <a:avLst/>
              </a:prstGeom>
              <a:blipFill rotWithShape="0">
                <a:blip r:embed="rId6"/>
                <a:stretch>
                  <a:fillRect l="-9659" t="-146000" r="-5682" b="-180000"/>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5" name="TextBox 14"/>
              <p:cNvSpPr txBox="1"/>
              <p:nvPr/>
            </p:nvSpPr>
            <p:spPr>
              <a:xfrm>
                <a:off x="838200" y="3807023"/>
                <a:ext cx="1243866" cy="30777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2000" i="1" smtClean="0">
                          <a:latin typeface="Cambria Math" charset="0"/>
                        </a:rPr>
                        <m:t> </m:t>
                      </m:r>
                      <m:r>
                        <a:rPr lang="en-US" sz="2000" b="0" i="0" smtClean="0">
                          <a:latin typeface="Cambria Math" charset="0"/>
                        </a:rPr>
                        <m:t> </m:t>
                      </m:r>
                      <m:r>
                        <a:rPr lang="en-US" sz="2000" b="0" i="1" smtClean="0">
                          <a:latin typeface="Cambria Math" charset="0"/>
                        </a:rPr>
                        <m:t>𝑉</m:t>
                      </m:r>
                      <m:r>
                        <a:rPr lang="en-US" sz="2000" b="0" i="1" smtClean="0">
                          <a:latin typeface="Cambria Math" charset="0"/>
                        </a:rPr>
                        <m:t>=7552</m:t>
                      </m:r>
                    </m:oMath>
                  </m:oMathPara>
                </a14:m>
                <a:endParaRPr lang="en-US" sz="2000" b="0" dirty="0"/>
              </a:p>
            </p:txBody>
          </p:sp>
        </mc:Choice>
        <mc:Fallback xmlns="">
          <p:sp>
            <p:nvSpPr>
              <p:cNvPr id="15" name="TextBox 14"/>
              <p:cNvSpPr txBox="1">
                <a:spLocks noRot="1" noChangeAspect="1" noMove="1" noResize="1" noEditPoints="1" noAdjustHandles="1" noChangeArrowheads="1" noChangeShapeType="1" noTextEdit="1"/>
              </p:cNvSpPr>
              <p:nvPr/>
            </p:nvSpPr>
            <p:spPr>
              <a:xfrm>
                <a:off x="838200" y="3807023"/>
                <a:ext cx="1243866" cy="307777"/>
              </a:xfrm>
              <a:prstGeom prst="rect">
                <a:avLst/>
              </a:prstGeom>
              <a:blipFill rotWithShape="0">
                <a:blip r:embed="rId7"/>
                <a:stretch>
                  <a:fillRect l="-7843" t="-146000" r="-4412" b="-180000"/>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9" name="TextBox 18"/>
              <p:cNvSpPr txBox="1"/>
              <p:nvPr/>
            </p:nvSpPr>
            <p:spPr>
              <a:xfrm>
                <a:off x="1399845" y="3200400"/>
                <a:ext cx="1419555" cy="30777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2000" i="1" smtClean="0">
                          <a:latin typeface="Cambria Math" charset="0"/>
                        </a:rPr>
                        <m:t> </m:t>
                      </m:r>
                      <m:r>
                        <a:rPr lang="en-US" sz="2000" b="0" i="0" smtClean="0">
                          <a:latin typeface="Cambria Math" charset="0"/>
                        </a:rPr>
                        <m:t> </m:t>
                      </m:r>
                      <m:r>
                        <a:rPr lang="en-US" sz="2000" b="0" i="1" smtClean="0">
                          <a:latin typeface="Cambria Math" charset="0"/>
                        </a:rPr>
                        <m:t>𝑝𝑎𝑓</m:t>
                      </m:r>
                      <m:r>
                        <a:rPr lang="en-US" sz="2000" b="0" i="1" smtClean="0">
                          <a:latin typeface="Cambria Math" charset="0"/>
                        </a:rPr>
                        <m:t>=1.25</m:t>
                      </m:r>
                    </m:oMath>
                  </m:oMathPara>
                </a14:m>
                <a:endParaRPr lang="en-US" sz="2000" b="0" dirty="0"/>
              </a:p>
            </p:txBody>
          </p:sp>
        </mc:Choice>
        <mc:Fallback xmlns="">
          <p:sp>
            <p:nvSpPr>
              <p:cNvPr id="19" name="TextBox 18"/>
              <p:cNvSpPr txBox="1">
                <a:spLocks noRot="1" noChangeAspect="1" noMove="1" noResize="1" noEditPoints="1" noAdjustHandles="1" noChangeArrowheads="1" noChangeShapeType="1" noTextEdit="1"/>
              </p:cNvSpPr>
              <p:nvPr/>
            </p:nvSpPr>
            <p:spPr>
              <a:xfrm>
                <a:off x="1399845" y="3200400"/>
                <a:ext cx="1419555" cy="307777"/>
              </a:xfrm>
              <a:prstGeom prst="rect">
                <a:avLst/>
              </a:prstGeom>
              <a:blipFill rotWithShape="0">
                <a:blip r:embed="rId9"/>
                <a:stretch>
                  <a:fillRect l="-6867" t="-146000" r="-3863" b="-180000"/>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8" name="TextBox 17"/>
              <p:cNvSpPr txBox="1"/>
              <p:nvPr/>
            </p:nvSpPr>
            <p:spPr>
              <a:xfrm>
                <a:off x="2133600" y="3810000"/>
                <a:ext cx="602857" cy="30777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2000" b="0" i="1" smtClean="0">
                          <a:latin typeface="Cambria Math" charset="0"/>
                        </a:rPr>
                        <m:t>=</m:t>
                      </m:r>
                      <m:sSub>
                        <m:sSubPr>
                          <m:ctrlPr>
                            <a:rPr lang="en-US" sz="2000" b="0" i="1" smtClean="0">
                              <a:latin typeface="Cambria Math" panose="02040503050406030204" pitchFamily="18" charset="0"/>
                            </a:rPr>
                          </m:ctrlPr>
                        </m:sSubPr>
                        <m:e>
                          <m:r>
                            <a:rPr lang="en-US" sz="2000" b="0" i="1" smtClean="0">
                              <a:latin typeface="Cambria Math" charset="0"/>
                            </a:rPr>
                            <m:t>𝐴</m:t>
                          </m:r>
                        </m:e>
                        <m:sub>
                          <m:r>
                            <a:rPr lang="en-US" sz="2000" b="0" i="1" smtClean="0">
                              <a:latin typeface="Cambria Math" charset="0"/>
                            </a:rPr>
                            <m:t>0</m:t>
                          </m:r>
                        </m:sub>
                      </m:sSub>
                    </m:oMath>
                  </m:oMathPara>
                </a14:m>
                <a:endParaRPr lang="en-US" sz="2000" b="0" dirty="0"/>
              </a:p>
            </p:txBody>
          </p:sp>
        </mc:Choice>
        <mc:Fallback xmlns="">
          <p:sp>
            <p:nvSpPr>
              <p:cNvPr id="18" name="TextBox 17"/>
              <p:cNvSpPr txBox="1">
                <a:spLocks noRot="1" noChangeAspect="1" noMove="1" noResize="1" noEditPoints="1" noAdjustHandles="1" noChangeArrowheads="1" noChangeShapeType="1" noTextEdit="1"/>
              </p:cNvSpPr>
              <p:nvPr/>
            </p:nvSpPr>
            <p:spPr>
              <a:xfrm>
                <a:off x="2133600" y="3810000"/>
                <a:ext cx="602857" cy="307777"/>
              </a:xfrm>
              <a:prstGeom prst="rect">
                <a:avLst/>
              </a:prstGeom>
              <a:blipFill rotWithShape="0">
                <a:blip r:embed="rId10"/>
                <a:stretch>
                  <a:fillRect l="-4040" r="-4040" b="-16000"/>
                </a:stretch>
              </a:blipFill>
            </p:spPr>
            <p:txBody>
              <a:bodyPr/>
              <a:lstStyle/>
              <a:p>
                <a:r>
                  <a:rPr lang="en-US">
                    <a:noFill/>
                  </a:rPr>
                  <a:t> </a:t>
                </a:r>
              </a:p>
            </p:txBody>
          </p:sp>
        </mc:Fallback>
      </mc:AlternateContent>
    </p:spTree>
    <p:extLst>
      <p:ext uri="{BB962C8B-B14F-4D97-AF65-F5344CB8AC3E}">
        <p14:creationId xmlns:p14="http://schemas.microsoft.com/office/powerpoint/2010/main" val="97665095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Content Placeholder 2"/>
          <p:cNvSpPr txBox="1">
            <a:spLocks/>
          </p:cNvSpPr>
          <p:nvPr/>
        </p:nvSpPr>
        <p:spPr>
          <a:xfrm>
            <a:off x="457200" y="1494000"/>
            <a:ext cx="8001000" cy="4525963"/>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1028700" indent="-571500" algn="l" defTabSz="914400" rtl="0" eaLnBrk="1" latinLnBrk="0" hangingPunct="1">
              <a:spcBef>
                <a:spcPct val="20000"/>
              </a:spcBef>
              <a:buFont typeface="+mj-lt"/>
              <a:buAutoNum type="romanLcPeriod"/>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Wingdings" pitchFamily="2" charset="2"/>
              <a:buChar char="Ø"/>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227013" indent="0">
              <a:spcBef>
                <a:spcPts val="700"/>
              </a:spcBef>
              <a:buClr>
                <a:schemeClr val="accent1"/>
              </a:buClr>
              <a:buNone/>
            </a:pPr>
            <a:endParaRPr lang="en-US" sz="2200" dirty="0">
              <a:solidFill>
                <a:schemeClr val="tx1"/>
              </a:solidFill>
              <a:latin typeface="Bold sand ms"/>
            </a:endParaRPr>
          </a:p>
          <a:p>
            <a:pPr indent="-165100">
              <a:spcBef>
                <a:spcPts val="900"/>
              </a:spcBef>
            </a:pPr>
            <a:endParaRPr lang="en-US" sz="2000" dirty="0">
              <a:solidFill>
                <a:schemeClr val="tx1"/>
              </a:solidFill>
              <a:latin typeface="Bold sand ms"/>
            </a:endParaRPr>
          </a:p>
          <a:p>
            <a:pPr marL="0" indent="0">
              <a:buFont typeface="Arial" pitchFamily="34" charset="0"/>
              <a:buNone/>
            </a:pPr>
            <a:endParaRPr lang="en-US" sz="2000" dirty="0">
              <a:solidFill>
                <a:schemeClr val="tx1"/>
              </a:solidFill>
              <a:latin typeface="Bold sand ms"/>
            </a:endParaRPr>
          </a:p>
        </p:txBody>
      </p:sp>
      <p:sp>
        <p:nvSpPr>
          <p:cNvPr id="4" name="Title 1"/>
          <p:cNvSpPr txBox="1">
            <a:spLocks/>
          </p:cNvSpPr>
          <p:nvPr/>
        </p:nvSpPr>
        <p:spPr>
          <a:xfrm>
            <a:off x="228600" y="228600"/>
            <a:ext cx="8686800" cy="11430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spcAft>
                <a:spcPts val="1200"/>
              </a:spcAft>
            </a:pPr>
            <a:r>
              <a:rPr lang="en-US" b="1" dirty="0">
                <a:latin typeface="Bold sand ms"/>
              </a:rPr>
              <a:t>Definitions and Terminology</a:t>
            </a:r>
          </a:p>
        </p:txBody>
      </p:sp>
      <p:cxnSp>
        <p:nvCxnSpPr>
          <p:cNvPr id="6" name="Straight Arrow Connector 5"/>
          <p:cNvCxnSpPr>
            <a:cxnSpLocks/>
          </p:cNvCxnSpPr>
          <p:nvPr/>
        </p:nvCxnSpPr>
        <p:spPr>
          <a:xfrm flipV="1">
            <a:off x="914400" y="2267623"/>
            <a:ext cx="6858000" cy="18377"/>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p:cxnSp>
        <p:nvCxnSpPr>
          <p:cNvPr id="10" name="Straight Connector 9"/>
          <p:cNvCxnSpPr>
            <a:cxnSpLocks/>
          </p:cNvCxnSpPr>
          <p:nvPr/>
        </p:nvCxnSpPr>
        <p:spPr>
          <a:xfrm>
            <a:off x="2743200" y="2133600"/>
            <a:ext cx="0" cy="336071"/>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1" name="Straight Connector 10"/>
          <p:cNvCxnSpPr>
            <a:cxnSpLocks/>
          </p:cNvCxnSpPr>
          <p:nvPr/>
        </p:nvCxnSpPr>
        <p:spPr>
          <a:xfrm>
            <a:off x="6858000" y="2133600"/>
            <a:ext cx="0" cy="336071"/>
          </a:xfrm>
          <a:prstGeom prst="line">
            <a:avLst/>
          </a:prstGeom>
          <a:ln w="25400"/>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21" name="TextBox 20"/>
              <p:cNvSpPr txBox="1"/>
              <p:nvPr/>
            </p:nvSpPr>
            <p:spPr>
              <a:xfrm>
                <a:off x="3810000" y="1676400"/>
                <a:ext cx="652272" cy="369332"/>
              </a:xfrm>
              <a:prstGeom prst="rect">
                <a:avLst/>
              </a:prstGeom>
            </p:spPr>
            <p:style>
              <a:lnRef idx="0">
                <a:schemeClr val="accent2"/>
              </a:lnRef>
              <a:fillRef idx="3">
                <a:schemeClr val="accent2"/>
              </a:fillRef>
              <a:effectRef idx="3">
                <a:schemeClr val="accent2"/>
              </a:effectRef>
              <a:fontRef idx="minor">
                <a:schemeClr val="lt1"/>
              </a:fontRef>
            </p:style>
            <p:txBody>
              <a:bodyPr wrap="square" rtlCol="0">
                <a:spAutoFit/>
              </a:bodyPr>
              <a:lstStyle/>
              <a:p>
                <a:pPr/>
                <a14:m>
                  <m:oMathPara xmlns:m="http://schemas.openxmlformats.org/officeDocument/2006/math">
                    <m:oMathParaPr>
                      <m:jc m:val="centerGroup"/>
                    </m:oMathParaPr>
                    <m:oMath xmlns:m="http://schemas.openxmlformats.org/officeDocument/2006/math">
                      <m:r>
                        <a:rPr lang="en-US" i="1">
                          <a:latin typeface="Cambria Math" charset="0"/>
                        </a:rPr>
                        <m:t>7</m:t>
                      </m:r>
                      <m:r>
                        <a:rPr lang="en-US" b="0" i="1" smtClean="0">
                          <a:latin typeface="Cambria Math" charset="0"/>
                        </a:rPr>
                        <m:t>000</m:t>
                      </m:r>
                    </m:oMath>
                  </m:oMathPara>
                </a14:m>
                <a:endParaRPr lang="en-US" dirty="0">
                  <a:latin typeface="Bold sand ms"/>
                </a:endParaRPr>
              </a:p>
            </p:txBody>
          </p:sp>
        </mc:Choice>
        <mc:Fallback xmlns="">
          <p:sp>
            <p:nvSpPr>
              <p:cNvPr id="21" name="TextBox 20"/>
              <p:cNvSpPr txBox="1">
                <a:spLocks noRot="1" noChangeAspect="1" noMove="1" noResize="1" noEditPoints="1" noAdjustHandles="1" noChangeArrowheads="1" noChangeShapeType="1" noTextEdit="1"/>
              </p:cNvSpPr>
              <p:nvPr/>
            </p:nvSpPr>
            <p:spPr>
              <a:xfrm>
                <a:off x="3810000" y="1676400"/>
                <a:ext cx="652272" cy="369332"/>
              </a:xfrm>
              <a:prstGeom prst="rect">
                <a:avLst/>
              </a:prstGeom>
              <a:blipFill rotWithShape="0">
                <a:blip r:embed="rId3"/>
                <a:stretch>
                  <a:fillRect/>
                </a:stretch>
              </a:blipFill>
            </p:spPr>
            <p:txBody>
              <a:bodyPr/>
              <a:lstStyle/>
              <a:p>
                <a:r>
                  <a:rPr lang="en-US">
                    <a:noFill/>
                  </a:rPr>
                  <a:t> </a:t>
                </a:r>
              </a:p>
            </p:txBody>
          </p:sp>
        </mc:Fallback>
      </mc:AlternateContent>
      <p:cxnSp>
        <p:nvCxnSpPr>
          <p:cNvPr id="20" name="Straight Connector 19"/>
          <p:cNvCxnSpPr>
            <a:cxnSpLocks/>
          </p:cNvCxnSpPr>
          <p:nvPr/>
        </p:nvCxnSpPr>
        <p:spPr>
          <a:xfrm>
            <a:off x="5486400" y="2130552"/>
            <a:ext cx="0" cy="336071"/>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24" name="Straight Connector 23"/>
          <p:cNvCxnSpPr>
            <a:cxnSpLocks/>
          </p:cNvCxnSpPr>
          <p:nvPr/>
        </p:nvCxnSpPr>
        <p:spPr>
          <a:xfrm>
            <a:off x="4114800" y="2130552"/>
            <a:ext cx="0" cy="336071"/>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25" name="Straight Connector 24"/>
          <p:cNvCxnSpPr>
            <a:cxnSpLocks/>
          </p:cNvCxnSpPr>
          <p:nvPr/>
        </p:nvCxnSpPr>
        <p:spPr>
          <a:xfrm>
            <a:off x="1371600" y="2130552"/>
            <a:ext cx="0" cy="336071"/>
          </a:xfrm>
          <a:prstGeom prst="line">
            <a:avLst/>
          </a:prstGeom>
          <a:ln w="25400"/>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26" name="TextBox 25"/>
              <p:cNvSpPr txBox="1"/>
              <p:nvPr/>
            </p:nvSpPr>
            <p:spPr>
              <a:xfrm>
                <a:off x="5138928" y="1676400"/>
                <a:ext cx="652272" cy="369332"/>
              </a:xfrm>
              <a:prstGeom prst="rect">
                <a:avLst/>
              </a:prstGeom>
            </p:spPr>
            <p:style>
              <a:lnRef idx="0">
                <a:schemeClr val="accent2"/>
              </a:lnRef>
              <a:fillRef idx="3">
                <a:schemeClr val="accent2"/>
              </a:fillRef>
              <a:effectRef idx="3">
                <a:schemeClr val="accent2"/>
              </a:effectRef>
              <a:fontRef idx="minor">
                <a:schemeClr val="lt1"/>
              </a:fontRef>
            </p:style>
            <p:txBody>
              <a:bodyPr wrap="square" rtlCol="0">
                <a:spAutoFit/>
              </a:bodyPr>
              <a:lstStyle/>
              <a:p>
                <a:pPr/>
                <a14:m>
                  <m:oMathPara xmlns:m="http://schemas.openxmlformats.org/officeDocument/2006/math">
                    <m:oMathParaPr>
                      <m:jc m:val="centerGroup"/>
                    </m:oMathParaPr>
                    <m:oMath xmlns:m="http://schemas.openxmlformats.org/officeDocument/2006/math">
                      <m:r>
                        <a:rPr lang="en-US" i="1">
                          <a:latin typeface="Cambria Math" charset="0"/>
                        </a:rPr>
                        <m:t>2</m:t>
                      </m:r>
                      <m:r>
                        <a:rPr lang="en-US" b="0" i="1" smtClean="0">
                          <a:latin typeface="Cambria Math" charset="0"/>
                        </a:rPr>
                        <m:t>000</m:t>
                      </m:r>
                    </m:oMath>
                  </m:oMathPara>
                </a14:m>
                <a:endParaRPr lang="en-US" dirty="0">
                  <a:latin typeface="Bold sand ms"/>
                </a:endParaRPr>
              </a:p>
            </p:txBody>
          </p:sp>
        </mc:Choice>
        <mc:Fallback xmlns="">
          <p:sp>
            <p:nvSpPr>
              <p:cNvPr id="26" name="TextBox 25"/>
              <p:cNvSpPr txBox="1">
                <a:spLocks noRot="1" noChangeAspect="1" noMove="1" noResize="1" noEditPoints="1" noAdjustHandles="1" noChangeArrowheads="1" noChangeShapeType="1" noTextEdit="1"/>
              </p:cNvSpPr>
              <p:nvPr/>
            </p:nvSpPr>
            <p:spPr>
              <a:xfrm>
                <a:off x="5138928" y="1676400"/>
                <a:ext cx="652272" cy="369332"/>
              </a:xfrm>
              <a:prstGeom prst="rect">
                <a:avLst/>
              </a:prstGeom>
              <a:blipFill rotWithShape="0">
                <a:blip r:embed="rId4"/>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8" name="TextBox 27"/>
              <p:cNvSpPr txBox="1"/>
              <p:nvPr/>
            </p:nvSpPr>
            <p:spPr>
              <a:xfrm>
                <a:off x="6510528" y="1676400"/>
                <a:ext cx="652272" cy="369332"/>
              </a:xfrm>
              <a:prstGeom prst="rect">
                <a:avLst/>
              </a:prstGeom>
            </p:spPr>
            <p:style>
              <a:lnRef idx="0">
                <a:schemeClr val="accent2"/>
              </a:lnRef>
              <a:fillRef idx="3">
                <a:schemeClr val="accent2"/>
              </a:fillRef>
              <a:effectRef idx="3">
                <a:schemeClr val="accent2"/>
              </a:effectRef>
              <a:fontRef idx="minor">
                <a:schemeClr val="lt1"/>
              </a:fontRef>
            </p:style>
            <p:txBody>
              <a:bodyPr wrap="square" rtlCol="0">
                <a:spAutoFit/>
              </a:bodyPr>
              <a:lstStyle/>
              <a:p>
                <a:pPr/>
                <a14:m>
                  <m:oMathPara xmlns:m="http://schemas.openxmlformats.org/officeDocument/2006/math">
                    <m:oMathParaPr>
                      <m:jc m:val="centerGroup"/>
                    </m:oMathParaPr>
                    <m:oMath xmlns:m="http://schemas.openxmlformats.org/officeDocument/2006/math">
                      <m:r>
                        <a:rPr lang="en-US" i="1">
                          <a:latin typeface="Cambria Math" charset="0"/>
                        </a:rPr>
                        <m:t>5</m:t>
                      </m:r>
                      <m:r>
                        <a:rPr lang="en-US" b="0" i="1" smtClean="0">
                          <a:latin typeface="Cambria Math" charset="0"/>
                        </a:rPr>
                        <m:t>000</m:t>
                      </m:r>
                    </m:oMath>
                  </m:oMathPara>
                </a14:m>
                <a:endParaRPr lang="en-US" dirty="0">
                  <a:latin typeface="Bold sand ms"/>
                </a:endParaRPr>
              </a:p>
            </p:txBody>
          </p:sp>
        </mc:Choice>
        <mc:Fallback xmlns="">
          <p:sp>
            <p:nvSpPr>
              <p:cNvPr id="28" name="TextBox 27"/>
              <p:cNvSpPr txBox="1">
                <a:spLocks noRot="1" noChangeAspect="1" noMove="1" noResize="1" noEditPoints="1" noAdjustHandles="1" noChangeArrowheads="1" noChangeShapeType="1" noTextEdit="1"/>
              </p:cNvSpPr>
              <p:nvPr/>
            </p:nvSpPr>
            <p:spPr>
              <a:xfrm>
                <a:off x="6510528" y="1676400"/>
                <a:ext cx="652272" cy="369332"/>
              </a:xfrm>
              <a:prstGeom prst="rect">
                <a:avLst/>
              </a:prstGeom>
              <a:blipFill rotWithShape="0">
                <a:blip r:embed="rId5"/>
                <a:stretch>
                  <a:fillRect/>
                </a:stretch>
              </a:blipFill>
            </p:spPr>
            <p:txBody>
              <a:bodyPr/>
              <a:lstStyle/>
              <a:p>
                <a:r>
                  <a:rPr lang="en-US">
                    <a:noFill/>
                  </a:rPr>
                  <a:t> </a:t>
                </a:r>
              </a:p>
            </p:txBody>
          </p:sp>
        </mc:Fallback>
      </mc:AlternateContent>
      <p:cxnSp>
        <p:nvCxnSpPr>
          <p:cNvPr id="13" name="Straight Connector 12"/>
          <p:cNvCxnSpPr>
            <a:cxnSpLocks/>
          </p:cNvCxnSpPr>
          <p:nvPr/>
        </p:nvCxnSpPr>
        <p:spPr>
          <a:xfrm>
            <a:off x="1371600" y="2514600"/>
            <a:ext cx="12220" cy="990600"/>
          </a:xfrm>
          <a:prstGeom prst="line">
            <a:avLst/>
          </a:prstGeom>
          <a:ln w="25400">
            <a:solidFill>
              <a:schemeClr val="accent1"/>
            </a:solidFill>
            <a:headEnd type="arrow"/>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4" name="TextBox 13"/>
              <p:cNvSpPr txBox="1"/>
              <p:nvPr/>
            </p:nvSpPr>
            <p:spPr>
              <a:xfrm>
                <a:off x="1447800" y="2892623"/>
                <a:ext cx="1075551" cy="30777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2000" i="1" smtClean="0">
                          <a:latin typeface="Cambria Math" charset="0"/>
                        </a:rPr>
                        <m:t> </m:t>
                      </m:r>
                      <m:r>
                        <a:rPr lang="en-US" sz="2000" b="0" i="0" smtClean="0">
                          <a:latin typeface="Cambria Math" charset="0"/>
                        </a:rPr>
                        <m:t> </m:t>
                      </m:r>
                      <m:r>
                        <a:rPr lang="en-US" sz="2000" b="0" i="1" smtClean="0">
                          <a:latin typeface="Cambria Math" charset="0"/>
                        </a:rPr>
                        <m:t>𝑖</m:t>
                      </m:r>
                      <m:r>
                        <a:rPr lang="en-US" sz="2000" b="0" i="1" smtClean="0">
                          <a:latin typeface="Cambria Math" charset="0"/>
                        </a:rPr>
                        <m:t>=0.25</m:t>
                      </m:r>
                    </m:oMath>
                  </m:oMathPara>
                </a14:m>
                <a:endParaRPr lang="en-US" sz="2000" b="0" dirty="0"/>
              </a:p>
            </p:txBody>
          </p:sp>
        </mc:Choice>
        <mc:Fallback xmlns="">
          <p:sp>
            <p:nvSpPr>
              <p:cNvPr id="14" name="TextBox 13"/>
              <p:cNvSpPr txBox="1">
                <a:spLocks noRot="1" noChangeAspect="1" noMove="1" noResize="1" noEditPoints="1" noAdjustHandles="1" noChangeArrowheads="1" noChangeShapeType="1" noTextEdit="1"/>
              </p:cNvSpPr>
              <p:nvPr/>
            </p:nvSpPr>
            <p:spPr>
              <a:xfrm>
                <a:off x="1447800" y="2892623"/>
                <a:ext cx="1075551" cy="307777"/>
              </a:xfrm>
              <a:prstGeom prst="rect">
                <a:avLst/>
              </a:prstGeom>
              <a:blipFill rotWithShape="0">
                <a:blip r:embed="rId6"/>
                <a:stretch>
                  <a:fillRect l="-9659" t="-146000" r="-5682" b="-180000"/>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5" name="TextBox 14"/>
              <p:cNvSpPr txBox="1"/>
              <p:nvPr/>
            </p:nvSpPr>
            <p:spPr>
              <a:xfrm>
                <a:off x="838200" y="3807023"/>
                <a:ext cx="1243866" cy="30777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2000" i="1" smtClean="0">
                          <a:latin typeface="Cambria Math" charset="0"/>
                        </a:rPr>
                        <m:t> </m:t>
                      </m:r>
                      <m:r>
                        <a:rPr lang="en-US" sz="2000" b="0" i="0" smtClean="0">
                          <a:latin typeface="Cambria Math" charset="0"/>
                        </a:rPr>
                        <m:t> </m:t>
                      </m:r>
                      <m:r>
                        <a:rPr lang="en-US" sz="2000" b="0" i="1" smtClean="0">
                          <a:latin typeface="Cambria Math" charset="0"/>
                        </a:rPr>
                        <m:t>𝑉</m:t>
                      </m:r>
                      <m:r>
                        <a:rPr lang="en-US" sz="2000" b="0" i="1" smtClean="0">
                          <a:latin typeface="Cambria Math" charset="0"/>
                        </a:rPr>
                        <m:t>=7552</m:t>
                      </m:r>
                    </m:oMath>
                  </m:oMathPara>
                </a14:m>
                <a:endParaRPr lang="en-US" sz="2000" b="0" dirty="0"/>
              </a:p>
            </p:txBody>
          </p:sp>
        </mc:Choice>
        <mc:Fallback xmlns="">
          <p:sp>
            <p:nvSpPr>
              <p:cNvPr id="15" name="TextBox 14"/>
              <p:cNvSpPr txBox="1">
                <a:spLocks noRot="1" noChangeAspect="1" noMove="1" noResize="1" noEditPoints="1" noAdjustHandles="1" noChangeArrowheads="1" noChangeShapeType="1" noTextEdit="1"/>
              </p:cNvSpPr>
              <p:nvPr/>
            </p:nvSpPr>
            <p:spPr>
              <a:xfrm>
                <a:off x="838200" y="3807023"/>
                <a:ext cx="1243866" cy="307777"/>
              </a:xfrm>
              <a:prstGeom prst="rect">
                <a:avLst/>
              </a:prstGeom>
              <a:blipFill rotWithShape="0">
                <a:blip r:embed="rId7"/>
                <a:stretch>
                  <a:fillRect l="-7843" t="-146000" r="-4412" b="-180000"/>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9" name="TextBox 18"/>
              <p:cNvSpPr txBox="1"/>
              <p:nvPr/>
            </p:nvSpPr>
            <p:spPr>
              <a:xfrm>
                <a:off x="1399845" y="3200400"/>
                <a:ext cx="1419555" cy="30777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2000" i="1" smtClean="0">
                          <a:latin typeface="Cambria Math" charset="0"/>
                        </a:rPr>
                        <m:t> </m:t>
                      </m:r>
                      <m:r>
                        <a:rPr lang="en-US" sz="2000" b="0" i="0" smtClean="0">
                          <a:latin typeface="Cambria Math" charset="0"/>
                        </a:rPr>
                        <m:t> </m:t>
                      </m:r>
                      <m:r>
                        <a:rPr lang="en-US" sz="2000" b="0" i="1" smtClean="0">
                          <a:latin typeface="Cambria Math" charset="0"/>
                        </a:rPr>
                        <m:t>𝑝𝑎𝑓</m:t>
                      </m:r>
                      <m:r>
                        <a:rPr lang="en-US" sz="2000" b="0" i="1" smtClean="0">
                          <a:latin typeface="Cambria Math" charset="0"/>
                        </a:rPr>
                        <m:t>=1.25</m:t>
                      </m:r>
                    </m:oMath>
                  </m:oMathPara>
                </a14:m>
                <a:endParaRPr lang="en-US" sz="2000" b="0" dirty="0"/>
              </a:p>
            </p:txBody>
          </p:sp>
        </mc:Choice>
        <mc:Fallback xmlns="">
          <p:sp>
            <p:nvSpPr>
              <p:cNvPr id="19" name="TextBox 18"/>
              <p:cNvSpPr txBox="1">
                <a:spLocks noRot="1" noChangeAspect="1" noMove="1" noResize="1" noEditPoints="1" noAdjustHandles="1" noChangeArrowheads="1" noChangeShapeType="1" noTextEdit="1"/>
              </p:cNvSpPr>
              <p:nvPr/>
            </p:nvSpPr>
            <p:spPr>
              <a:xfrm>
                <a:off x="1399845" y="3200400"/>
                <a:ext cx="1419555" cy="307777"/>
              </a:xfrm>
              <a:prstGeom prst="rect">
                <a:avLst/>
              </a:prstGeom>
              <a:blipFill rotWithShape="0">
                <a:blip r:embed="rId9"/>
                <a:stretch>
                  <a:fillRect l="-6867" t="-146000" r="-3863" b="-180000"/>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2" name="TextBox 21"/>
              <p:cNvSpPr txBox="1"/>
              <p:nvPr/>
            </p:nvSpPr>
            <p:spPr>
              <a:xfrm>
                <a:off x="2667000" y="4038600"/>
                <a:ext cx="3415679" cy="30777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n-US" sz="2000" b="0" i="1" smtClean="0">
                              <a:latin typeface="Cambria Math" panose="02040503050406030204" pitchFamily="18" charset="0"/>
                            </a:rPr>
                          </m:ctrlPr>
                        </m:sSubPr>
                        <m:e>
                          <m:r>
                            <a:rPr lang="en-US" sz="2000" b="0" i="1" smtClean="0">
                              <a:latin typeface="Cambria Math" charset="0"/>
                            </a:rPr>
                            <m:t>𝐴</m:t>
                          </m:r>
                        </m:e>
                        <m:sub>
                          <m:sSup>
                            <m:sSupPr>
                              <m:ctrlPr>
                                <a:rPr lang="en-US" sz="2000" b="0" i="1" smtClean="0">
                                  <a:latin typeface="Cambria Math" panose="02040503050406030204" pitchFamily="18" charset="0"/>
                                </a:rPr>
                              </m:ctrlPr>
                            </m:sSupPr>
                            <m:e>
                              <m:r>
                                <a:rPr lang="en-US" sz="2000" b="0" i="1" smtClean="0">
                                  <a:latin typeface="Cambria Math" charset="0"/>
                                </a:rPr>
                                <m:t>2</m:t>
                              </m:r>
                            </m:e>
                            <m:sup>
                              <m:r>
                                <a:rPr lang="en-US" sz="2000" b="0" i="1" smtClean="0">
                                  <a:latin typeface="Cambria Math" charset="0"/>
                                </a:rPr>
                                <m:t>−</m:t>
                              </m:r>
                            </m:sup>
                          </m:sSup>
                        </m:sub>
                      </m:sSub>
                      <m:r>
                        <a:rPr lang="en-US" sz="2000" b="0" i="1" smtClean="0">
                          <a:latin typeface="Cambria Math" charset="0"/>
                        </a:rPr>
                        <m:t>=7552</m:t>
                      </m:r>
                      <m:r>
                        <a:rPr lang="en-US" sz="2000" b="0" i="1" smtClean="0">
                          <a:latin typeface="Cambria Math" charset="0"/>
                          <a:ea typeface="Cambria Math" charset="0"/>
                          <a:cs typeface="Cambria Math" charset="0"/>
                        </a:rPr>
                        <m:t>∙</m:t>
                      </m:r>
                      <m:sSup>
                        <m:sSupPr>
                          <m:ctrlPr>
                            <a:rPr lang="en-US" sz="2000" b="0" i="1" smtClean="0">
                              <a:latin typeface="Cambria Math" panose="02040503050406030204" pitchFamily="18" charset="0"/>
                              <a:ea typeface="Cambria Math" charset="0"/>
                              <a:cs typeface="Cambria Math" charset="0"/>
                            </a:rPr>
                          </m:ctrlPr>
                        </m:sSupPr>
                        <m:e>
                          <m:d>
                            <m:dPr>
                              <m:ctrlPr>
                                <a:rPr lang="en-US" sz="2000" b="0" i="1" smtClean="0">
                                  <a:latin typeface="Cambria Math" panose="02040503050406030204" pitchFamily="18" charset="0"/>
                                  <a:ea typeface="Cambria Math" charset="0"/>
                                  <a:cs typeface="Cambria Math" charset="0"/>
                                </a:rPr>
                              </m:ctrlPr>
                            </m:dPr>
                            <m:e>
                              <m:r>
                                <a:rPr lang="en-US" sz="2000" b="0" i="1" smtClean="0">
                                  <a:latin typeface="Cambria Math" charset="0"/>
                                  <a:ea typeface="Cambria Math" charset="0"/>
                                  <a:cs typeface="Cambria Math" charset="0"/>
                                </a:rPr>
                                <m:t>1.25</m:t>
                              </m:r>
                            </m:e>
                          </m:d>
                        </m:e>
                        <m:sup>
                          <m:r>
                            <a:rPr lang="en-US" sz="2000" b="0" i="1" smtClean="0">
                              <a:latin typeface="Cambria Math" charset="0"/>
                              <a:ea typeface="Cambria Math" charset="0"/>
                              <a:cs typeface="Cambria Math" charset="0"/>
                            </a:rPr>
                            <m:t>2</m:t>
                          </m:r>
                        </m:sup>
                      </m:sSup>
                      <m:r>
                        <a:rPr lang="en-US" sz="2000" b="0" i="1" smtClean="0">
                          <a:latin typeface="Cambria Math" charset="0"/>
                          <a:ea typeface="Cambria Math" charset="0"/>
                          <a:cs typeface="Cambria Math" charset="0"/>
                        </a:rPr>
                        <m:t>=11800</m:t>
                      </m:r>
                    </m:oMath>
                  </m:oMathPara>
                </a14:m>
                <a:endParaRPr lang="en-US" sz="2000" b="0" dirty="0"/>
              </a:p>
            </p:txBody>
          </p:sp>
        </mc:Choice>
        <mc:Fallback xmlns="">
          <p:sp>
            <p:nvSpPr>
              <p:cNvPr id="22" name="TextBox 21"/>
              <p:cNvSpPr txBox="1">
                <a:spLocks noRot="1" noChangeAspect="1" noMove="1" noResize="1" noEditPoints="1" noAdjustHandles="1" noChangeArrowheads="1" noChangeShapeType="1" noTextEdit="1"/>
              </p:cNvSpPr>
              <p:nvPr/>
            </p:nvSpPr>
            <p:spPr>
              <a:xfrm>
                <a:off x="2667000" y="4038600"/>
                <a:ext cx="3415679" cy="307777"/>
              </a:xfrm>
              <a:prstGeom prst="rect">
                <a:avLst/>
              </a:prstGeom>
              <a:blipFill rotWithShape="0">
                <a:blip r:embed="rId10"/>
                <a:stretch>
                  <a:fillRect l="-1429" t="-4000" r="-1071" b="-16000"/>
                </a:stretch>
              </a:blipFill>
            </p:spPr>
            <p:txBody>
              <a:bodyPr/>
              <a:lstStyle/>
              <a:p>
                <a:r>
                  <a:rPr lang="en-US">
                    <a:noFill/>
                  </a:rPr>
                  <a:t> </a:t>
                </a:r>
              </a:p>
            </p:txBody>
          </p:sp>
        </mc:Fallback>
      </mc:AlternateContent>
    </p:spTree>
    <p:extLst>
      <p:ext uri="{BB962C8B-B14F-4D97-AF65-F5344CB8AC3E}">
        <p14:creationId xmlns:p14="http://schemas.microsoft.com/office/powerpoint/2010/main" val="105268670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Content Placeholder 2"/>
          <p:cNvSpPr txBox="1">
            <a:spLocks/>
          </p:cNvSpPr>
          <p:nvPr/>
        </p:nvSpPr>
        <p:spPr>
          <a:xfrm>
            <a:off x="457200" y="1494000"/>
            <a:ext cx="8001000" cy="4525963"/>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1028700" indent="-571500" algn="l" defTabSz="914400" rtl="0" eaLnBrk="1" latinLnBrk="0" hangingPunct="1">
              <a:spcBef>
                <a:spcPct val="20000"/>
              </a:spcBef>
              <a:buFont typeface="+mj-lt"/>
              <a:buAutoNum type="romanLcPeriod"/>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Wingdings" pitchFamily="2" charset="2"/>
              <a:buChar char="Ø"/>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227013" indent="0">
              <a:spcBef>
                <a:spcPts val="700"/>
              </a:spcBef>
              <a:buClr>
                <a:schemeClr val="accent1"/>
              </a:buClr>
              <a:buNone/>
            </a:pPr>
            <a:endParaRPr lang="en-US" sz="2200" dirty="0">
              <a:solidFill>
                <a:schemeClr val="tx1"/>
              </a:solidFill>
              <a:latin typeface="Bold sand ms"/>
            </a:endParaRPr>
          </a:p>
          <a:p>
            <a:pPr indent="-165100">
              <a:spcBef>
                <a:spcPts val="900"/>
              </a:spcBef>
            </a:pPr>
            <a:endParaRPr lang="en-US" sz="2000" dirty="0">
              <a:solidFill>
                <a:schemeClr val="tx1"/>
              </a:solidFill>
              <a:latin typeface="Bold sand ms"/>
            </a:endParaRPr>
          </a:p>
          <a:p>
            <a:pPr marL="0" indent="0">
              <a:buFont typeface="Arial" pitchFamily="34" charset="0"/>
              <a:buNone/>
            </a:pPr>
            <a:endParaRPr lang="en-US" sz="2000" dirty="0">
              <a:solidFill>
                <a:schemeClr val="tx1"/>
              </a:solidFill>
              <a:latin typeface="Bold sand ms"/>
            </a:endParaRPr>
          </a:p>
        </p:txBody>
      </p:sp>
      <p:sp>
        <p:nvSpPr>
          <p:cNvPr id="4" name="Title 1"/>
          <p:cNvSpPr txBox="1">
            <a:spLocks/>
          </p:cNvSpPr>
          <p:nvPr/>
        </p:nvSpPr>
        <p:spPr>
          <a:xfrm>
            <a:off x="228600" y="228600"/>
            <a:ext cx="8686800" cy="11430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spcAft>
                <a:spcPts val="1200"/>
              </a:spcAft>
            </a:pPr>
            <a:r>
              <a:rPr lang="en-US" b="1" dirty="0">
                <a:latin typeface="Bold sand ms"/>
              </a:rPr>
              <a:t>Definitions and Terminology</a:t>
            </a:r>
          </a:p>
        </p:txBody>
      </p:sp>
      <p:cxnSp>
        <p:nvCxnSpPr>
          <p:cNvPr id="6" name="Straight Arrow Connector 5"/>
          <p:cNvCxnSpPr>
            <a:cxnSpLocks/>
          </p:cNvCxnSpPr>
          <p:nvPr/>
        </p:nvCxnSpPr>
        <p:spPr>
          <a:xfrm flipV="1">
            <a:off x="914400" y="2267623"/>
            <a:ext cx="6858000" cy="18377"/>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p:cxnSp>
        <p:nvCxnSpPr>
          <p:cNvPr id="10" name="Straight Connector 9"/>
          <p:cNvCxnSpPr>
            <a:cxnSpLocks/>
          </p:cNvCxnSpPr>
          <p:nvPr/>
        </p:nvCxnSpPr>
        <p:spPr>
          <a:xfrm>
            <a:off x="2743200" y="2133600"/>
            <a:ext cx="0" cy="336071"/>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1" name="Straight Connector 10"/>
          <p:cNvCxnSpPr>
            <a:cxnSpLocks/>
          </p:cNvCxnSpPr>
          <p:nvPr/>
        </p:nvCxnSpPr>
        <p:spPr>
          <a:xfrm>
            <a:off x="6858000" y="2133600"/>
            <a:ext cx="0" cy="336071"/>
          </a:xfrm>
          <a:prstGeom prst="line">
            <a:avLst/>
          </a:prstGeom>
          <a:ln w="25400"/>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21" name="TextBox 20"/>
              <p:cNvSpPr txBox="1"/>
              <p:nvPr/>
            </p:nvSpPr>
            <p:spPr>
              <a:xfrm>
                <a:off x="3810000" y="1676400"/>
                <a:ext cx="652272" cy="369332"/>
              </a:xfrm>
              <a:prstGeom prst="rect">
                <a:avLst/>
              </a:prstGeom>
            </p:spPr>
            <p:style>
              <a:lnRef idx="0">
                <a:schemeClr val="accent2"/>
              </a:lnRef>
              <a:fillRef idx="3">
                <a:schemeClr val="accent2"/>
              </a:fillRef>
              <a:effectRef idx="3">
                <a:schemeClr val="accent2"/>
              </a:effectRef>
              <a:fontRef idx="minor">
                <a:schemeClr val="lt1"/>
              </a:fontRef>
            </p:style>
            <p:txBody>
              <a:bodyPr wrap="square" rtlCol="0">
                <a:spAutoFit/>
              </a:bodyPr>
              <a:lstStyle/>
              <a:p>
                <a:pPr/>
                <a14:m>
                  <m:oMathPara xmlns:m="http://schemas.openxmlformats.org/officeDocument/2006/math">
                    <m:oMathParaPr>
                      <m:jc m:val="centerGroup"/>
                    </m:oMathParaPr>
                    <m:oMath xmlns:m="http://schemas.openxmlformats.org/officeDocument/2006/math">
                      <m:r>
                        <a:rPr lang="en-US" i="1">
                          <a:latin typeface="Cambria Math" charset="0"/>
                        </a:rPr>
                        <m:t>7</m:t>
                      </m:r>
                      <m:r>
                        <a:rPr lang="en-US" b="0" i="1" smtClean="0">
                          <a:latin typeface="Cambria Math" charset="0"/>
                        </a:rPr>
                        <m:t>000</m:t>
                      </m:r>
                    </m:oMath>
                  </m:oMathPara>
                </a14:m>
                <a:endParaRPr lang="en-US" dirty="0">
                  <a:latin typeface="Bold sand ms"/>
                </a:endParaRPr>
              </a:p>
            </p:txBody>
          </p:sp>
        </mc:Choice>
        <mc:Fallback xmlns="">
          <p:sp>
            <p:nvSpPr>
              <p:cNvPr id="21" name="TextBox 20"/>
              <p:cNvSpPr txBox="1">
                <a:spLocks noRot="1" noChangeAspect="1" noMove="1" noResize="1" noEditPoints="1" noAdjustHandles="1" noChangeArrowheads="1" noChangeShapeType="1" noTextEdit="1"/>
              </p:cNvSpPr>
              <p:nvPr/>
            </p:nvSpPr>
            <p:spPr>
              <a:xfrm>
                <a:off x="3810000" y="1676400"/>
                <a:ext cx="652272" cy="369332"/>
              </a:xfrm>
              <a:prstGeom prst="rect">
                <a:avLst/>
              </a:prstGeom>
              <a:blipFill rotWithShape="0">
                <a:blip r:embed="rId3"/>
                <a:stretch>
                  <a:fillRect/>
                </a:stretch>
              </a:blipFill>
            </p:spPr>
            <p:txBody>
              <a:bodyPr/>
              <a:lstStyle/>
              <a:p>
                <a:r>
                  <a:rPr lang="en-US">
                    <a:noFill/>
                  </a:rPr>
                  <a:t> </a:t>
                </a:r>
              </a:p>
            </p:txBody>
          </p:sp>
        </mc:Fallback>
      </mc:AlternateContent>
      <p:cxnSp>
        <p:nvCxnSpPr>
          <p:cNvPr id="20" name="Straight Connector 19"/>
          <p:cNvCxnSpPr>
            <a:cxnSpLocks/>
          </p:cNvCxnSpPr>
          <p:nvPr/>
        </p:nvCxnSpPr>
        <p:spPr>
          <a:xfrm>
            <a:off x="5486400" y="2130552"/>
            <a:ext cx="0" cy="336071"/>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24" name="Straight Connector 23"/>
          <p:cNvCxnSpPr>
            <a:cxnSpLocks/>
          </p:cNvCxnSpPr>
          <p:nvPr/>
        </p:nvCxnSpPr>
        <p:spPr>
          <a:xfrm>
            <a:off x="4114800" y="2130552"/>
            <a:ext cx="0" cy="336071"/>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25" name="Straight Connector 24"/>
          <p:cNvCxnSpPr>
            <a:cxnSpLocks/>
          </p:cNvCxnSpPr>
          <p:nvPr/>
        </p:nvCxnSpPr>
        <p:spPr>
          <a:xfrm>
            <a:off x="1371600" y="2130552"/>
            <a:ext cx="0" cy="336071"/>
          </a:xfrm>
          <a:prstGeom prst="line">
            <a:avLst/>
          </a:prstGeom>
          <a:ln w="25400"/>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26" name="TextBox 25"/>
              <p:cNvSpPr txBox="1"/>
              <p:nvPr/>
            </p:nvSpPr>
            <p:spPr>
              <a:xfrm>
                <a:off x="5138928" y="1676400"/>
                <a:ext cx="652272" cy="369332"/>
              </a:xfrm>
              <a:prstGeom prst="rect">
                <a:avLst/>
              </a:prstGeom>
            </p:spPr>
            <p:style>
              <a:lnRef idx="0">
                <a:schemeClr val="accent2"/>
              </a:lnRef>
              <a:fillRef idx="3">
                <a:schemeClr val="accent2"/>
              </a:fillRef>
              <a:effectRef idx="3">
                <a:schemeClr val="accent2"/>
              </a:effectRef>
              <a:fontRef idx="minor">
                <a:schemeClr val="lt1"/>
              </a:fontRef>
            </p:style>
            <p:txBody>
              <a:bodyPr wrap="square" rtlCol="0">
                <a:spAutoFit/>
              </a:bodyPr>
              <a:lstStyle/>
              <a:p>
                <a:pPr/>
                <a14:m>
                  <m:oMathPara xmlns:m="http://schemas.openxmlformats.org/officeDocument/2006/math">
                    <m:oMathParaPr>
                      <m:jc m:val="centerGroup"/>
                    </m:oMathParaPr>
                    <m:oMath xmlns:m="http://schemas.openxmlformats.org/officeDocument/2006/math">
                      <m:r>
                        <a:rPr lang="en-US" i="1">
                          <a:latin typeface="Cambria Math" charset="0"/>
                        </a:rPr>
                        <m:t>2</m:t>
                      </m:r>
                      <m:r>
                        <a:rPr lang="en-US" b="0" i="1" smtClean="0">
                          <a:latin typeface="Cambria Math" charset="0"/>
                        </a:rPr>
                        <m:t>000</m:t>
                      </m:r>
                    </m:oMath>
                  </m:oMathPara>
                </a14:m>
                <a:endParaRPr lang="en-US" dirty="0">
                  <a:latin typeface="Bold sand ms"/>
                </a:endParaRPr>
              </a:p>
            </p:txBody>
          </p:sp>
        </mc:Choice>
        <mc:Fallback xmlns="">
          <p:sp>
            <p:nvSpPr>
              <p:cNvPr id="26" name="TextBox 25"/>
              <p:cNvSpPr txBox="1">
                <a:spLocks noRot="1" noChangeAspect="1" noMove="1" noResize="1" noEditPoints="1" noAdjustHandles="1" noChangeArrowheads="1" noChangeShapeType="1" noTextEdit="1"/>
              </p:cNvSpPr>
              <p:nvPr/>
            </p:nvSpPr>
            <p:spPr>
              <a:xfrm>
                <a:off x="5138928" y="1676400"/>
                <a:ext cx="652272" cy="369332"/>
              </a:xfrm>
              <a:prstGeom prst="rect">
                <a:avLst/>
              </a:prstGeom>
              <a:blipFill rotWithShape="0">
                <a:blip r:embed="rId4"/>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8" name="TextBox 27"/>
              <p:cNvSpPr txBox="1"/>
              <p:nvPr/>
            </p:nvSpPr>
            <p:spPr>
              <a:xfrm>
                <a:off x="6510528" y="1676400"/>
                <a:ext cx="652272" cy="369332"/>
              </a:xfrm>
              <a:prstGeom prst="rect">
                <a:avLst/>
              </a:prstGeom>
            </p:spPr>
            <p:style>
              <a:lnRef idx="0">
                <a:schemeClr val="accent2"/>
              </a:lnRef>
              <a:fillRef idx="3">
                <a:schemeClr val="accent2"/>
              </a:fillRef>
              <a:effectRef idx="3">
                <a:schemeClr val="accent2"/>
              </a:effectRef>
              <a:fontRef idx="minor">
                <a:schemeClr val="lt1"/>
              </a:fontRef>
            </p:style>
            <p:txBody>
              <a:bodyPr wrap="square" rtlCol="0">
                <a:spAutoFit/>
              </a:bodyPr>
              <a:lstStyle/>
              <a:p>
                <a:pPr/>
                <a14:m>
                  <m:oMathPara xmlns:m="http://schemas.openxmlformats.org/officeDocument/2006/math">
                    <m:oMathParaPr>
                      <m:jc m:val="centerGroup"/>
                    </m:oMathParaPr>
                    <m:oMath xmlns:m="http://schemas.openxmlformats.org/officeDocument/2006/math">
                      <m:r>
                        <a:rPr lang="en-US" i="1">
                          <a:latin typeface="Cambria Math" charset="0"/>
                        </a:rPr>
                        <m:t>5</m:t>
                      </m:r>
                      <m:r>
                        <a:rPr lang="en-US" b="0" i="1" smtClean="0">
                          <a:latin typeface="Cambria Math" charset="0"/>
                        </a:rPr>
                        <m:t>000</m:t>
                      </m:r>
                    </m:oMath>
                  </m:oMathPara>
                </a14:m>
                <a:endParaRPr lang="en-US" dirty="0">
                  <a:latin typeface="Bold sand ms"/>
                </a:endParaRPr>
              </a:p>
            </p:txBody>
          </p:sp>
        </mc:Choice>
        <mc:Fallback xmlns="">
          <p:sp>
            <p:nvSpPr>
              <p:cNvPr id="28" name="TextBox 27"/>
              <p:cNvSpPr txBox="1">
                <a:spLocks noRot="1" noChangeAspect="1" noMove="1" noResize="1" noEditPoints="1" noAdjustHandles="1" noChangeArrowheads="1" noChangeShapeType="1" noTextEdit="1"/>
              </p:cNvSpPr>
              <p:nvPr/>
            </p:nvSpPr>
            <p:spPr>
              <a:xfrm>
                <a:off x="6510528" y="1676400"/>
                <a:ext cx="652272" cy="369332"/>
              </a:xfrm>
              <a:prstGeom prst="rect">
                <a:avLst/>
              </a:prstGeom>
              <a:blipFill rotWithShape="0">
                <a:blip r:embed="rId5"/>
                <a:stretch>
                  <a:fillRect/>
                </a:stretch>
              </a:blipFill>
            </p:spPr>
            <p:txBody>
              <a:bodyPr/>
              <a:lstStyle/>
              <a:p>
                <a:r>
                  <a:rPr lang="en-US">
                    <a:noFill/>
                  </a:rPr>
                  <a:t> </a:t>
                </a:r>
              </a:p>
            </p:txBody>
          </p:sp>
        </mc:Fallback>
      </mc:AlternateContent>
      <p:cxnSp>
        <p:nvCxnSpPr>
          <p:cNvPr id="13" name="Straight Connector 12"/>
          <p:cNvCxnSpPr>
            <a:cxnSpLocks/>
          </p:cNvCxnSpPr>
          <p:nvPr/>
        </p:nvCxnSpPr>
        <p:spPr>
          <a:xfrm>
            <a:off x="1371600" y="2514600"/>
            <a:ext cx="12220" cy="990600"/>
          </a:xfrm>
          <a:prstGeom prst="line">
            <a:avLst/>
          </a:prstGeom>
          <a:ln w="25400">
            <a:solidFill>
              <a:schemeClr val="accent1"/>
            </a:solidFill>
            <a:headEnd type="arrow"/>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4" name="TextBox 13"/>
              <p:cNvSpPr txBox="1"/>
              <p:nvPr/>
            </p:nvSpPr>
            <p:spPr>
              <a:xfrm>
                <a:off x="1447800" y="2892623"/>
                <a:ext cx="1075551" cy="30777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2000" i="1" smtClean="0">
                          <a:latin typeface="Cambria Math" charset="0"/>
                        </a:rPr>
                        <m:t> </m:t>
                      </m:r>
                      <m:r>
                        <a:rPr lang="en-US" sz="2000" b="0" i="0" smtClean="0">
                          <a:latin typeface="Cambria Math" charset="0"/>
                        </a:rPr>
                        <m:t> </m:t>
                      </m:r>
                      <m:r>
                        <a:rPr lang="en-US" sz="2000" b="0" i="1" smtClean="0">
                          <a:latin typeface="Cambria Math" charset="0"/>
                        </a:rPr>
                        <m:t>𝑖</m:t>
                      </m:r>
                      <m:r>
                        <a:rPr lang="en-US" sz="2000" b="0" i="1" smtClean="0">
                          <a:latin typeface="Cambria Math" charset="0"/>
                        </a:rPr>
                        <m:t>=0.25</m:t>
                      </m:r>
                    </m:oMath>
                  </m:oMathPara>
                </a14:m>
                <a:endParaRPr lang="en-US" sz="2000" b="0" dirty="0"/>
              </a:p>
            </p:txBody>
          </p:sp>
        </mc:Choice>
        <mc:Fallback xmlns="">
          <p:sp>
            <p:nvSpPr>
              <p:cNvPr id="14" name="TextBox 13"/>
              <p:cNvSpPr txBox="1">
                <a:spLocks noRot="1" noChangeAspect="1" noMove="1" noResize="1" noEditPoints="1" noAdjustHandles="1" noChangeArrowheads="1" noChangeShapeType="1" noTextEdit="1"/>
              </p:cNvSpPr>
              <p:nvPr/>
            </p:nvSpPr>
            <p:spPr>
              <a:xfrm>
                <a:off x="1447800" y="2892623"/>
                <a:ext cx="1075551" cy="307777"/>
              </a:xfrm>
              <a:prstGeom prst="rect">
                <a:avLst/>
              </a:prstGeom>
              <a:blipFill rotWithShape="0">
                <a:blip r:embed="rId6"/>
                <a:stretch>
                  <a:fillRect l="-9659" t="-146000" r="-5682" b="-180000"/>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5" name="TextBox 14"/>
              <p:cNvSpPr txBox="1"/>
              <p:nvPr/>
            </p:nvSpPr>
            <p:spPr>
              <a:xfrm>
                <a:off x="838200" y="3807023"/>
                <a:ext cx="1243866" cy="30777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2000" i="1" smtClean="0">
                          <a:latin typeface="Cambria Math" charset="0"/>
                        </a:rPr>
                        <m:t> </m:t>
                      </m:r>
                      <m:r>
                        <a:rPr lang="en-US" sz="2000" b="0" i="0" smtClean="0">
                          <a:latin typeface="Cambria Math" charset="0"/>
                        </a:rPr>
                        <m:t> </m:t>
                      </m:r>
                      <m:r>
                        <a:rPr lang="en-US" sz="2000" b="0" i="1" smtClean="0">
                          <a:latin typeface="Cambria Math" charset="0"/>
                        </a:rPr>
                        <m:t>𝑉</m:t>
                      </m:r>
                      <m:r>
                        <a:rPr lang="en-US" sz="2000" b="0" i="1" smtClean="0">
                          <a:latin typeface="Cambria Math" charset="0"/>
                        </a:rPr>
                        <m:t>=7552</m:t>
                      </m:r>
                    </m:oMath>
                  </m:oMathPara>
                </a14:m>
                <a:endParaRPr lang="en-US" sz="2000" b="0" dirty="0"/>
              </a:p>
            </p:txBody>
          </p:sp>
        </mc:Choice>
        <mc:Fallback xmlns="">
          <p:sp>
            <p:nvSpPr>
              <p:cNvPr id="15" name="TextBox 14"/>
              <p:cNvSpPr txBox="1">
                <a:spLocks noRot="1" noChangeAspect="1" noMove="1" noResize="1" noEditPoints="1" noAdjustHandles="1" noChangeArrowheads="1" noChangeShapeType="1" noTextEdit="1"/>
              </p:cNvSpPr>
              <p:nvPr/>
            </p:nvSpPr>
            <p:spPr>
              <a:xfrm>
                <a:off x="838200" y="3807023"/>
                <a:ext cx="1243866" cy="307777"/>
              </a:xfrm>
              <a:prstGeom prst="rect">
                <a:avLst/>
              </a:prstGeom>
              <a:blipFill rotWithShape="0">
                <a:blip r:embed="rId7"/>
                <a:stretch>
                  <a:fillRect l="-7843" t="-146000" r="-4412" b="-180000"/>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9" name="TextBox 18"/>
              <p:cNvSpPr txBox="1"/>
              <p:nvPr/>
            </p:nvSpPr>
            <p:spPr>
              <a:xfrm>
                <a:off x="1399845" y="3200400"/>
                <a:ext cx="1419555" cy="30777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2000" i="1" smtClean="0">
                          <a:latin typeface="Cambria Math" charset="0"/>
                        </a:rPr>
                        <m:t> </m:t>
                      </m:r>
                      <m:r>
                        <a:rPr lang="en-US" sz="2000" b="0" i="0" smtClean="0">
                          <a:latin typeface="Cambria Math" charset="0"/>
                        </a:rPr>
                        <m:t> </m:t>
                      </m:r>
                      <m:r>
                        <a:rPr lang="en-US" sz="2000" b="0" i="1" smtClean="0">
                          <a:latin typeface="Cambria Math" charset="0"/>
                        </a:rPr>
                        <m:t>𝑝𝑎𝑓</m:t>
                      </m:r>
                      <m:r>
                        <a:rPr lang="en-US" sz="2000" b="0" i="1" smtClean="0">
                          <a:latin typeface="Cambria Math" charset="0"/>
                        </a:rPr>
                        <m:t>=1.25</m:t>
                      </m:r>
                    </m:oMath>
                  </m:oMathPara>
                </a14:m>
                <a:endParaRPr lang="en-US" sz="2000" b="0" dirty="0"/>
              </a:p>
            </p:txBody>
          </p:sp>
        </mc:Choice>
        <mc:Fallback xmlns="">
          <p:sp>
            <p:nvSpPr>
              <p:cNvPr id="19" name="TextBox 18"/>
              <p:cNvSpPr txBox="1">
                <a:spLocks noRot="1" noChangeAspect="1" noMove="1" noResize="1" noEditPoints="1" noAdjustHandles="1" noChangeArrowheads="1" noChangeShapeType="1" noTextEdit="1"/>
              </p:cNvSpPr>
              <p:nvPr/>
            </p:nvSpPr>
            <p:spPr>
              <a:xfrm>
                <a:off x="1399845" y="3200400"/>
                <a:ext cx="1419555" cy="307777"/>
              </a:xfrm>
              <a:prstGeom prst="rect">
                <a:avLst/>
              </a:prstGeom>
              <a:blipFill rotWithShape="0">
                <a:blip r:embed="rId9"/>
                <a:stretch>
                  <a:fillRect l="-6867" t="-146000" r="-3863" b="-180000"/>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2" name="TextBox 21"/>
              <p:cNvSpPr txBox="1"/>
              <p:nvPr/>
            </p:nvSpPr>
            <p:spPr>
              <a:xfrm>
                <a:off x="2667000" y="4038600"/>
                <a:ext cx="3415679" cy="30777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n-US" sz="2000" b="0" i="1" smtClean="0">
                              <a:latin typeface="Cambria Math" panose="02040503050406030204" pitchFamily="18" charset="0"/>
                            </a:rPr>
                          </m:ctrlPr>
                        </m:sSubPr>
                        <m:e>
                          <m:r>
                            <a:rPr lang="en-US" sz="2000" b="0" i="1" smtClean="0">
                              <a:latin typeface="Cambria Math" charset="0"/>
                            </a:rPr>
                            <m:t>𝐴</m:t>
                          </m:r>
                        </m:e>
                        <m:sub>
                          <m:sSup>
                            <m:sSupPr>
                              <m:ctrlPr>
                                <a:rPr lang="en-US" sz="2000" b="0" i="1" smtClean="0">
                                  <a:latin typeface="Cambria Math" panose="02040503050406030204" pitchFamily="18" charset="0"/>
                                </a:rPr>
                              </m:ctrlPr>
                            </m:sSupPr>
                            <m:e>
                              <m:r>
                                <a:rPr lang="en-US" sz="2000" b="0" i="1" smtClean="0">
                                  <a:latin typeface="Cambria Math" charset="0"/>
                                </a:rPr>
                                <m:t>2</m:t>
                              </m:r>
                            </m:e>
                            <m:sup>
                              <m:r>
                                <a:rPr lang="en-US" sz="2000" b="0" i="1" smtClean="0">
                                  <a:latin typeface="Cambria Math" charset="0"/>
                                </a:rPr>
                                <m:t>−</m:t>
                              </m:r>
                            </m:sup>
                          </m:sSup>
                        </m:sub>
                      </m:sSub>
                      <m:r>
                        <a:rPr lang="en-US" sz="2000" b="0" i="1" smtClean="0">
                          <a:latin typeface="Cambria Math" charset="0"/>
                        </a:rPr>
                        <m:t>=7552</m:t>
                      </m:r>
                      <m:r>
                        <a:rPr lang="en-US" sz="2000" b="0" i="1" smtClean="0">
                          <a:latin typeface="Cambria Math" charset="0"/>
                          <a:ea typeface="Cambria Math" charset="0"/>
                          <a:cs typeface="Cambria Math" charset="0"/>
                        </a:rPr>
                        <m:t>∙</m:t>
                      </m:r>
                      <m:sSup>
                        <m:sSupPr>
                          <m:ctrlPr>
                            <a:rPr lang="en-US" sz="2000" b="0" i="1" smtClean="0">
                              <a:latin typeface="Cambria Math" panose="02040503050406030204" pitchFamily="18" charset="0"/>
                              <a:ea typeface="Cambria Math" charset="0"/>
                              <a:cs typeface="Cambria Math" charset="0"/>
                            </a:rPr>
                          </m:ctrlPr>
                        </m:sSupPr>
                        <m:e>
                          <m:d>
                            <m:dPr>
                              <m:ctrlPr>
                                <a:rPr lang="en-US" sz="2000" b="0" i="1" smtClean="0">
                                  <a:latin typeface="Cambria Math" panose="02040503050406030204" pitchFamily="18" charset="0"/>
                                  <a:ea typeface="Cambria Math" charset="0"/>
                                  <a:cs typeface="Cambria Math" charset="0"/>
                                </a:rPr>
                              </m:ctrlPr>
                            </m:dPr>
                            <m:e>
                              <m:r>
                                <a:rPr lang="en-US" sz="2000" b="0" i="1" smtClean="0">
                                  <a:latin typeface="Cambria Math" charset="0"/>
                                  <a:ea typeface="Cambria Math" charset="0"/>
                                  <a:cs typeface="Cambria Math" charset="0"/>
                                </a:rPr>
                                <m:t>1.25</m:t>
                              </m:r>
                            </m:e>
                          </m:d>
                        </m:e>
                        <m:sup>
                          <m:r>
                            <a:rPr lang="en-US" sz="2000" b="0" i="1" smtClean="0">
                              <a:latin typeface="Cambria Math" charset="0"/>
                              <a:ea typeface="Cambria Math" charset="0"/>
                              <a:cs typeface="Cambria Math" charset="0"/>
                            </a:rPr>
                            <m:t>2</m:t>
                          </m:r>
                        </m:sup>
                      </m:sSup>
                      <m:r>
                        <a:rPr lang="en-US" sz="2000" b="0" i="1" smtClean="0">
                          <a:latin typeface="Cambria Math" charset="0"/>
                          <a:ea typeface="Cambria Math" charset="0"/>
                          <a:cs typeface="Cambria Math" charset="0"/>
                        </a:rPr>
                        <m:t>=11800</m:t>
                      </m:r>
                    </m:oMath>
                  </m:oMathPara>
                </a14:m>
                <a:endParaRPr lang="en-US" sz="2000" b="0" dirty="0"/>
              </a:p>
            </p:txBody>
          </p:sp>
        </mc:Choice>
        <mc:Fallback xmlns="">
          <p:sp>
            <p:nvSpPr>
              <p:cNvPr id="22" name="TextBox 21"/>
              <p:cNvSpPr txBox="1">
                <a:spLocks noRot="1" noChangeAspect="1" noMove="1" noResize="1" noEditPoints="1" noAdjustHandles="1" noChangeArrowheads="1" noChangeShapeType="1" noTextEdit="1"/>
              </p:cNvSpPr>
              <p:nvPr/>
            </p:nvSpPr>
            <p:spPr>
              <a:xfrm>
                <a:off x="2667000" y="4038600"/>
                <a:ext cx="3415679" cy="307777"/>
              </a:xfrm>
              <a:prstGeom prst="rect">
                <a:avLst/>
              </a:prstGeom>
              <a:blipFill rotWithShape="0">
                <a:blip r:embed="rId10"/>
                <a:stretch>
                  <a:fillRect l="-1429" t="-4000" r="-1071" b="-16000"/>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8" name="TextBox 17"/>
              <p:cNvSpPr txBox="1"/>
              <p:nvPr/>
            </p:nvSpPr>
            <p:spPr>
              <a:xfrm>
                <a:off x="2726654" y="4492759"/>
                <a:ext cx="3293146" cy="307841"/>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n-US" sz="2000" b="0" i="1" smtClean="0">
                              <a:latin typeface="Cambria Math" panose="02040503050406030204" pitchFamily="18" charset="0"/>
                            </a:rPr>
                          </m:ctrlPr>
                        </m:sSubPr>
                        <m:e>
                          <m:r>
                            <a:rPr lang="en-US" sz="2000" b="0" i="1" smtClean="0">
                              <a:latin typeface="Cambria Math" charset="0"/>
                            </a:rPr>
                            <m:t>𝐴</m:t>
                          </m:r>
                        </m:e>
                        <m:sub>
                          <m:sSup>
                            <m:sSupPr>
                              <m:ctrlPr>
                                <a:rPr lang="en-US" sz="2000" b="0" i="1" smtClean="0">
                                  <a:latin typeface="Cambria Math" panose="02040503050406030204" pitchFamily="18" charset="0"/>
                                </a:rPr>
                              </m:ctrlPr>
                            </m:sSupPr>
                            <m:e>
                              <m:r>
                                <a:rPr lang="en-US" sz="2000" b="0" i="1" smtClean="0">
                                  <a:latin typeface="Cambria Math" charset="0"/>
                                </a:rPr>
                                <m:t>2</m:t>
                              </m:r>
                            </m:e>
                            <m:sup>
                              <m:r>
                                <a:rPr lang="en-US" sz="2000" b="0" i="1" smtClean="0">
                                  <a:latin typeface="Cambria Math" charset="0"/>
                                </a:rPr>
                                <m:t>+</m:t>
                              </m:r>
                            </m:sup>
                          </m:sSup>
                        </m:sub>
                      </m:sSub>
                      <m:r>
                        <a:rPr lang="en-US" sz="2000" b="0" i="1" smtClean="0">
                          <a:latin typeface="Cambria Math" charset="0"/>
                          <a:ea typeface="Cambria Math" charset="0"/>
                          <a:cs typeface="Cambria Math" charset="0"/>
                        </a:rPr>
                        <m:t>=11800−7000=4800</m:t>
                      </m:r>
                    </m:oMath>
                  </m:oMathPara>
                </a14:m>
                <a:endParaRPr lang="en-US" sz="2000" b="0" dirty="0"/>
              </a:p>
            </p:txBody>
          </p:sp>
        </mc:Choice>
        <mc:Fallback xmlns="">
          <p:sp>
            <p:nvSpPr>
              <p:cNvPr id="18" name="TextBox 17"/>
              <p:cNvSpPr txBox="1">
                <a:spLocks noRot="1" noChangeAspect="1" noMove="1" noResize="1" noEditPoints="1" noAdjustHandles="1" noChangeArrowheads="1" noChangeShapeType="1" noTextEdit="1"/>
              </p:cNvSpPr>
              <p:nvPr/>
            </p:nvSpPr>
            <p:spPr>
              <a:xfrm>
                <a:off x="2726654" y="4492759"/>
                <a:ext cx="3293146" cy="307841"/>
              </a:xfrm>
              <a:prstGeom prst="rect">
                <a:avLst/>
              </a:prstGeom>
              <a:blipFill rotWithShape="0">
                <a:blip r:embed="rId11"/>
                <a:stretch>
                  <a:fillRect l="-1294" r="-1109" b="-17647"/>
                </a:stretch>
              </a:blipFill>
            </p:spPr>
            <p:txBody>
              <a:bodyPr/>
              <a:lstStyle/>
              <a:p>
                <a:r>
                  <a:rPr lang="en-US">
                    <a:noFill/>
                  </a:rPr>
                  <a:t> </a:t>
                </a:r>
              </a:p>
            </p:txBody>
          </p:sp>
        </mc:Fallback>
      </mc:AlternateContent>
    </p:spTree>
    <p:extLst>
      <p:ext uri="{BB962C8B-B14F-4D97-AF65-F5344CB8AC3E}">
        <p14:creationId xmlns:p14="http://schemas.microsoft.com/office/powerpoint/2010/main" val="82345285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Content Placeholder 2"/>
          <p:cNvSpPr txBox="1">
            <a:spLocks/>
          </p:cNvSpPr>
          <p:nvPr/>
        </p:nvSpPr>
        <p:spPr>
          <a:xfrm>
            <a:off x="457200" y="1494000"/>
            <a:ext cx="8001000" cy="4525963"/>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1028700" indent="-571500" algn="l" defTabSz="914400" rtl="0" eaLnBrk="1" latinLnBrk="0" hangingPunct="1">
              <a:spcBef>
                <a:spcPct val="20000"/>
              </a:spcBef>
              <a:buFont typeface="+mj-lt"/>
              <a:buAutoNum type="romanLcPeriod"/>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Wingdings" pitchFamily="2" charset="2"/>
              <a:buChar char="Ø"/>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227013" indent="0">
              <a:spcBef>
                <a:spcPts val="700"/>
              </a:spcBef>
              <a:buClr>
                <a:schemeClr val="accent1"/>
              </a:buClr>
              <a:buNone/>
            </a:pPr>
            <a:endParaRPr lang="en-US" sz="2200" dirty="0">
              <a:solidFill>
                <a:schemeClr val="tx1"/>
              </a:solidFill>
              <a:latin typeface="Bold sand ms"/>
            </a:endParaRPr>
          </a:p>
          <a:p>
            <a:pPr indent="-165100">
              <a:spcBef>
                <a:spcPts val="900"/>
              </a:spcBef>
            </a:pPr>
            <a:endParaRPr lang="en-US" sz="2000" dirty="0">
              <a:solidFill>
                <a:schemeClr val="tx1"/>
              </a:solidFill>
              <a:latin typeface="Bold sand ms"/>
            </a:endParaRPr>
          </a:p>
          <a:p>
            <a:pPr marL="0" indent="0">
              <a:buFont typeface="Arial" pitchFamily="34" charset="0"/>
              <a:buNone/>
            </a:pPr>
            <a:endParaRPr lang="en-US" sz="2000" dirty="0">
              <a:solidFill>
                <a:schemeClr val="tx1"/>
              </a:solidFill>
              <a:latin typeface="Bold sand ms"/>
            </a:endParaRPr>
          </a:p>
        </p:txBody>
      </p:sp>
      <p:sp>
        <p:nvSpPr>
          <p:cNvPr id="4" name="Title 1"/>
          <p:cNvSpPr txBox="1">
            <a:spLocks/>
          </p:cNvSpPr>
          <p:nvPr/>
        </p:nvSpPr>
        <p:spPr>
          <a:xfrm>
            <a:off x="228600" y="228600"/>
            <a:ext cx="8686800" cy="11430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spcAft>
                <a:spcPts val="1200"/>
              </a:spcAft>
            </a:pPr>
            <a:r>
              <a:rPr lang="en-US" b="1" dirty="0">
                <a:latin typeface="Bold sand ms"/>
              </a:rPr>
              <a:t>Definitions and Terminology</a:t>
            </a:r>
          </a:p>
        </p:txBody>
      </p:sp>
      <p:cxnSp>
        <p:nvCxnSpPr>
          <p:cNvPr id="6" name="Straight Arrow Connector 5"/>
          <p:cNvCxnSpPr>
            <a:cxnSpLocks/>
          </p:cNvCxnSpPr>
          <p:nvPr/>
        </p:nvCxnSpPr>
        <p:spPr>
          <a:xfrm flipV="1">
            <a:off x="914400" y="2267623"/>
            <a:ext cx="6858000" cy="18377"/>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p:cxnSp>
        <p:nvCxnSpPr>
          <p:cNvPr id="10" name="Straight Connector 9"/>
          <p:cNvCxnSpPr>
            <a:cxnSpLocks/>
          </p:cNvCxnSpPr>
          <p:nvPr/>
        </p:nvCxnSpPr>
        <p:spPr>
          <a:xfrm>
            <a:off x="2743200" y="2133600"/>
            <a:ext cx="0" cy="336071"/>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1" name="Straight Connector 10"/>
          <p:cNvCxnSpPr>
            <a:cxnSpLocks/>
          </p:cNvCxnSpPr>
          <p:nvPr/>
        </p:nvCxnSpPr>
        <p:spPr>
          <a:xfrm>
            <a:off x="6858000" y="2133600"/>
            <a:ext cx="0" cy="336071"/>
          </a:xfrm>
          <a:prstGeom prst="line">
            <a:avLst/>
          </a:prstGeom>
          <a:ln w="25400"/>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21" name="TextBox 20"/>
              <p:cNvSpPr txBox="1"/>
              <p:nvPr/>
            </p:nvSpPr>
            <p:spPr>
              <a:xfrm>
                <a:off x="3810000" y="1676400"/>
                <a:ext cx="652272" cy="369332"/>
              </a:xfrm>
              <a:prstGeom prst="rect">
                <a:avLst/>
              </a:prstGeom>
            </p:spPr>
            <p:style>
              <a:lnRef idx="0">
                <a:schemeClr val="accent2"/>
              </a:lnRef>
              <a:fillRef idx="3">
                <a:schemeClr val="accent2"/>
              </a:fillRef>
              <a:effectRef idx="3">
                <a:schemeClr val="accent2"/>
              </a:effectRef>
              <a:fontRef idx="minor">
                <a:schemeClr val="lt1"/>
              </a:fontRef>
            </p:style>
            <p:txBody>
              <a:bodyPr wrap="square" rtlCol="0">
                <a:spAutoFit/>
              </a:bodyPr>
              <a:lstStyle/>
              <a:p>
                <a:pPr/>
                <a14:m>
                  <m:oMathPara xmlns:m="http://schemas.openxmlformats.org/officeDocument/2006/math">
                    <m:oMathParaPr>
                      <m:jc m:val="centerGroup"/>
                    </m:oMathParaPr>
                    <m:oMath xmlns:m="http://schemas.openxmlformats.org/officeDocument/2006/math">
                      <m:r>
                        <a:rPr lang="en-US" i="1">
                          <a:latin typeface="Cambria Math" charset="0"/>
                        </a:rPr>
                        <m:t>7</m:t>
                      </m:r>
                      <m:r>
                        <a:rPr lang="en-US" b="0" i="1" smtClean="0">
                          <a:latin typeface="Cambria Math" charset="0"/>
                        </a:rPr>
                        <m:t>000</m:t>
                      </m:r>
                    </m:oMath>
                  </m:oMathPara>
                </a14:m>
                <a:endParaRPr lang="en-US" dirty="0">
                  <a:latin typeface="Bold sand ms"/>
                </a:endParaRPr>
              </a:p>
            </p:txBody>
          </p:sp>
        </mc:Choice>
        <mc:Fallback xmlns="">
          <p:sp>
            <p:nvSpPr>
              <p:cNvPr id="21" name="TextBox 20"/>
              <p:cNvSpPr txBox="1">
                <a:spLocks noRot="1" noChangeAspect="1" noMove="1" noResize="1" noEditPoints="1" noAdjustHandles="1" noChangeArrowheads="1" noChangeShapeType="1" noTextEdit="1"/>
              </p:cNvSpPr>
              <p:nvPr/>
            </p:nvSpPr>
            <p:spPr>
              <a:xfrm>
                <a:off x="3810000" y="1676400"/>
                <a:ext cx="652272" cy="369332"/>
              </a:xfrm>
              <a:prstGeom prst="rect">
                <a:avLst/>
              </a:prstGeom>
              <a:blipFill rotWithShape="0">
                <a:blip r:embed="rId3"/>
                <a:stretch>
                  <a:fillRect/>
                </a:stretch>
              </a:blipFill>
            </p:spPr>
            <p:txBody>
              <a:bodyPr/>
              <a:lstStyle/>
              <a:p>
                <a:r>
                  <a:rPr lang="en-US">
                    <a:noFill/>
                  </a:rPr>
                  <a:t> </a:t>
                </a:r>
              </a:p>
            </p:txBody>
          </p:sp>
        </mc:Fallback>
      </mc:AlternateContent>
      <p:cxnSp>
        <p:nvCxnSpPr>
          <p:cNvPr id="20" name="Straight Connector 19"/>
          <p:cNvCxnSpPr>
            <a:cxnSpLocks/>
          </p:cNvCxnSpPr>
          <p:nvPr/>
        </p:nvCxnSpPr>
        <p:spPr>
          <a:xfrm>
            <a:off x="5486400" y="2130552"/>
            <a:ext cx="0" cy="336071"/>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24" name="Straight Connector 23"/>
          <p:cNvCxnSpPr>
            <a:cxnSpLocks/>
          </p:cNvCxnSpPr>
          <p:nvPr/>
        </p:nvCxnSpPr>
        <p:spPr>
          <a:xfrm>
            <a:off x="4114800" y="2130552"/>
            <a:ext cx="0" cy="336071"/>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25" name="Straight Connector 24"/>
          <p:cNvCxnSpPr>
            <a:cxnSpLocks/>
          </p:cNvCxnSpPr>
          <p:nvPr/>
        </p:nvCxnSpPr>
        <p:spPr>
          <a:xfrm>
            <a:off x="1371600" y="2130552"/>
            <a:ext cx="0" cy="336071"/>
          </a:xfrm>
          <a:prstGeom prst="line">
            <a:avLst/>
          </a:prstGeom>
          <a:ln w="25400"/>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26" name="TextBox 25"/>
              <p:cNvSpPr txBox="1"/>
              <p:nvPr/>
            </p:nvSpPr>
            <p:spPr>
              <a:xfrm>
                <a:off x="5138928" y="1676400"/>
                <a:ext cx="652272" cy="369332"/>
              </a:xfrm>
              <a:prstGeom prst="rect">
                <a:avLst/>
              </a:prstGeom>
            </p:spPr>
            <p:style>
              <a:lnRef idx="0">
                <a:schemeClr val="accent2"/>
              </a:lnRef>
              <a:fillRef idx="3">
                <a:schemeClr val="accent2"/>
              </a:fillRef>
              <a:effectRef idx="3">
                <a:schemeClr val="accent2"/>
              </a:effectRef>
              <a:fontRef idx="minor">
                <a:schemeClr val="lt1"/>
              </a:fontRef>
            </p:style>
            <p:txBody>
              <a:bodyPr wrap="square" rtlCol="0">
                <a:spAutoFit/>
              </a:bodyPr>
              <a:lstStyle/>
              <a:p>
                <a:pPr/>
                <a14:m>
                  <m:oMathPara xmlns:m="http://schemas.openxmlformats.org/officeDocument/2006/math">
                    <m:oMathParaPr>
                      <m:jc m:val="centerGroup"/>
                    </m:oMathParaPr>
                    <m:oMath xmlns:m="http://schemas.openxmlformats.org/officeDocument/2006/math">
                      <m:r>
                        <a:rPr lang="en-US" i="1">
                          <a:latin typeface="Cambria Math" charset="0"/>
                        </a:rPr>
                        <m:t>2</m:t>
                      </m:r>
                      <m:r>
                        <a:rPr lang="en-US" b="0" i="1" smtClean="0">
                          <a:latin typeface="Cambria Math" charset="0"/>
                        </a:rPr>
                        <m:t>000</m:t>
                      </m:r>
                    </m:oMath>
                  </m:oMathPara>
                </a14:m>
                <a:endParaRPr lang="en-US" dirty="0">
                  <a:latin typeface="Bold sand ms"/>
                </a:endParaRPr>
              </a:p>
            </p:txBody>
          </p:sp>
        </mc:Choice>
        <mc:Fallback xmlns="">
          <p:sp>
            <p:nvSpPr>
              <p:cNvPr id="26" name="TextBox 25"/>
              <p:cNvSpPr txBox="1">
                <a:spLocks noRot="1" noChangeAspect="1" noMove="1" noResize="1" noEditPoints="1" noAdjustHandles="1" noChangeArrowheads="1" noChangeShapeType="1" noTextEdit="1"/>
              </p:cNvSpPr>
              <p:nvPr/>
            </p:nvSpPr>
            <p:spPr>
              <a:xfrm>
                <a:off x="5138928" y="1676400"/>
                <a:ext cx="652272" cy="369332"/>
              </a:xfrm>
              <a:prstGeom prst="rect">
                <a:avLst/>
              </a:prstGeom>
              <a:blipFill rotWithShape="0">
                <a:blip r:embed="rId4"/>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8" name="TextBox 27"/>
              <p:cNvSpPr txBox="1"/>
              <p:nvPr/>
            </p:nvSpPr>
            <p:spPr>
              <a:xfrm>
                <a:off x="6510528" y="1676400"/>
                <a:ext cx="652272" cy="369332"/>
              </a:xfrm>
              <a:prstGeom prst="rect">
                <a:avLst/>
              </a:prstGeom>
            </p:spPr>
            <p:style>
              <a:lnRef idx="0">
                <a:schemeClr val="accent2"/>
              </a:lnRef>
              <a:fillRef idx="3">
                <a:schemeClr val="accent2"/>
              </a:fillRef>
              <a:effectRef idx="3">
                <a:schemeClr val="accent2"/>
              </a:effectRef>
              <a:fontRef idx="minor">
                <a:schemeClr val="lt1"/>
              </a:fontRef>
            </p:style>
            <p:txBody>
              <a:bodyPr wrap="square" rtlCol="0">
                <a:spAutoFit/>
              </a:bodyPr>
              <a:lstStyle/>
              <a:p>
                <a:pPr/>
                <a14:m>
                  <m:oMathPara xmlns:m="http://schemas.openxmlformats.org/officeDocument/2006/math">
                    <m:oMathParaPr>
                      <m:jc m:val="centerGroup"/>
                    </m:oMathParaPr>
                    <m:oMath xmlns:m="http://schemas.openxmlformats.org/officeDocument/2006/math">
                      <m:r>
                        <a:rPr lang="en-US" i="1">
                          <a:latin typeface="Cambria Math" charset="0"/>
                        </a:rPr>
                        <m:t>5</m:t>
                      </m:r>
                      <m:r>
                        <a:rPr lang="en-US" b="0" i="1" smtClean="0">
                          <a:latin typeface="Cambria Math" charset="0"/>
                        </a:rPr>
                        <m:t>000</m:t>
                      </m:r>
                    </m:oMath>
                  </m:oMathPara>
                </a14:m>
                <a:endParaRPr lang="en-US" dirty="0">
                  <a:latin typeface="Bold sand ms"/>
                </a:endParaRPr>
              </a:p>
            </p:txBody>
          </p:sp>
        </mc:Choice>
        <mc:Fallback xmlns="">
          <p:sp>
            <p:nvSpPr>
              <p:cNvPr id="28" name="TextBox 27"/>
              <p:cNvSpPr txBox="1">
                <a:spLocks noRot="1" noChangeAspect="1" noMove="1" noResize="1" noEditPoints="1" noAdjustHandles="1" noChangeArrowheads="1" noChangeShapeType="1" noTextEdit="1"/>
              </p:cNvSpPr>
              <p:nvPr/>
            </p:nvSpPr>
            <p:spPr>
              <a:xfrm>
                <a:off x="6510528" y="1676400"/>
                <a:ext cx="652272" cy="369332"/>
              </a:xfrm>
              <a:prstGeom prst="rect">
                <a:avLst/>
              </a:prstGeom>
              <a:blipFill rotWithShape="0">
                <a:blip r:embed="rId5"/>
                <a:stretch>
                  <a:fillRect/>
                </a:stretch>
              </a:blipFill>
            </p:spPr>
            <p:txBody>
              <a:bodyPr/>
              <a:lstStyle/>
              <a:p>
                <a:r>
                  <a:rPr lang="en-US">
                    <a:noFill/>
                  </a:rPr>
                  <a:t> </a:t>
                </a:r>
              </a:p>
            </p:txBody>
          </p:sp>
        </mc:Fallback>
      </mc:AlternateContent>
      <p:cxnSp>
        <p:nvCxnSpPr>
          <p:cNvPr id="13" name="Straight Connector 12"/>
          <p:cNvCxnSpPr>
            <a:cxnSpLocks/>
          </p:cNvCxnSpPr>
          <p:nvPr/>
        </p:nvCxnSpPr>
        <p:spPr>
          <a:xfrm>
            <a:off x="1371600" y="2514600"/>
            <a:ext cx="12220" cy="990600"/>
          </a:xfrm>
          <a:prstGeom prst="line">
            <a:avLst/>
          </a:prstGeom>
          <a:ln w="25400">
            <a:solidFill>
              <a:schemeClr val="accent1"/>
            </a:solidFill>
            <a:headEnd type="arrow"/>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4" name="TextBox 13"/>
              <p:cNvSpPr txBox="1"/>
              <p:nvPr/>
            </p:nvSpPr>
            <p:spPr>
              <a:xfrm>
                <a:off x="1447800" y="2892623"/>
                <a:ext cx="1075551" cy="30777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2000" i="1" smtClean="0">
                          <a:latin typeface="Cambria Math" charset="0"/>
                        </a:rPr>
                        <m:t> </m:t>
                      </m:r>
                      <m:r>
                        <a:rPr lang="en-US" sz="2000" b="0" i="0" smtClean="0">
                          <a:latin typeface="Cambria Math" charset="0"/>
                        </a:rPr>
                        <m:t> </m:t>
                      </m:r>
                      <m:r>
                        <a:rPr lang="en-US" sz="2000" b="0" i="1" smtClean="0">
                          <a:latin typeface="Cambria Math" charset="0"/>
                        </a:rPr>
                        <m:t>𝑖</m:t>
                      </m:r>
                      <m:r>
                        <a:rPr lang="en-US" sz="2000" b="0" i="1" smtClean="0">
                          <a:latin typeface="Cambria Math" charset="0"/>
                        </a:rPr>
                        <m:t>=0.25</m:t>
                      </m:r>
                    </m:oMath>
                  </m:oMathPara>
                </a14:m>
                <a:endParaRPr lang="en-US" sz="2000" b="0" dirty="0"/>
              </a:p>
            </p:txBody>
          </p:sp>
        </mc:Choice>
        <mc:Fallback xmlns="">
          <p:sp>
            <p:nvSpPr>
              <p:cNvPr id="14" name="TextBox 13"/>
              <p:cNvSpPr txBox="1">
                <a:spLocks noRot="1" noChangeAspect="1" noMove="1" noResize="1" noEditPoints="1" noAdjustHandles="1" noChangeArrowheads="1" noChangeShapeType="1" noTextEdit="1"/>
              </p:cNvSpPr>
              <p:nvPr/>
            </p:nvSpPr>
            <p:spPr>
              <a:xfrm>
                <a:off x="1447800" y="2892623"/>
                <a:ext cx="1075551" cy="307777"/>
              </a:xfrm>
              <a:prstGeom prst="rect">
                <a:avLst/>
              </a:prstGeom>
              <a:blipFill rotWithShape="0">
                <a:blip r:embed="rId6"/>
                <a:stretch>
                  <a:fillRect l="-9659" t="-146000" r="-5682" b="-180000"/>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5" name="TextBox 14"/>
              <p:cNvSpPr txBox="1"/>
              <p:nvPr/>
            </p:nvSpPr>
            <p:spPr>
              <a:xfrm>
                <a:off x="838200" y="3807023"/>
                <a:ext cx="1243866" cy="30777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2000" i="1" smtClean="0">
                          <a:latin typeface="Cambria Math" charset="0"/>
                        </a:rPr>
                        <m:t> </m:t>
                      </m:r>
                      <m:r>
                        <a:rPr lang="en-US" sz="2000" b="0" i="0" smtClean="0">
                          <a:latin typeface="Cambria Math" charset="0"/>
                        </a:rPr>
                        <m:t> </m:t>
                      </m:r>
                      <m:r>
                        <a:rPr lang="en-US" sz="2000" b="0" i="1" smtClean="0">
                          <a:latin typeface="Cambria Math" charset="0"/>
                        </a:rPr>
                        <m:t>𝑉</m:t>
                      </m:r>
                      <m:r>
                        <a:rPr lang="en-US" sz="2000" b="0" i="1" smtClean="0">
                          <a:latin typeface="Cambria Math" charset="0"/>
                        </a:rPr>
                        <m:t>=7552</m:t>
                      </m:r>
                    </m:oMath>
                  </m:oMathPara>
                </a14:m>
                <a:endParaRPr lang="en-US" sz="2000" b="0" dirty="0"/>
              </a:p>
            </p:txBody>
          </p:sp>
        </mc:Choice>
        <mc:Fallback xmlns="">
          <p:sp>
            <p:nvSpPr>
              <p:cNvPr id="15" name="TextBox 14"/>
              <p:cNvSpPr txBox="1">
                <a:spLocks noRot="1" noChangeAspect="1" noMove="1" noResize="1" noEditPoints="1" noAdjustHandles="1" noChangeArrowheads="1" noChangeShapeType="1" noTextEdit="1"/>
              </p:cNvSpPr>
              <p:nvPr/>
            </p:nvSpPr>
            <p:spPr>
              <a:xfrm>
                <a:off x="838200" y="3807023"/>
                <a:ext cx="1243866" cy="307777"/>
              </a:xfrm>
              <a:prstGeom prst="rect">
                <a:avLst/>
              </a:prstGeom>
              <a:blipFill rotWithShape="0">
                <a:blip r:embed="rId7"/>
                <a:stretch>
                  <a:fillRect l="-7843" t="-146000" r="-4412" b="-180000"/>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9" name="TextBox 18"/>
              <p:cNvSpPr txBox="1"/>
              <p:nvPr/>
            </p:nvSpPr>
            <p:spPr>
              <a:xfrm>
                <a:off x="1399845" y="3200400"/>
                <a:ext cx="1419555" cy="30777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2000" i="1" smtClean="0">
                          <a:latin typeface="Cambria Math" charset="0"/>
                        </a:rPr>
                        <m:t> </m:t>
                      </m:r>
                      <m:r>
                        <a:rPr lang="en-US" sz="2000" b="0" i="0" smtClean="0">
                          <a:latin typeface="Cambria Math" charset="0"/>
                        </a:rPr>
                        <m:t> </m:t>
                      </m:r>
                      <m:r>
                        <a:rPr lang="en-US" sz="2000" b="0" i="1" smtClean="0">
                          <a:latin typeface="Cambria Math" charset="0"/>
                        </a:rPr>
                        <m:t>𝑝𝑎𝑓</m:t>
                      </m:r>
                      <m:r>
                        <a:rPr lang="en-US" sz="2000" b="0" i="1" smtClean="0">
                          <a:latin typeface="Cambria Math" charset="0"/>
                        </a:rPr>
                        <m:t>=1.25</m:t>
                      </m:r>
                    </m:oMath>
                  </m:oMathPara>
                </a14:m>
                <a:endParaRPr lang="en-US" sz="2000" b="0" dirty="0"/>
              </a:p>
            </p:txBody>
          </p:sp>
        </mc:Choice>
        <mc:Fallback xmlns="">
          <p:sp>
            <p:nvSpPr>
              <p:cNvPr id="19" name="TextBox 18"/>
              <p:cNvSpPr txBox="1">
                <a:spLocks noRot="1" noChangeAspect="1" noMove="1" noResize="1" noEditPoints="1" noAdjustHandles="1" noChangeArrowheads="1" noChangeShapeType="1" noTextEdit="1"/>
              </p:cNvSpPr>
              <p:nvPr/>
            </p:nvSpPr>
            <p:spPr>
              <a:xfrm>
                <a:off x="1399845" y="3200400"/>
                <a:ext cx="1419555" cy="307777"/>
              </a:xfrm>
              <a:prstGeom prst="rect">
                <a:avLst/>
              </a:prstGeom>
              <a:blipFill rotWithShape="0">
                <a:blip r:embed="rId9"/>
                <a:stretch>
                  <a:fillRect l="-6867" t="-146000" r="-3863" b="-180000"/>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2" name="TextBox 21"/>
              <p:cNvSpPr txBox="1"/>
              <p:nvPr/>
            </p:nvSpPr>
            <p:spPr>
              <a:xfrm>
                <a:off x="2667000" y="4038600"/>
                <a:ext cx="3415679" cy="30777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n-US" sz="2000" b="0" i="1" smtClean="0">
                              <a:latin typeface="Cambria Math" panose="02040503050406030204" pitchFamily="18" charset="0"/>
                            </a:rPr>
                          </m:ctrlPr>
                        </m:sSubPr>
                        <m:e>
                          <m:r>
                            <a:rPr lang="en-US" sz="2000" b="0" i="1" smtClean="0">
                              <a:latin typeface="Cambria Math" charset="0"/>
                            </a:rPr>
                            <m:t>𝐴</m:t>
                          </m:r>
                        </m:e>
                        <m:sub>
                          <m:sSup>
                            <m:sSupPr>
                              <m:ctrlPr>
                                <a:rPr lang="en-US" sz="2000" b="0" i="1" smtClean="0">
                                  <a:latin typeface="Cambria Math" panose="02040503050406030204" pitchFamily="18" charset="0"/>
                                </a:rPr>
                              </m:ctrlPr>
                            </m:sSupPr>
                            <m:e>
                              <m:r>
                                <a:rPr lang="en-US" sz="2000" b="0" i="1" smtClean="0">
                                  <a:latin typeface="Cambria Math" charset="0"/>
                                </a:rPr>
                                <m:t>2</m:t>
                              </m:r>
                            </m:e>
                            <m:sup>
                              <m:r>
                                <a:rPr lang="en-US" sz="2000" b="0" i="1" smtClean="0">
                                  <a:latin typeface="Cambria Math" charset="0"/>
                                </a:rPr>
                                <m:t>−</m:t>
                              </m:r>
                            </m:sup>
                          </m:sSup>
                        </m:sub>
                      </m:sSub>
                      <m:r>
                        <a:rPr lang="en-US" sz="2000" b="0" i="1" smtClean="0">
                          <a:latin typeface="Cambria Math" charset="0"/>
                        </a:rPr>
                        <m:t>=7552</m:t>
                      </m:r>
                      <m:r>
                        <a:rPr lang="en-US" sz="2000" b="0" i="1" smtClean="0">
                          <a:latin typeface="Cambria Math" charset="0"/>
                          <a:ea typeface="Cambria Math" charset="0"/>
                          <a:cs typeface="Cambria Math" charset="0"/>
                        </a:rPr>
                        <m:t>∙</m:t>
                      </m:r>
                      <m:sSup>
                        <m:sSupPr>
                          <m:ctrlPr>
                            <a:rPr lang="en-US" sz="2000" b="0" i="1" smtClean="0">
                              <a:latin typeface="Cambria Math" panose="02040503050406030204" pitchFamily="18" charset="0"/>
                              <a:ea typeface="Cambria Math" charset="0"/>
                              <a:cs typeface="Cambria Math" charset="0"/>
                            </a:rPr>
                          </m:ctrlPr>
                        </m:sSupPr>
                        <m:e>
                          <m:d>
                            <m:dPr>
                              <m:ctrlPr>
                                <a:rPr lang="en-US" sz="2000" b="0" i="1" smtClean="0">
                                  <a:latin typeface="Cambria Math" panose="02040503050406030204" pitchFamily="18" charset="0"/>
                                  <a:ea typeface="Cambria Math" charset="0"/>
                                  <a:cs typeface="Cambria Math" charset="0"/>
                                </a:rPr>
                              </m:ctrlPr>
                            </m:dPr>
                            <m:e>
                              <m:r>
                                <a:rPr lang="en-US" sz="2000" b="0" i="1" smtClean="0">
                                  <a:latin typeface="Cambria Math" charset="0"/>
                                  <a:ea typeface="Cambria Math" charset="0"/>
                                  <a:cs typeface="Cambria Math" charset="0"/>
                                </a:rPr>
                                <m:t>1.25</m:t>
                              </m:r>
                            </m:e>
                          </m:d>
                        </m:e>
                        <m:sup>
                          <m:r>
                            <a:rPr lang="en-US" sz="2000" b="0" i="1" smtClean="0">
                              <a:latin typeface="Cambria Math" charset="0"/>
                              <a:ea typeface="Cambria Math" charset="0"/>
                              <a:cs typeface="Cambria Math" charset="0"/>
                            </a:rPr>
                            <m:t>2</m:t>
                          </m:r>
                        </m:sup>
                      </m:sSup>
                      <m:r>
                        <a:rPr lang="en-US" sz="2000" b="0" i="1" smtClean="0">
                          <a:latin typeface="Cambria Math" charset="0"/>
                          <a:ea typeface="Cambria Math" charset="0"/>
                          <a:cs typeface="Cambria Math" charset="0"/>
                        </a:rPr>
                        <m:t>=11800</m:t>
                      </m:r>
                    </m:oMath>
                  </m:oMathPara>
                </a14:m>
                <a:endParaRPr lang="en-US" sz="2000" b="0" dirty="0"/>
              </a:p>
            </p:txBody>
          </p:sp>
        </mc:Choice>
        <mc:Fallback xmlns="">
          <p:sp>
            <p:nvSpPr>
              <p:cNvPr id="22" name="TextBox 21"/>
              <p:cNvSpPr txBox="1">
                <a:spLocks noRot="1" noChangeAspect="1" noMove="1" noResize="1" noEditPoints="1" noAdjustHandles="1" noChangeArrowheads="1" noChangeShapeType="1" noTextEdit="1"/>
              </p:cNvSpPr>
              <p:nvPr/>
            </p:nvSpPr>
            <p:spPr>
              <a:xfrm>
                <a:off x="2667000" y="4038600"/>
                <a:ext cx="3415679" cy="307777"/>
              </a:xfrm>
              <a:prstGeom prst="rect">
                <a:avLst/>
              </a:prstGeom>
              <a:blipFill rotWithShape="0">
                <a:blip r:embed="rId10"/>
                <a:stretch>
                  <a:fillRect l="-1429" t="-4000" r="-1071" b="-16000"/>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8" name="TextBox 17"/>
              <p:cNvSpPr txBox="1"/>
              <p:nvPr/>
            </p:nvSpPr>
            <p:spPr>
              <a:xfrm>
                <a:off x="2726654" y="4492759"/>
                <a:ext cx="3293146" cy="307841"/>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n-US" sz="2000" b="0" i="1" smtClean="0">
                              <a:latin typeface="Cambria Math" panose="02040503050406030204" pitchFamily="18" charset="0"/>
                            </a:rPr>
                          </m:ctrlPr>
                        </m:sSubPr>
                        <m:e>
                          <m:r>
                            <a:rPr lang="en-US" sz="2000" b="0" i="1" smtClean="0">
                              <a:latin typeface="Cambria Math" charset="0"/>
                            </a:rPr>
                            <m:t>𝐴</m:t>
                          </m:r>
                        </m:e>
                        <m:sub>
                          <m:sSup>
                            <m:sSupPr>
                              <m:ctrlPr>
                                <a:rPr lang="en-US" sz="2000" b="0" i="1" smtClean="0">
                                  <a:latin typeface="Cambria Math" panose="02040503050406030204" pitchFamily="18" charset="0"/>
                                </a:rPr>
                              </m:ctrlPr>
                            </m:sSupPr>
                            <m:e>
                              <m:r>
                                <a:rPr lang="en-US" sz="2000" b="0" i="1" smtClean="0">
                                  <a:latin typeface="Cambria Math" charset="0"/>
                                </a:rPr>
                                <m:t>2</m:t>
                              </m:r>
                            </m:e>
                            <m:sup>
                              <m:r>
                                <a:rPr lang="en-US" sz="2000" b="0" i="1" smtClean="0">
                                  <a:latin typeface="Cambria Math" charset="0"/>
                                </a:rPr>
                                <m:t>+</m:t>
                              </m:r>
                            </m:sup>
                          </m:sSup>
                        </m:sub>
                      </m:sSub>
                      <m:r>
                        <a:rPr lang="en-US" sz="2000" b="0" i="1" smtClean="0">
                          <a:latin typeface="Cambria Math" charset="0"/>
                          <a:ea typeface="Cambria Math" charset="0"/>
                          <a:cs typeface="Cambria Math" charset="0"/>
                        </a:rPr>
                        <m:t>=11800−7000=4800</m:t>
                      </m:r>
                    </m:oMath>
                  </m:oMathPara>
                </a14:m>
                <a:endParaRPr lang="en-US" sz="2000" b="0" dirty="0"/>
              </a:p>
            </p:txBody>
          </p:sp>
        </mc:Choice>
        <mc:Fallback xmlns="">
          <p:sp>
            <p:nvSpPr>
              <p:cNvPr id="18" name="TextBox 17"/>
              <p:cNvSpPr txBox="1">
                <a:spLocks noRot="1" noChangeAspect="1" noMove="1" noResize="1" noEditPoints="1" noAdjustHandles="1" noChangeArrowheads="1" noChangeShapeType="1" noTextEdit="1"/>
              </p:cNvSpPr>
              <p:nvPr/>
            </p:nvSpPr>
            <p:spPr>
              <a:xfrm>
                <a:off x="2726654" y="4492759"/>
                <a:ext cx="3293146" cy="307841"/>
              </a:xfrm>
              <a:prstGeom prst="rect">
                <a:avLst/>
              </a:prstGeom>
              <a:blipFill rotWithShape="0">
                <a:blip r:embed="rId11"/>
                <a:stretch>
                  <a:fillRect l="-1294" r="-1109" b="-17647"/>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3" name="TextBox 22"/>
              <p:cNvSpPr txBox="1"/>
              <p:nvPr/>
            </p:nvSpPr>
            <p:spPr>
              <a:xfrm>
                <a:off x="2791519" y="4950023"/>
                <a:ext cx="3152081" cy="30777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n-US" sz="2000" b="0" i="1" smtClean="0">
                              <a:latin typeface="Cambria Math" panose="02040503050406030204" pitchFamily="18" charset="0"/>
                            </a:rPr>
                          </m:ctrlPr>
                        </m:sSubPr>
                        <m:e>
                          <m:r>
                            <a:rPr lang="en-US" sz="2000" b="0" i="1" smtClean="0">
                              <a:latin typeface="Cambria Math" charset="0"/>
                            </a:rPr>
                            <m:t>𝐴</m:t>
                          </m:r>
                        </m:e>
                        <m:sub>
                          <m:sSup>
                            <m:sSupPr>
                              <m:ctrlPr>
                                <a:rPr lang="en-US" sz="2000" b="0" i="1" smtClean="0">
                                  <a:latin typeface="Cambria Math" panose="02040503050406030204" pitchFamily="18" charset="0"/>
                                </a:rPr>
                              </m:ctrlPr>
                            </m:sSupPr>
                            <m:e>
                              <m:r>
                                <a:rPr lang="en-US" sz="2000" b="0" i="1" smtClean="0">
                                  <a:latin typeface="Cambria Math" charset="0"/>
                                </a:rPr>
                                <m:t>3</m:t>
                              </m:r>
                            </m:e>
                            <m:sup>
                              <m:r>
                                <a:rPr lang="en-US" sz="2000" b="0" i="1" smtClean="0">
                                  <a:latin typeface="Cambria Math" charset="0"/>
                                </a:rPr>
                                <m:t>−</m:t>
                              </m:r>
                            </m:sup>
                          </m:sSup>
                        </m:sub>
                      </m:sSub>
                      <m:r>
                        <a:rPr lang="en-US" sz="2000" b="0" i="1" smtClean="0">
                          <a:latin typeface="Cambria Math" charset="0"/>
                        </a:rPr>
                        <m:t>=4800</m:t>
                      </m:r>
                      <m:r>
                        <a:rPr lang="en-US" sz="2000" b="0" i="1" smtClean="0">
                          <a:latin typeface="Cambria Math" charset="0"/>
                          <a:ea typeface="Cambria Math" charset="0"/>
                          <a:cs typeface="Cambria Math" charset="0"/>
                        </a:rPr>
                        <m:t>∙(1.25)=6000</m:t>
                      </m:r>
                    </m:oMath>
                  </m:oMathPara>
                </a14:m>
                <a:endParaRPr lang="en-US" sz="2000" b="0" dirty="0"/>
              </a:p>
            </p:txBody>
          </p:sp>
        </mc:Choice>
        <mc:Fallback xmlns="">
          <p:sp>
            <p:nvSpPr>
              <p:cNvPr id="23" name="TextBox 22"/>
              <p:cNvSpPr txBox="1">
                <a:spLocks noRot="1" noChangeAspect="1" noMove="1" noResize="1" noEditPoints="1" noAdjustHandles="1" noChangeArrowheads="1" noChangeShapeType="1" noTextEdit="1"/>
              </p:cNvSpPr>
              <p:nvPr/>
            </p:nvSpPr>
            <p:spPr>
              <a:xfrm>
                <a:off x="2791519" y="4950023"/>
                <a:ext cx="3152081" cy="307777"/>
              </a:xfrm>
              <a:prstGeom prst="rect">
                <a:avLst/>
              </a:prstGeom>
              <a:blipFill rotWithShape="0">
                <a:blip r:embed="rId12"/>
                <a:stretch>
                  <a:fillRect l="-1547" t="-1961" r="-1354" b="-33333"/>
                </a:stretch>
              </a:blipFill>
            </p:spPr>
            <p:txBody>
              <a:bodyPr/>
              <a:lstStyle/>
              <a:p>
                <a:r>
                  <a:rPr lang="en-US">
                    <a:noFill/>
                  </a:rPr>
                  <a:t> </a:t>
                </a:r>
              </a:p>
            </p:txBody>
          </p:sp>
        </mc:Fallback>
      </mc:AlternateContent>
    </p:spTree>
    <p:extLst>
      <p:ext uri="{BB962C8B-B14F-4D97-AF65-F5344CB8AC3E}">
        <p14:creationId xmlns:p14="http://schemas.microsoft.com/office/powerpoint/2010/main" val="47385875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Content Placeholder 2"/>
          <p:cNvSpPr txBox="1">
            <a:spLocks/>
          </p:cNvSpPr>
          <p:nvPr/>
        </p:nvSpPr>
        <p:spPr>
          <a:xfrm>
            <a:off x="457200" y="1494000"/>
            <a:ext cx="8001000" cy="4525963"/>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1028700" indent="-571500" algn="l" defTabSz="914400" rtl="0" eaLnBrk="1" latinLnBrk="0" hangingPunct="1">
              <a:spcBef>
                <a:spcPct val="20000"/>
              </a:spcBef>
              <a:buFont typeface="+mj-lt"/>
              <a:buAutoNum type="romanLcPeriod"/>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Wingdings" pitchFamily="2" charset="2"/>
              <a:buChar char="Ø"/>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227013" indent="0">
              <a:spcBef>
                <a:spcPts val="700"/>
              </a:spcBef>
              <a:buClr>
                <a:schemeClr val="accent1"/>
              </a:buClr>
              <a:buNone/>
            </a:pPr>
            <a:endParaRPr lang="en-US" sz="2200" dirty="0">
              <a:solidFill>
                <a:schemeClr val="tx1"/>
              </a:solidFill>
              <a:latin typeface="Bold sand ms"/>
            </a:endParaRPr>
          </a:p>
          <a:p>
            <a:pPr indent="-165100">
              <a:spcBef>
                <a:spcPts val="900"/>
              </a:spcBef>
            </a:pPr>
            <a:endParaRPr lang="en-US" sz="2000" dirty="0">
              <a:solidFill>
                <a:schemeClr val="tx1"/>
              </a:solidFill>
              <a:latin typeface="Bold sand ms"/>
            </a:endParaRPr>
          </a:p>
          <a:p>
            <a:pPr marL="0" indent="0">
              <a:buFont typeface="Arial" pitchFamily="34" charset="0"/>
              <a:buNone/>
            </a:pPr>
            <a:endParaRPr lang="en-US" sz="2000" dirty="0">
              <a:solidFill>
                <a:schemeClr val="tx1"/>
              </a:solidFill>
              <a:latin typeface="Bold sand ms"/>
            </a:endParaRPr>
          </a:p>
        </p:txBody>
      </p:sp>
      <p:sp>
        <p:nvSpPr>
          <p:cNvPr id="4" name="Title 1"/>
          <p:cNvSpPr txBox="1">
            <a:spLocks/>
          </p:cNvSpPr>
          <p:nvPr/>
        </p:nvSpPr>
        <p:spPr>
          <a:xfrm>
            <a:off x="228600" y="228600"/>
            <a:ext cx="8686800" cy="11430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spcAft>
                <a:spcPts val="1200"/>
              </a:spcAft>
            </a:pPr>
            <a:r>
              <a:rPr lang="en-US" b="1" dirty="0">
                <a:latin typeface="Bold sand ms"/>
              </a:rPr>
              <a:t>Definitions and Terminology</a:t>
            </a:r>
          </a:p>
        </p:txBody>
      </p:sp>
      <p:cxnSp>
        <p:nvCxnSpPr>
          <p:cNvPr id="6" name="Straight Arrow Connector 5"/>
          <p:cNvCxnSpPr>
            <a:cxnSpLocks/>
          </p:cNvCxnSpPr>
          <p:nvPr/>
        </p:nvCxnSpPr>
        <p:spPr>
          <a:xfrm flipV="1">
            <a:off x="914400" y="2267623"/>
            <a:ext cx="6858000" cy="18377"/>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p:cxnSp>
        <p:nvCxnSpPr>
          <p:cNvPr id="10" name="Straight Connector 9"/>
          <p:cNvCxnSpPr>
            <a:cxnSpLocks/>
          </p:cNvCxnSpPr>
          <p:nvPr/>
        </p:nvCxnSpPr>
        <p:spPr>
          <a:xfrm>
            <a:off x="2743200" y="2133600"/>
            <a:ext cx="0" cy="336071"/>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1" name="Straight Connector 10"/>
          <p:cNvCxnSpPr>
            <a:cxnSpLocks/>
          </p:cNvCxnSpPr>
          <p:nvPr/>
        </p:nvCxnSpPr>
        <p:spPr>
          <a:xfrm>
            <a:off x="6858000" y="2133600"/>
            <a:ext cx="0" cy="336071"/>
          </a:xfrm>
          <a:prstGeom prst="line">
            <a:avLst/>
          </a:prstGeom>
          <a:ln w="25400"/>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21" name="TextBox 20"/>
              <p:cNvSpPr txBox="1"/>
              <p:nvPr/>
            </p:nvSpPr>
            <p:spPr>
              <a:xfrm>
                <a:off x="3810000" y="1676400"/>
                <a:ext cx="652272" cy="369332"/>
              </a:xfrm>
              <a:prstGeom prst="rect">
                <a:avLst/>
              </a:prstGeom>
            </p:spPr>
            <p:style>
              <a:lnRef idx="0">
                <a:schemeClr val="accent2"/>
              </a:lnRef>
              <a:fillRef idx="3">
                <a:schemeClr val="accent2"/>
              </a:fillRef>
              <a:effectRef idx="3">
                <a:schemeClr val="accent2"/>
              </a:effectRef>
              <a:fontRef idx="minor">
                <a:schemeClr val="lt1"/>
              </a:fontRef>
            </p:style>
            <p:txBody>
              <a:bodyPr wrap="square" rtlCol="0">
                <a:spAutoFit/>
              </a:bodyPr>
              <a:lstStyle/>
              <a:p>
                <a:pPr/>
                <a14:m>
                  <m:oMathPara xmlns:m="http://schemas.openxmlformats.org/officeDocument/2006/math">
                    <m:oMathParaPr>
                      <m:jc m:val="centerGroup"/>
                    </m:oMathParaPr>
                    <m:oMath xmlns:m="http://schemas.openxmlformats.org/officeDocument/2006/math">
                      <m:r>
                        <a:rPr lang="en-US" i="1">
                          <a:latin typeface="Cambria Math" charset="0"/>
                        </a:rPr>
                        <m:t>7</m:t>
                      </m:r>
                      <m:r>
                        <a:rPr lang="en-US" b="0" i="1" smtClean="0">
                          <a:latin typeface="Cambria Math" charset="0"/>
                        </a:rPr>
                        <m:t>000</m:t>
                      </m:r>
                    </m:oMath>
                  </m:oMathPara>
                </a14:m>
                <a:endParaRPr lang="en-US" dirty="0">
                  <a:latin typeface="Bold sand ms"/>
                </a:endParaRPr>
              </a:p>
            </p:txBody>
          </p:sp>
        </mc:Choice>
        <mc:Fallback xmlns="">
          <p:sp>
            <p:nvSpPr>
              <p:cNvPr id="21" name="TextBox 20"/>
              <p:cNvSpPr txBox="1">
                <a:spLocks noRot="1" noChangeAspect="1" noMove="1" noResize="1" noEditPoints="1" noAdjustHandles="1" noChangeArrowheads="1" noChangeShapeType="1" noTextEdit="1"/>
              </p:cNvSpPr>
              <p:nvPr/>
            </p:nvSpPr>
            <p:spPr>
              <a:xfrm>
                <a:off x="3810000" y="1676400"/>
                <a:ext cx="652272" cy="369332"/>
              </a:xfrm>
              <a:prstGeom prst="rect">
                <a:avLst/>
              </a:prstGeom>
              <a:blipFill rotWithShape="0">
                <a:blip r:embed="rId3"/>
                <a:stretch>
                  <a:fillRect/>
                </a:stretch>
              </a:blipFill>
            </p:spPr>
            <p:txBody>
              <a:bodyPr/>
              <a:lstStyle/>
              <a:p>
                <a:r>
                  <a:rPr lang="en-US">
                    <a:noFill/>
                  </a:rPr>
                  <a:t> </a:t>
                </a:r>
              </a:p>
            </p:txBody>
          </p:sp>
        </mc:Fallback>
      </mc:AlternateContent>
      <p:cxnSp>
        <p:nvCxnSpPr>
          <p:cNvPr id="20" name="Straight Connector 19"/>
          <p:cNvCxnSpPr>
            <a:cxnSpLocks/>
          </p:cNvCxnSpPr>
          <p:nvPr/>
        </p:nvCxnSpPr>
        <p:spPr>
          <a:xfrm>
            <a:off x="5486400" y="2130552"/>
            <a:ext cx="0" cy="336071"/>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24" name="Straight Connector 23"/>
          <p:cNvCxnSpPr>
            <a:cxnSpLocks/>
          </p:cNvCxnSpPr>
          <p:nvPr/>
        </p:nvCxnSpPr>
        <p:spPr>
          <a:xfrm>
            <a:off x="4114800" y="2130552"/>
            <a:ext cx="0" cy="336071"/>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25" name="Straight Connector 24"/>
          <p:cNvCxnSpPr>
            <a:cxnSpLocks/>
          </p:cNvCxnSpPr>
          <p:nvPr/>
        </p:nvCxnSpPr>
        <p:spPr>
          <a:xfrm>
            <a:off x="1371600" y="2130552"/>
            <a:ext cx="0" cy="336071"/>
          </a:xfrm>
          <a:prstGeom prst="line">
            <a:avLst/>
          </a:prstGeom>
          <a:ln w="25400"/>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26" name="TextBox 25"/>
              <p:cNvSpPr txBox="1"/>
              <p:nvPr/>
            </p:nvSpPr>
            <p:spPr>
              <a:xfrm>
                <a:off x="5138928" y="1676400"/>
                <a:ext cx="652272" cy="369332"/>
              </a:xfrm>
              <a:prstGeom prst="rect">
                <a:avLst/>
              </a:prstGeom>
            </p:spPr>
            <p:style>
              <a:lnRef idx="0">
                <a:schemeClr val="accent2"/>
              </a:lnRef>
              <a:fillRef idx="3">
                <a:schemeClr val="accent2"/>
              </a:fillRef>
              <a:effectRef idx="3">
                <a:schemeClr val="accent2"/>
              </a:effectRef>
              <a:fontRef idx="minor">
                <a:schemeClr val="lt1"/>
              </a:fontRef>
            </p:style>
            <p:txBody>
              <a:bodyPr wrap="square" rtlCol="0">
                <a:spAutoFit/>
              </a:bodyPr>
              <a:lstStyle/>
              <a:p>
                <a:pPr/>
                <a14:m>
                  <m:oMathPara xmlns:m="http://schemas.openxmlformats.org/officeDocument/2006/math">
                    <m:oMathParaPr>
                      <m:jc m:val="centerGroup"/>
                    </m:oMathParaPr>
                    <m:oMath xmlns:m="http://schemas.openxmlformats.org/officeDocument/2006/math">
                      <m:r>
                        <a:rPr lang="en-US" i="1">
                          <a:latin typeface="Cambria Math" charset="0"/>
                        </a:rPr>
                        <m:t>2</m:t>
                      </m:r>
                      <m:r>
                        <a:rPr lang="en-US" b="0" i="1" smtClean="0">
                          <a:latin typeface="Cambria Math" charset="0"/>
                        </a:rPr>
                        <m:t>000</m:t>
                      </m:r>
                    </m:oMath>
                  </m:oMathPara>
                </a14:m>
                <a:endParaRPr lang="en-US" dirty="0">
                  <a:latin typeface="Bold sand ms"/>
                </a:endParaRPr>
              </a:p>
            </p:txBody>
          </p:sp>
        </mc:Choice>
        <mc:Fallback xmlns="">
          <p:sp>
            <p:nvSpPr>
              <p:cNvPr id="26" name="TextBox 25"/>
              <p:cNvSpPr txBox="1">
                <a:spLocks noRot="1" noChangeAspect="1" noMove="1" noResize="1" noEditPoints="1" noAdjustHandles="1" noChangeArrowheads="1" noChangeShapeType="1" noTextEdit="1"/>
              </p:cNvSpPr>
              <p:nvPr/>
            </p:nvSpPr>
            <p:spPr>
              <a:xfrm>
                <a:off x="5138928" y="1676400"/>
                <a:ext cx="652272" cy="369332"/>
              </a:xfrm>
              <a:prstGeom prst="rect">
                <a:avLst/>
              </a:prstGeom>
              <a:blipFill rotWithShape="0">
                <a:blip r:embed="rId4"/>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8" name="TextBox 27"/>
              <p:cNvSpPr txBox="1"/>
              <p:nvPr/>
            </p:nvSpPr>
            <p:spPr>
              <a:xfrm>
                <a:off x="6510528" y="1676400"/>
                <a:ext cx="652272" cy="369332"/>
              </a:xfrm>
              <a:prstGeom prst="rect">
                <a:avLst/>
              </a:prstGeom>
            </p:spPr>
            <p:style>
              <a:lnRef idx="0">
                <a:schemeClr val="accent2"/>
              </a:lnRef>
              <a:fillRef idx="3">
                <a:schemeClr val="accent2"/>
              </a:fillRef>
              <a:effectRef idx="3">
                <a:schemeClr val="accent2"/>
              </a:effectRef>
              <a:fontRef idx="minor">
                <a:schemeClr val="lt1"/>
              </a:fontRef>
            </p:style>
            <p:txBody>
              <a:bodyPr wrap="square" rtlCol="0">
                <a:spAutoFit/>
              </a:bodyPr>
              <a:lstStyle/>
              <a:p>
                <a:pPr/>
                <a14:m>
                  <m:oMathPara xmlns:m="http://schemas.openxmlformats.org/officeDocument/2006/math">
                    <m:oMathParaPr>
                      <m:jc m:val="centerGroup"/>
                    </m:oMathParaPr>
                    <m:oMath xmlns:m="http://schemas.openxmlformats.org/officeDocument/2006/math">
                      <m:r>
                        <a:rPr lang="en-US" i="1">
                          <a:latin typeface="Cambria Math" charset="0"/>
                        </a:rPr>
                        <m:t>5</m:t>
                      </m:r>
                      <m:r>
                        <a:rPr lang="en-US" b="0" i="1" smtClean="0">
                          <a:latin typeface="Cambria Math" charset="0"/>
                        </a:rPr>
                        <m:t>000</m:t>
                      </m:r>
                    </m:oMath>
                  </m:oMathPara>
                </a14:m>
                <a:endParaRPr lang="en-US" dirty="0">
                  <a:latin typeface="Bold sand ms"/>
                </a:endParaRPr>
              </a:p>
            </p:txBody>
          </p:sp>
        </mc:Choice>
        <mc:Fallback xmlns="">
          <p:sp>
            <p:nvSpPr>
              <p:cNvPr id="28" name="TextBox 27"/>
              <p:cNvSpPr txBox="1">
                <a:spLocks noRot="1" noChangeAspect="1" noMove="1" noResize="1" noEditPoints="1" noAdjustHandles="1" noChangeArrowheads="1" noChangeShapeType="1" noTextEdit="1"/>
              </p:cNvSpPr>
              <p:nvPr/>
            </p:nvSpPr>
            <p:spPr>
              <a:xfrm>
                <a:off x="6510528" y="1676400"/>
                <a:ext cx="652272" cy="369332"/>
              </a:xfrm>
              <a:prstGeom prst="rect">
                <a:avLst/>
              </a:prstGeom>
              <a:blipFill rotWithShape="0">
                <a:blip r:embed="rId5"/>
                <a:stretch>
                  <a:fillRect/>
                </a:stretch>
              </a:blipFill>
            </p:spPr>
            <p:txBody>
              <a:bodyPr/>
              <a:lstStyle/>
              <a:p>
                <a:r>
                  <a:rPr lang="en-US">
                    <a:noFill/>
                  </a:rPr>
                  <a:t> </a:t>
                </a:r>
              </a:p>
            </p:txBody>
          </p:sp>
        </mc:Fallback>
      </mc:AlternateContent>
      <p:cxnSp>
        <p:nvCxnSpPr>
          <p:cNvPr id="13" name="Straight Connector 12"/>
          <p:cNvCxnSpPr>
            <a:cxnSpLocks/>
          </p:cNvCxnSpPr>
          <p:nvPr/>
        </p:nvCxnSpPr>
        <p:spPr>
          <a:xfrm>
            <a:off x="1371600" y="2514600"/>
            <a:ext cx="12220" cy="990600"/>
          </a:xfrm>
          <a:prstGeom prst="line">
            <a:avLst/>
          </a:prstGeom>
          <a:ln w="25400">
            <a:solidFill>
              <a:schemeClr val="accent1"/>
            </a:solidFill>
            <a:headEnd type="arrow"/>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4" name="TextBox 13"/>
              <p:cNvSpPr txBox="1"/>
              <p:nvPr/>
            </p:nvSpPr>
            <p:spPr>
              <a:xfrm>
                <a:off x="1447800" y="2892623"/>
                <a:ext cx="1075551" cy="30777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2000" i="1" smtClean="0">
                          <a:latin typeface="Cambria Math" charset="0"/>
                        </a:rPr>
                        <m:t> </m:t>
                      </m:r>
                      <m:r>
                        <a:rPr lang="en-US" sz="2000" b="0" i="0" smtClean="0">
                          <a:latin typeface="Cambria Math" charset="0"/>
                        </a:rPr>
                        <m:t> </m:t>
                      </m:r>
                      <m:r>
                        <a:rPr lang="en-US" sz="2000" b="0" i="1" smtClean="0">
                          <a:latin typeface="Cambria Math" charset="0"/>
                        </a:rPr>
                        <m:t>𝑖</m:t>
                      </m:r>
                      <m:r>
                        <a:rPr lang="en-US" sz="2000" b="0" i="1" smtClean="0">
                          <a:latin typeface="Cambria Math" charset="0"/>
                        </a:rPr>
                        <m:t>=0.25</m:t>
                      </m:r>
                    </m:oMath>
                  </m:oMathPara>
                </a14:m>
                <a:endParaRPr lang="en-US" sz="2000" b="0" dirty="0"/>
              </a:p>
            </p:txBody>
          </p:sp>
        </mc:Choice>
        <mc:Fallback xmlns="">
          <p:sp>
            <p:nvSpPr>
              <p:cNvPr id="14" name="TextBox 13"/>
              <p:cNvSpPr txBox="1">
                <a:spLocks noRot="1" noChangeAspect="1" noMove="1" noResize="1" noEditPoints="1" noAdjustHandles="1" noChangeArrowheads="1" noChangeShapeType="1" noTextEdit="1"/>
              </p:cNvSpPr>
              <p:nvPr/>
            </p:nvSpPr>
            <p:spPr>
              <a:xfrm>
                <a:off x="1447800" y="2892623"/>
                <a:ext cx="1075551" cy="307777"/>
              </a:xfrm>
              <a:prstGeom prst="rect">
                <a:avLst/>
              </a:prstGeom>
              <a:blipFill rotWithShape="0">
                <a:blip r:embed="rId6"/>
                <a:stretch>
                  <a:fillRect l="-9659" t="-146000" r="-5682" b="-180000"/>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5" name="TextBox 14"/>
              <p:cNvSpPr txBox="1"/>
              <p:nvPr/>
            </p:nvSpPr>
            <p:spPr>
              <a:xfrm>
                <a:off x="838200" y="3807023"/>
                <a:ext cx="1243866" cy="30777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2000" i="1" smtClean="0">
                          <a:latin typeface="Cambria Math" charset="0"/>
                        </a:rPr>
                        <m:t> </m:t>
                      </m:r>
                      <m:r>
                        <a:rPr lang="en-US" sz="2000" b="0" i="0" smtClean="0">
                          <a:latin typeface="Cambria Math" charset="0"/>
                        </a:rPr>
                        <m:t> </m:t>
                      </m:r>
                      <m:r>
                        <a:rPr lang="en-US" sz="2000" b="0" i="1" smtClean="0">
                          <a:latin typeface="Cambria Math" charset="0"/>
                        </a:rPr>
                        <m:t>𝑉</m:t>
                      </m:r>
                      <m:r>
                        <a:rPr lang="en-US" sz="2000" b="0" i="1" smtClean="0">
                          <a:latin typeface="Cambria Math" charset="0"/>
                        </a:rPr>
                        <m:t>=7552</m:t>
                      </m:r>
                    </m:oMath>
                  </m:oMathPara>
                </a14:m>
                <a:endParaRPr lang="en-US" sz="2000" b="0" dirty="0"/>
              </a:p>
            </p:txBody>
          </p:sp>
        </mc:Choice>
        <mc:Fallback xmlns="">
          <p:sp>
            <p:nvSpPr>
              <p:cNvPr id="15" name="TextBox 14"/>
              <p:cNvSpPr txBox="1">
                <a:spLocks noRot="1" noChangeAspect="1" noMove="1" noResize="1" noEditPoints="1" noAdjustHandles="1" noChangeArrowheads="1" noChangeShapeType="1" noTextEdit="1"/>
              </p:cNvSpPr>
              <p:nvPr/>
            </p:nvSpPr>
            <p:spPr>
              <a:xfrm>
                <a:off x="838200" y="3807023"/>
                <a:ext cx="1243866" cy="307777"/>
              </a:xfrm>
              <a:prstGeom prst="rect">
                <a:avLst/>
              </a:prstGeom>
              <a:blipFill rotWithShape="0">
                <a:blip r:embed="rId7"/>
                <a:stretch>
                  <a:fillRect l="-7843" t="-146000" r="-4412" b="-180000"/>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9" name="TextBox 18"/>
              <p:cNvSpPr txBox="1"/>
              <p:nvPr/>
            </p:nvSpPr>
            <p:spPr>
              <a:xfrm>
                <a:off x="1399845" y="3200400"/>
                <a:ext cx="1419555" cy="30777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2000" i="1" smtClean="0">
                          <a:latin typeface="Cambria Math" charset="0"/>
                        </a:rPr>
                        <m:t> </m:t>
                      </m:r>
                      <m:r>
                        <a:rPr lang="en-US" sz="2000" b="0" i="0" smtClean="0">
                          <a:latin typeface="Cambria Math" charset="0"/>
                        </a:rPr>
                        <m:t> </m:t>
                      </m:r>
                      <m:r>
                        <a:rPr lang="en-US" sz="2000" b="0" i="1" smtClean="0">
                          <a:latin typeface="Cambria Math" charset="0"/>
                        </a:rPr>
                        <m:t>𝑝𝑎𝑓</m:t>
                      </m:r>
                      <m:r>
                        <a:rPr lang="en-US" sz="2000" b="0" i="1" smtClean="0">
                          <a:latin typeface="Cambria Math" charset="0"/>
                        </a:rPr>
                        <m:t>=1.25</m:t>
                      </m:r>
                    </m:oMath>
                  </m:oMathPara>
                </a14:m>
                <a:endParaRPr lang="en-US" sz="2000" b="0" dirty="0"/>
              </a:p>
            </p:txBody>
          </p:sp>
        </mc:Choice>
        <mc:Fallback xmlns="">
          <p:sp>
            <p:nvSpPr>
              <p:cNvPr id="19" name="TextBox 18"/>
              <p:cNvSpPr txBox="1">
                <a:spLocks noRot="1" noChangeAspect="1" noMove="1" noResize="1" noEditPoints="1" noAdjustHandles="1" noChangeArrowheads="1" noChangeShapeType="1" noTextEdit="1"/>
              </p:cNvSpPr>
              <p:nvPr/>
            </p:nvSpPr>
            <p:spPr>
              <a:xfrm>
                <a:off x="1399845" y="3200400"/>
                <a:ext cx="1419555" cy="307777"/>
              </a:xfrm>
              <a:prstGeom prst="rect">
                <a:avLst/>
              </a:prstGeom>
              <a:blipFill rotWithShape="0">
                <a:blip r:embed="rId9"/>
                <a:stretch>
                  <a:fillRect l="-6867" t="-146000" r="-3863" b="-180000"/>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2" name="TextBox 21"/>
              <p:cNvSpPr txBox="1"/>
              <p:nvPr/>
            </p:nvSpPr>
            <p:spPr>
              <a:xfrm>
                <a:off x="2667000" y="4038600"/>
                <a:ext cx="3415679" cy="30777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n-US" sz="2000" b="0" i="1" smtClean="0">
                              <a:latin typeface="Cambria Math" panose="02040503050406030204" pitchFamily="18" charset="0"/>
                            </a:rPr>
                          </m:ctrlPr>
                        </m:sSubPr>
                        <m:e>
                          <m:r>
                            <a:rPr lang="en-US" sz="2000" b="0" i="1" smtClean="0">
                              <a:latin typeface="Cambria Math" charset="0"/>
                            </a:rPr>
                            <m:t>𝐴</m:t>
                          </m:r>
                        </m:e>
                        <m:sub>
                          <m:sSup>
                            <m:sSupPr>
                              <m:ctrlPr>
                                <a:rPr lang="en-US" sz="2000" b="0" i="1" smtClean="0">
                                  <a:latin typeface="Cambria Math" panose="02040503050406030204" pitchFamily="18" charset="0"/>
                                </a:rPr>
                              </m:ctrlPr>
                            </m:sSupPr>
                            <m:e>
                              <m:r>
                                <a:rPr lang="en-US" sz="2000" b="0" i="1" smtClean="0">
                                  <a:latin typeface="Cambria Math" charset="0"/>
                                </a:rPr>
                                <m:t>2</m:t>
                              </m:r>
                            </m:e>
                            <m:sup>
                              <m:r>
                                <a:rPr lang="en-US" sz="2000" b="0" i="1" smtClean="0">
                                  <a:latin typeface="Cambria Math" charset="0"/>
                                </a:rPr>
                                <m:t>−</m:t>
                              </m:r>
                            </m:sup>
                          </m:sSup>
                        </m:sub>
                      </m:sSub>
                      <m:r>
                        <a:rPr lang="en-US" sz="2000" b="0" i="1" smtClean="0">
                          <a:latin typeface="Cambria Math" charset="0"/>
                        </a:rPr>
                        <m:t>=7552</m:t>
                      </m:r>
                      <m:r>
                        <a:rPr lang="en-US" sz="2000" b="0" i="1" smtClean="0">
                          <a:latin typeface="Cambria Math" charset="0"/>
                          <a:ea typeface="Cambria Math" charset="0"/>
                          <a:cs typeface="Cambria Math" charset="0"/>
                        </a:rPr>
                        <m:t>∙</m:t>
                      </m:r>
                      <m:sSup>
                        <m:sSupPr>
                          <m:ctrlPr>
                            <a:rPr lang="en-US" sz="2000" b="0" i="1" smtClean="0">
                              <a:latin typeface="Cambria Math" panose="02040503050406030204" pitchFamily="18" charset="0"/>
                              <a:ea typeface="Cambria Math" charset="0"/>
                              <a:cs typeface="Cambria Math" charset="0"/>
                            </a:rPr>
                          </m:ctrlPr>
                        </m:sSupPr>
                        <m:e>
                          <m:d>
                            <m:dPr>
                              <m:ctrlPr>
                                <a:rPr lang="en-US" sz="2000" b="0" i="1" smtClean="0">
                                  <a:latin typeface="Cambria Math" panose="02040503050406030204" pitchFamily="18" charset="0"/>
                                  <a:ea typeface="Cambria Math" charset="0"/>
                                  <a:cs typeface="Cambria Math" charset="0"/>
                                </a:rPr>
                              </m:ctrlPr>
                            </m:dPr>
                            <m:e>
                              <m:r>
                                <a:rPr lang="en-US" sz="2000" b="0" i="1" smtClean="0">
                                  <a:latin typeface="Cambria Math" charset="0"/>
                                  <a:ea typeface="Cambria Math" charset="0"/>
                                  <a:cs typeface="Cambria Math" charset="0"/>
                                </a:rPr>
                                <m:t>1.25</m:t>
                              </m:r>
                            </m:e>
                          </m:d>
                        </m:e>
                        <m:sup>
                          <m:r>
                            <a:rPr lang="en-US" sz="2000" b="0" i="1" smtClean="0">
                              <a:latin typeface="Cambria Math" charset="0"/>
                              <a:ea typeface="Cambria Math" charset="0"/>
                              <a:cs typeface="Cambria Math" charset="0"/>
                            </a:rPr>
                            <m:t>2</m:t>
                          </m:r>
                        </m:sup>
                      </m:sSup>
                      <m:r>
                        <a:rPr lang="en-US" sz="2000" b="0" i="1" smtClean="0">
                          <a:latin typeface="Cambria Math" charset="0"/>
                          <a:ea typeface="Cambria Math" charset="0"/>
                          <a:cs typeface="Cambria Math" charset="0"/>
                        </a:rPr>
                        <m:t>=11800</m:t>
                      </m:r>
                    </m:oMath>
                  </m:oMathPara>
                </a14:m>
                <a:endParaRPr lang="en-US" sz="2000" b="0" dirty="0"/>
              </a:p>
            </p:txBody>
          </p:sp>
        </mc:Choice>
        <mc:Fallback xmlns="">
          <p:sp>
            <p:nvSpPr>
              <p:cNvPr id="22" name="TextBox 21"/>
              <p:cNvSpPr txBox="1">
                <a:spLocks noRot="1" noChangeAspect="1" noMove="1" noResize="1" noEditPoints="1" noAdjustHandles="1" noChangeArrowheads="1" noChangeShapeType="1" noTextEdit="1"/>
              </p:cNvSpPr>
              <p:nvPr/>
            </p:nvSpPr>
            <p:spPr>
              <a:xfrm>
                <a:off x="2667000" y="4038600"/>
                <a:ext cx="3415679" cy="307777"/>
              </a:xfrm>
              <a:prstGeom prst="rect">
                <a:avLst/>
              </a:prstGeom>
              <a:blipFill rotWithShape="0">
                <a:blip r:embed="rId10"/>
                <a:stretch>
                  <a:fillRect l="-1429" t="-4000" r="-1071" b="-16000"/>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8" name="TextBox 17"/>
              <p:cNvSpPr txBox="1"/>
              <p:nvPr/>
            </p:nvSpPr>
            <p:spPr>
              <a:xfrm>
                <a:off x="2726654" y="4492759"/>
                <a:ext cx="3293146" cy="307841"/>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n-US" sz="2000" b="0" i="1" smtClean="0">
                              <a:latin typeface="Cambria Math" panose="02040503050406030204" pitchFamily="18" charset="0"/>
                            </a:rPr>
                          </m:ctrlPr>
                        </m:sSubPr>
                        <m:e>
                          <m:r>
                            <a:rPr lang="en-US" sz="2000" b="0" i="1" smtClean="0">
                              <a:latin typeface="Cambria Math" charset="0"/>
                            </a:rPr>
                            <m:t>𝐴</m:t>
                          </m:r>
                        </m:e>
                        <m:sub>
                          <m:sSup>
                            <m:sSupPr>
                              <m:ctrlPr>
                                <a:rPr lang="en-US" sz="2000" b="0" i="1" smtClean="0">
                                  <a:latin typeface="Cambria Math" panose="02040503050406030204" pitchFamily="18" charset="0"/>
                                </a:rPr>
                              </m:ctrlPr>
                            </m:sSupPr>
                            <m:e>
                              <m:r>
                                <a:rPr lang="en-US" sz="2000" b="0" i="1" smtClean="0">
                                  <a:latin typeface="Cambria Math" charset="0"/>
                                </a:rPr>
                                <m:t>2</m:t>
                              </m:r>
                            </m:e>
                            <m:sup>
                              <m:r>
                                <a:rPr lang="en-US" sz="2000" b="0" i="1" smtClean="0">
                                  <a:latin typeface="Cambria Math" charset="0"/>
                                </a:rPr>
                                <m:t>+</m:t>
                              </m:r>
                            </m:sup>
                          </m:sSup>
                        </m:sub>
                      </m:sSub>
                      <m:r>
                        <a:rPr lang="en-US" sz="2000" b="0" i="1" smtClean="0">
                          <a:latin typeface="Cambria Math" charset="0"/>
                          <a:ea typeface="Cambria Math" charset="0"/>
                          <a:cs typeface="Cambria Math" charset="0"/>
                        </a:rPr>
                        <m:t>=11800−7000=4800</m:t>
                      </m:r>
                    </m:oMath>
                  </m:oMathPara>
                </a14:m>
                <a:endParaRPr lang="en-US" sz="2000" b="0" dirty="0"/>
              </a:p>
            </p:txBody>
          </p:sp>
        </mc:Choice>
        <mc:Fallback xmlns="">
          <p:sp>
            <p:nvSpPr>
              <p:cNvPr id="18" name="TextBox 17"/>
              <p:cNvSpPr txBox="1">
                <a:spLocks noRot="1" noChangeAspect="1" noMove="1" noResize="1" noEditPoints="1" noAdjustHandles="1" noChangeArrowheads="1" noChangeShapeType="1" noTextEdit="1"/>
              </p:cNvSpPr>
              <p:nvPr/>
            </p:nvSpPr>
            <p:spPr>
              <a:xfrm>
                <a:off x="2726654" y="4492759"/>
                <a:ext cx="3293146" cy="307841"/>
              </a:xfrm>
              <a:prstGeom prst="rect">
                <a:avLst/>
              </a:prstGeom>
              <a:blipFill rotWithShape="0">
                <a:blip r:embed="rId11"/>
                <a:stretch>
                  <a:fillRect l="-1294" r="-1109" b="-17647"/>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3" name="TextBox 22"/>
              <p:cNvSpPr txBox="1"/>
              <p:nvPr/>
            </p:nvSpPr>
            <p:spPr>
              <a:xfrm>
                <a:off x="2791519" y="4950023"/>
                <a:ext cx="3152081" cy="30777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n-US" sz="2000" b="0" i="1" smtClean="0">
                              <a:latin typeface="Cambria Math" panose="02040503050406030204" pitchFamily="18" charset="0"/>
                            </a:rPr>
                          </m:ctrlPr>
                        </m:sSubPr>
                        <m:e>
                          <m:r>
                            <a:rPr lang="en-US" sz="2000" b="0" i="1" smtClean="0">
                              <a:latin typeface="Cambria Math" charset="0"/>
                            </a:rPr>
                            <m:t>𝐴</m:t>
                          </m:r>
                        </m:e>
                        <m:sub>
                          <m:sSup>
                            <m:sSupPr>
                              <m:ctrlPr>
                                <a:rPr lang="en-US" sz="2000" b="0" i="1" smtClean="0">
                                  <a:latin typeface="Cambria Math" panose="02040503050406030204" pitchFamily="18" charset="0"/>
                                </a:rPr>
                              </m:ctrlPr>
                            </m:sSupPr>
                            <m:e>
                              <m:r>
                                <a:rPr lang="en-US" sz="2000" b="0" i="1" smtClean="0">
                                  <a:latin typeface="Cambria Math" charset="0"/>
                                </a:rPr>
                                <m:t>3</m:t>
                              </m:r>
                            </m:e>
                            <m:sup>
                              <m:r>
                                <a:rPr lang="en-US" sz="2000" b="0" i="1" smtClean="0">
                                  <a:latin typeface="Cambria Math" charset="0"/>
                                </a:rPr>
                                <m:t>−</m:t>
                              </m:r>
                            </m:sup>
                          </m:sSup>
                        </m:sub>
                      </m:sSub>
                      <m:r>
                        <a:rPr lang="en-US" sz="2000" b="0" i="1" smtClean="0">
                          <a:latin typeface="Cambria Math" charset="0"/>
                        </a:rPr>
                        <m:t>=4800</m:t>
                      </m:r>
                      <m:r>
                        <a:rPr lang="en-US" sz="2000" b="0" i="1" smtClean="0">
                          <a:latin typeface="Cambria Math" charset="0"/>
                          <a:ea typeface="Cambria Math" charset="0"/>
                          <a:cs typeface="Cambria Math" charset="0"/>
                        </a:rPr>
                        <m:t>∙(1.25)=6000</m:t>
                      </m:r>
                    </m:oMath>
                  </m:oMathPara>
                </a14:m>
                <a:endParaRPr lang="en-US" sz="2000" b="0" dirty="0"/>
              </a:p>
            </p:txBody>
          </p:sp>
        </mc:Choice>
        <mc:Fallback xmlns="">
          <p:sp>
            <p:nvSpPr>
              <p:cNvPr id="23" name="TextBox 22"/>
              <p:cNvSpPr txBox="1">
                <a:spLocks noRot="1" noChangeAspect="1" noMove="1" noResize="1" noEditPoints="1" noAdjustHandles="1" noChangeArrowheads="1" noChangeShapeType="1" noTextEdit="1"/>
              </p:cNvSpPr>
              <p:nvPr/>
            </p:nvSpPr>
            <p:spPr>
              <a:xfrm>
                <a:off x="2791519" y="4950023"/>
                <a:ext cx="3152081" cy="307777"/>
              </a:xfrm>
              <a:prstGeom prst="rect">
                <a:avLst/>
              </a:prstGeom>
              <a:blipFill rotWithShape="0">
                <a:blip r:embed="rId12"/>
                <a:stretch>
                  <a:fillRect l="-1547" t="-1961" r="-1354" b="-33333"/>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7" name="TextBox 26"/>
              <p:cNvSpPr txBox="1"/>
              <p:nvPr/>
            </p:nvSpPr>
            <p:spPr>
              <a:xfrm>
                <a:off x="2793122" y="5405556"/>
                <a:ext cx="3150478" cy="309444"/>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n-US" sz="2000" b="0" i="1" smtClean="0">
                              <a:latin typeface="Cambria Math" panose="02040503050406030204" pitchFamily="18" charset="0"/>
                            </a:rPr>
                          </m:ctrlPr>
                        </m:sSubPr>
                        <m:e>
                          <m:r>
                            <a:rPr lang="en-US" sz="2000" b="0" i="1" smtClean="0">
                              <a:latin typeface="Cambria Math" charset="0"/>
                            </a:rPr>
                            <m:t>𝐴</m:t>
                          </m:r>
                        </m:e>
                        <m:sub>
                          <m:sSup>
                            <m:sSupPr>
                              <m:ctrlPr>
                                <a:rPr lang="en-US" sz="2000" b="0" i="1" smtClean="0">
                                  <a:latin typeface="Cambria Math" panose="02040503050406030204" pitchFamily="18" charset="0"/>
                                </a:rPr>
                              </m:ctrlPr>
                            </m:sSupPr>
                            <m:e>
                              <m:r>
                                <a:rPr lang="en-US" sz="2000" b="0" i="1" smtClean="0">
                                  <a:latin typeface="Cambria Math" charset="0"/>
                                </a:rPr>
                                <m:t>3</m:t>
                              </m:r>
                            </m:e>
                            <m:sup>
                              <m:r>
                                <a:rPr lang="en-US" sz="2000" b="0" i="1" smtClean="0">
                                  <a:latin typeface="Cambria Math" charset="0"/>
                                </a:rPr>
                                <m:t>+</m:t>
                              </m:r>
                            </m:sup>
                          </m:sSup>
                        </m:sub>
                      </m:sSub>
                      <m:r>
                        <a:rPr lang="en-US" sz="2000" b="0" i="1" smtClean="0">
                          <a:latin typeface="Cambria Math" charset="0"/>
                        </a:rPr>
                        <m:t>=6000−2000=4</m:t>
                      </m:r>
                      <m:r>
                        <a:rPr lang="en-US" sz="2000" b="0" i="1" smtClean="0">
                          <a:latin typeface="Cambria Math" charset="0"/>
                          <a:ea typeface="Cambria Math" charset="0"/>
                          <a:cs typeface="Cambria Math" charset="0"/>
                        </a:rPr>
                        <m:t>000</m:t>
                      </m:r>
                    </m:oMath>
                  </m:oMathPara>
                </a14:m>
                <a:endParaRPr lang="en-US" sz="2000" b="0" dirty="0"/>
              </a:p>
            </p:txBody>
          </p:sp>
        </mc:Choice>
        <mc:Fallback xmlns="">
          <p:sp>
            <p:nvSpPr>
              <p:cNvPr id="27" name="TextBox 26"/>
              <p:cNvSpPr txBox="1">
                <a:spLocks noRot="1" noChangeAspect="1" noMove="1" noResize="1" noEditPoints="1" noAdjustHandles="1" noChangeArrowheads="1" noChangeShapeType="1" noTextEdit="1"/>
              </p:cNvSpPr>
              <p:nvPr/>
            </p:nvSpPr>
            <p:spPr>
              <a:xfrm>
                <a:off x="2793122" y="5405556"/>
                <a:ext cx="3150478" cy="309444"/>
              </a:xfrm>
              <a:prstGeom prst="rect">
                <a:avLst/>
              </a:prstGeom>
              <a:blipFill rotWithShape="0">
                <a:blip r:embed="rId13"/>
                <a:stretch>
                  <a:fillRect l="-1354" r="-1354" b="-15686"/>
                </a:stretch>
              </a:blipFill>
            </p:spPr>
            <p:txBody>
              <a:bodyPr/>
              <a:lstStyle/>
              <a:p>
                <a:r>
                  <a:rPr lang="en-US">
                    <a:noFill/>
                  </a:rPr>
                  <a:t> </a:t>
                </a:r>
              </a:p>
            </p:txBody>
          </p:sp>
        </mc:Fallback>
      </mc:AlternateContent>
    </p:spTree>
    <p:extLst>
      <p:ext uri="{BB962C8B-B14F-4D97-AF65-F5344CB8AC3E}">
        <p14:creationId xmlns:p14="http://schemas.microsoft.com/office/powerpoint/2010/main" val="9759570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Content Placeholder 2"/>
          <p:cNvSpPr txBox="1">
            <a:spLocks/>
          </p:cNvSpPr>
          <p:nvPr/>
        </p:nvSpPr>
        <p:spPr>
          <a:xfrm>
            <a:off x="457200" y="1494000"/>
            <a:ext cx="8001000" cy="4525963"/>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1028700" indent="-571500" algn="l" defTabSz="914400" rtl="0" eaLnBrk="1" latinLnBrk="0" hangingPunct="1">
              <a:spcBef>
                <a:spcPct val="20000"/>
              </a:spcBef>
              <a:buFont typeface="+mj-lt"/>
              <a:buAutoNum type="romanLcPeriod"/>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Wingdings" pitchFamily="2" charset="2"/>
              <a:buChar char="Ø"/>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227013" indent="0">
              <a:spcBef>
                <a:spcPts val="700"/>
              </a:spcBef>
              <a:buClr>
                <a:schemeClr val="accent1"/>
              </a:buClr>
              <a:buNone/>
            </a:pPr>
            <a:r>
              <a:rPr lang="en-US" sz="2200" dirty="0">
                <a:latin typeface="Bold sand ms"/>
              </a:rPr>
              <a:t>An </a:t>
            </a:r>
            <a:r>
              <a:rPr lang="en-US" sz="2200" b="1" dirty="0">
                <a:solidFill>
                  <a:schemeClr val="bg1"/>
                </a:solidFill>
                <a:latin typeface="Bold sand ms"/>
              </a:rPr>
              <a:t>basic</a:t>
            </a:r>
            <a:r>
              <a:rPr lang="en-US" sz="2200" dirty="0">
                <a:latin typeface="Bold sand ms"/>
              </a:rPr>
              <a:t> </a:t>
            </a:r>
            <a:r>
              <a:rPr lang="en-US" sz="2200" b="1" dirty="0">
                <a:solidFill>
                  <a:schemeClr val="bg1"/>
                </a:solidFill>
                <a:latin typeface="Bold sand ms"/>
              </a:rPr>
              <a:t>level</a:t>
            </a:r>
            <a:r>
              <a:rPr lang="en-US" sz="2200" dirty="0">
                <a:latin typeface="Bold sand ms"/>
              </a:rPr>
              <a:t> </a:t>
            </a:r>
            <a:r>
              <a:rPr lang="en-US" sz="2200" b="1" dirty="0">
                <a:latin typeface="Bold sand ms"/>
              </a:rPr>
              <a:t>annuity</a:t>
            </a:r>
            <a:r>
              <a:rPr lang="en-US" sz="2200" dirty="0">
                <a:latin typeface="Bold sand ms"/>
              </a:rPr>
              <a:t> is a sequence of periodic payments</a:t>
            </a:r>
            <a:endParaRPr lang="en-US" sz="2000" dirty="0">
              <a:solidFill>
                <a:schemeClr val="tx1"/>
              </a:solidFill>
              <a:latin typeface="Bold sand ms"/>
            </a:endParaRPr>
          </a:p>
          <a:p>
            <a:pPr marL="0" indent="0">
              <a:buFont typeface="Arial" pitchFamily="34" charset="0"/>
              <a:buNone/>
            </a:pPr>
            <a:endParaRPr lang="en-US" sz="2000" dirty="0">
              <a:solidFill>
                <a:schemeClr val="tx1"/>
              </a:solidFill>
              <a:latin typeface="Bold sand ms"/>
            </a:endParaRPr>
          </a:p>
        </p:txBody>
      </p:sp>
      <p:sp>
        <p:nvSpPr>
          <p:cNvPr id="4" name="Title 1"/>
          <p:cNvSpPr txBox="1">
            <a:spLocks/>
          </p:cNvSpPr>
          <p:nvPr/>
        </p:nvSpPr>
        <p:spPr>
          <a:xfrm>
            <a:off x="228600" y="228600"/>
            <a:ext cx="8686800" cy="11430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spcAft>
                <a:spcPts val="1200"/>
              </a:spcAft>
            </a:pPr>
            <a:r>
              <a:rPr lang="en-US" b="1" dirty="0">
                <a:latin typeface="Bold sand ms"/>
              </a:rPr>
              <a:t>Definitions and Terminology</a:t>
            </a:r>
          </a:p>
        </p:txBody>
      </p:sp>
      <p:cxnSp>
        <p:nvCxnSpPr>
          <p:cNvPr id="5" name="Straight Arrow Connector 4"/>
          <p:cNvCxnSpPr>
            <a:cxnSpLocks/>
          </p:cNvCxnSpPr>
          <p:nvPr/>
        </p:nvCxnSpPr>
        <p:spPr>
          <a:xfrm flipV="1">
            <a:off x="1460020" y="3886200"/>
            <a:ext cx="6189098" cy="18377"/>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mc:AlternateContent xmlns:mc="http://schemas.openxmlformats.org/markup-compatibility/2006" xmlns:a14="http://schemas.microsoft.com/office/drawing/2010/main">
        <mc:Choice Requires="a14">
          <p:sp>
            <p:nvSpPr>
              <p:cNvPr id="6" name="TextBox 5"/>
              <p:cNvSpPr txBox="1"/>
              <p:nvPr/>
            </p:nvSpPr>
            <p:spPr>
              <a:xfrm>
                <a:off x="2395728" y="3200400"/>
                <a:ext cx="381000" cy="369332"/>
              </a:xfrm>
              <a:prstGeom prst="rect">
                <a:avLst/>
              </a:prstGeom>
            </p:spPr>
            <p:style>
              <a:lnRef idx="0">
                <a:schemeClr val="accent2"/>
              </a:lnRef>
              <a:fillRef idx="3">
                <a:schemeClr val="accent2"/>
              </a:fillRef>
              <a:effectRef idx="3">
                <a:schemeClr val="accent2"/>
              </a:effectRef>
              <a:fontRef idx="minor">
                <a:schemeClr val="lt1"/>
              </a:fontRef>
            </p:style>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i="1" smtClean="0">
                              <a:latin typeface="Cambria Math" panose="02040503050406030204" pitchFamily="18" charset="0"/>
                            </a:rPr>
                          </m:ctrlPr>
                        </m:sSubPr>
                        <m:e>
                          <m:r>
                            <a:rPr lang="en-US" b="0" i="1" smtClean="0">
                              <a:latin typeface="Cambria Math" charset="0"/>
                            </a:rPr>
                            <m:t>𝑋</m:t>
                          </m:r>
                        </m:e>
                        <m:sub>
                          <m:r>
                            <a:rPr lang="en-US" b="0" i="1" smtClean="0">
                              <a:latin typeface="Cambria Math" charset="0"/>
                            </a:rPr>
                            <m:t>1</m:t>
                          </m:r>
                        </m:sub>
                      </m:sSub>
                    </m:oMath>
                  </m:oMathPara>
                </a14:m>
                <a:endParaRPr lang="en-US" dirty="0">
                  <a:latin typeface="Bold sand ms"/>
                </a:endParaRPr>
              </a:p>
            </p:txBody>
          </p:sp>
        </mc:Choice>
        <mc:Fallback xmlns="">
          <p:sp>
            <p:nvSpPr>
              <p:cNvPr id="6" name="TextBox 5"/>
              <p:cNvSpPr txBox="1">
                <a:spLocks noRot="1" noChangeAspect="1" noMove="1" noResize="1" noEditPoints="1" noAdjustHandles="1" noChangeArrowheads="1" noChangeShapeType="1" noTextEdit="1"/>
              </p:cNvSpPr>
              <p:nvPr/>
            </p:nvSpPr>
            <p:spPr>
              <a:xfrm>
                <a:off x="2395728" y="3200400"/>
                <a:ext cx="381000" cy="369332"/>
              </a:xfrm>
              <a:prstGeom prst="rect">
                <a:avLst/>
              </a:prstGeom>
              <a:blipFill rotWithShape="0">
                <a:blip r:embed="rId3"/>
                <a:stretch>
                  <a:fillRect/>
                </a:stretch>
              </a:blipFill>
            </p:spPr>
            <p:txBody>
              <a:bodyPr/>
              <a:lstStyle/>
              <a:p>
                <a:r>
                  <a:rPr lang="en-US">
                    <a:noFill/>
                  </a:rPr>
                  <a:t> </a:t>
                </a:r>
              </a:p>
            </p:txBody>
          </p:sp>
        </mc:Fallback>
      </mc:AlternateContent>
      <p:cxnSp>
        <p:nvCxnSpPr>
          <p:cNvPr id="7" name="Straight Connector 6"/>
          <p:cNvCxnSpPr>
            <a:cxnSpLocks/>
          </p:cNvCxnSpPr>
          <p:nvPr/>
        </p:nvCxnSpPr>
        <p:spPr>
          <a:xfrm>
            <a:off x="2590800" y="3733800"/>
            <a:ext cx="0" cy="336071"/>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8" name="Straight Connector 7"/>
          <p:cNvCxnSpPr>
            <a:cxnSpLocks/>
          </p:cNvCxnSpPr>
          <p:nvPr/>
        </p:nvCxnSpPr>
        <p:spPr>
          <a:xfrm>
            <a:off x="3352800" y="3733800"/>
            <a:ext cx="0" cy="336071"/>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0" name="Straight Connector 9"/>
          <p:cNvCxnSpPr>
            <a:cxnSpLocks/>
          </p:cNvCxnSpPr>
          <p:nvPr/>
        </p:nvCxnSpPr>
        <p:spPr>
          <a:xfrm>
            <a:off x="5638800" y="3733800"/>
            <a:ext cx="0" cy="336071"/>
          </a:xfrm>
          <a:prstGeom prst="line">
            <a:avLst/>
          </a:prstGeom>
          <a:ln w="25400"/>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1" name="TextBox 10"/>
              <p:cNvSpPr txBox="1"/>
              <p:nvPr/>
            </p:nvSpPr>
            <p:spPr>
              <a:xfrm>
                <a:off x="4191000" y="3181290"/>
                <a:ext cx="381000" cy="400110"/>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sz="2000" b="0" i="1" smtClean="0">
                          <a:latin typeface="Cambria Math" charset="0"/>
                          <a:ea typeface="Cambria Math" charset="0"/>
                          <a:cs typeface="Cambria Math" charset="0"/>
                        </a:rPr>
                        <m:t>⋯</m:t>
                      </m:r>
                      <m:r>
                        <a:rPr lang="en-US" sz="2000" b="0" i="0" smtClean="0">
                          <a:latin typeface="Cambria Math" charset="0"/>
                        </a:rPr>
                        <m:t> </m:t>
                      </m:r>
                    </m:oMath>
                  </m:oMathPara>
                </a14:m>
                <a:endParaRPr lang="en-US" sz="2000" dirty="0"/>
              </a:p>
            </p:txBody>
          </p:sp>
        </mc:Choice>
        <mc:Fallback xmlns="">
          <p:sp>
            <p:nvSpPr>
              <p:cNvPr id="11" name="TextBox 10"/>
              <p:cNvSpPr txBox="1">
                <a:spLocks noRot="1" noChangeAspect="1" noMove="1" noResize="1" noEditPoints="1" noAdjustHandles="1" noChangeArrowheads="1" noChangeShapeType="1" noTextEdit="1"/>
              </p:cNvSpPr>
              <p:nvPr/>
            </p:nvSpPr>
            <p:spPr>
              <a:xfrm>
                <a:off x="4191000" y="3181290"/>
                <a:ext cx="381000" cy="400110"/>
              </a:xfrm>
              <a:prstGeom prst="rect">
                <a:avLst/>
              </a:prstGeom>
              <a:blipFill rotWithShape="0">
                <a:blip r:embed="rId4"/>
                <a:stretch>
                  <a:fillRect t="-98485" r="-30645" b="-124242"/>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3" name="TextBox 12"/>
              <p:cNvSpPr txBox="1"/>
              <p:nvPr/>
            </p:nvSpPr>
            <p:spPr>
              <a:xfrm>
                <a:off x="3200400" y="3200400"/>
                <a:ext cx="381000" cy="369332"/>
              </a:xfrm>
              <a:prstGeom prst="rect">
                <a:avLst/>
              </a:prstGeom>
            </p:spPr>
            <p:style>
              <a:lnRef idx="0">
                <a:schemeClr val="accent2"/>
              </a:lnRef>
              <a:fillRef idx="3">
                <a:schemeClr val="accent2"/>
              </a:fillRef>
              <a:effectRef idx="3">
                <a:schemeClr val="accent2"/>
              </a:effectRef>
              <a:fontRef idx="minor">
                <a:schemeClr val="lt1"/>
              </a:fontRef>
            </p:style>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i="1" smtClean="0">
                              <a:latin typeface="Cambria Math" panose="02040503050406030204" pitchFamily="18" charset="0"/>
                            </a:rPr>
                          </m:ctrlPr>
                        </m:sSubPr>
                        <m:e>
                          <m:r>
                            <a:rPr lang="en-US" b="0" i="1" smtClean="0">
                              <a:latin typeface="Cambria Math" charset="0"/>
                            </a:rPr>
                            <m:t>𝑋</m:t>
                          </m:r>
                        </m:e>
                        <m:sub>
                          <m:r>
                            <a:rPr lang="en-US" b="0" i="1" smtClean="0">
                              <a:latin typeface="Cambria Math" charset="0"/>
                            </a:rPr>
                            <m:t>2</m:t>
                          </m:r>
                        </m:sub>
                      </m:sSub>
                    </m:oMath>
                  </m:oMathPara>
                </a14:m>
                <a:endParaRPr lang="en-US" dirty="0">
                  <a:latin typeface="Bold sand ms"/>
                </a:endParaRPr>
              </a:p>
            </p:txBody>
          </p:sp>
        </mc:Choice>
        <mc:Fallback xmlns="">
          <p:sp>
            <p:nvSpPr>
              <p:cNvPr id="13" name="TextBox 12"/>
              <p:cNvSpPr txBox="1">
                <a:spLocks noRot="1" noChangeAspect="1" noMove="1" noResize="1" noEditPoints="1" noAdjustHandles="1" noChangeArrowheads="1" noChangeShapeType="1" noTextEdit="1"/>
              </p:cNvSpPr>
              <p:nvPr/>
            </p:nvSpPr>
            <p:spPr>
              <a:xfrm>
                <a:off x="3200400" y="3200400"/>
                <a:ext cx="381000" cy="369332"/>
              </a:xfrm>
              <a:prstGeom prst="rect">
                <a:avLst/>
              </a:prstGeom>
              <a:blipFill rotWithShape="0">
                <a:blip r:embed="rId5"/>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4" name="TextBox 13"/>
              <p:cNvSpPr txBox="1"/>
              <p:nvPr/>
            </p:nvSpPr>
            <p:spPr>
              <a:xfrm>
                <a:off x="5410200" y="3200400"/>
                <a:ext cx="381000" cy="369332"/>
              </a:xfrm>
              <a:prstGeom prst="rect">
                <a:avLst/>
              </a:prstGeom>
            </p:spPr>
            <p:style>
              <a:lnRef idx="0">
                <a:schemeClr val="accent2"/>
              </a:lnRef>
              <a:fillRef idx="3">
                <a:schemeClr val="accent2"/>
              </a:fillRef>
              <a:effectRef idx="3">
                <a:schemeClr val="accent2"/>
              </a:effectRef>
              <a:fontRef idx="minor">
                <a:schemeClr val="lt1"/>
              </a:fontRef>
            </p:style>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i="1" smtClean="0">
                              <a:latin typeface="Cambria Math" panose="02040503050406030204" pitchFamily="18" charset="0"/>
                            </a:rPr>
                          </m:ctrlPr>
                        </m:sSubPr>
                        <m:e>
                          <m:r>
                            <a:rPr lang="en-US" b="0" i="1" smtClean="0">
                              <a:latin typeface="Cambria Math" charset="0"/>
                            </a:rPr>
                            <m:t>𝑋</m:t>
                          </m:r>
                        </m:e>
                        <m:sub>
                          <m:r>
                            <a:rPr lang="en-US" b="0" i="1" smtClean="0">
                              <a:latin typeface="Cambria Math" charset="0"/>
                            </a:rPr>
                            <m:t>𝑛</m:t>
                          </m:r>
                        </m:sub>
                      </m:sSub>
                    </m:oMath>
                  </m:oMathPara>
                </a14:m>
                <a:endParaRPr lang="en-US" dirty="0">
                  <a:latin typeface="Bold sand ms"/>
                </a:endParaRPr>
              </a:p>
            </p:txBody>
          </p:sp>
        </mc:Choice>
        <mc:Fallback xmlns="">
          <p:sp>
            <p:nvSpPr>
              <p:cNvPr id="14" name="TextBox 13"/>
              <p:cNvSpPr txBox="1">
                <a:spLocks noRot="1" noChangeAspect="1" noMove="1" noResize="1" noEditPoints="1" noAdjustHandles="1" noChangeArrowheads="1" noChangeShapeType="1" noTextEdit="1"/>
              </p:cNvSpPr>
              <p:nvPr/>
            </p:nvSpPr>
            <p:spPr>
              <a:xfrm>
                <a:off x="5410200" y="3200400"/>
                <a:ext cx="381000" cy="369332"/>
              </a:xfrm>
              <a:prstGeom prst="rect">
                <a:avLst/>
              </a:prstGeom>
              <a:blipFill rotWithShape="0">
                <a:blip r:embed="rId6"/>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74787265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Content Placeholder 2"/>
          <p:cNvSpPr txBox="1">
            <a:spLocks/>
          </p:cNvSpPr>
          <p:nvPr/>
        </p:nvSpPr>
        <p:spPr>
          <a:xfrm>
            <a:off x="457200" y="1494000"/>
            <a:ext cx="8001000" cy="4525963"/>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1028700" indent="-571500" algn="l" defTabSz="914400" rtl="0" eaLnBrk="1" latinLnBrk="0" hangingPunct="1">
              <a:spcBef>
                <a:spcPct val="20000"/>
              </a:spcBef>
              <a:buFont typeface="+mj-lt"/>
              <a:buAutoNum type="romanLcPeriod"/>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Wingdings" pitchFamily="2" charset="2"/>
              <a:buChar char="Ø"/>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227013" indent="0">
              <a:spcBef>
                <a:spcPts val="700"/>
              </a:spcBef>
              <a:buClr>
                <a:schemeClr val="accent1"/>
              </a:buClr>
              <a:buNone/>
            </a:pPr>
            <a:endParaRPr lang="en-US" sz="2200" dirty="0">
              <a:solidFill>
                <a:schemeClr val="tx1"/>
              </a:solidFill>
              <a:latin typeface="Bold sand ms"/>
            </a:endParaRPr>
          </a:p>
          <a:p>
            <a:pPr indent="-165100">
              <a:spcBef>
                <a:spcPts val="900"/>
              </a:spcBef>
            </a:pPr>
            <a:endParaRPr lang="en-US" sz="2000" dirty="0">
              <a:solidFill>
                <a:schemeClr val="tx1"/>
              </a:solidFill>
              <a:latin typeface="Bold sand ms"/>
            </a:endParaRPr>
          </a:p>
          <a:p>
            <a:pPr marL="0" indent="0">
              <a:buFont typeface="Arial" pitchFamily="34" charset="0"/>
              <a:buNone/>
            </a:pPr>
            <a:endParaRPr lang="en-US" sz="2000" dirty="0">
              <a:solidFill>
                <a:schemeClr val="tx1"/>
              </a:solidFill>
              <a:latin typeface="Bold sand ms"/>
            </a:endParaRPr>
          </a:p>
        </p:txBody>
      </p:sp>
      <p:sp>
        <p:nvSpPr>
          <p:cNvPr id="4" name="Title 1"/>
          <p:cNvSpPr txBox="1">
            <a:spLocks/>
          </p:cNvSpPr>
          <p:nvPr/>
        </p:nvSpPr>
        <p:spPr>
          <a:xfrm>
            <a:off x="228600" y="228600"/>
            <a:ext cx="8686800" cy="11430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spcAft>
                <a:spcPts val="1200"/>
              </a:spcAft>
            </a:pPr>
            <a:r>
              <a:rPr lang="en-US" b="1" dirty="0">
                <a:latin typeface="Bold sand ms"/>
              </a:rPr>
              <a:t>Definitions and Terminology</a:t>
            </a:r>
          </a:p>
        </p:txBody>
      </p:sp>
      <p:cxnSp>
        <p:nvCxnSpPr>
          <p:cNvPr id="6" name="Straight Arrow Connector 5"/>
          <p:cNvCxnSpPr>
            <a:cxnSpLocks/>
          </p:cNvCxnSpPr>
          <p:nvPr/>
        </p:nvCxnSpPr>
        <p:spPr>
          <a:xfrm flipV="1">
            <a:off x="914400" y="2267623"/>
            <a:ext cx="6858000" cy="18377"/>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p:cxnSp>
        <p:nvCxnSpPr>
          <p:cNvPr id="10" name="Straight Connector 9"/>
          <p:cNvCxnSpPr>
            <a:cxnSpLocks/>
          </p:cNvCxnSpPr>
          <p:nvPr/>
        </p:nvCxnSpPr>
        <p:spPr>
          <a:xfrm>
            <a:off x="2743200" y="2133600"/>
            <a:ext cx="0" cy="336071"/>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1" name="Straight Connector 10"/>
          <p:cNvCxnSpPr>
            <a:cxnSpLocks/>
          </p:cNvCxnSpPr>
          <p:nvPr/>
        </p:nvCxnSpPr>
        <p:spPr>
          <a:xfrm>
            <a:off x="6858000" y="2133600"/>
            <a:ext cx="0" cy="336071"/>
          </a:xfrm>
          <a:prstGeom prst="line">
            <a:avLst/>
          </a:prstGeom>
          <a:ln w="25400"/>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21" name="TextBox 20"/>
              <p:cNvSpPr txBox="1"/>
              <p:nvPr/>
            </p:nvSpPr>
            <p:spPr>
              <a:xfrm>
                <a:off x="3810000" y="1676400"/>
                <a:ext cx="652272" cy="369332"/>
              </a:xfrm>
              <a:prstGeom prst="rect">
                <a:avLst/>
              </a:prstGeom>
            </p:spPr>
            <p:style>
              <a:lnRef idx="0">
                <a:schemeClr val="accent2"/>
              </a:lnRef>
              <a:fillRef idx="3">
                <a:schemeClr val="accent2"/>
              </a:fillRef>
              <a:effectRef idx="3">
                <a:schemeClr val="accent2"/>
              </a:effectRef>
              <a:fontRef idx="minor">
                <a:schemeClr val="lt1"/>
              </a:fontRef>
            </p:style>
            <p:txBody>
              <a:bodyPr wrap="square" rtlCol="0">
                <a:spAutoFit/>
              </a:bodyPr>
              <a:lstStyle/>
              <a:p>
                <a:pPr/>
                <a14:m>
                  <m:oMathPara xmlns:m="http://schemas.openxmlformats.org/officeDocument/2006/math">
                    <m:oMathParaPr>
                      <m:jc m:val="centerGroup"/>
                    </m:oMathParaPr>
                    <m:oMath xmlns:m="http://schemas.openxmlformats.org/officeDocument/2006/math">
                      <m:r>
                        <a:rPr lang="en-US" i="1">
                          <a:latin typeface="Cambria Math" charset="0"/>
                        </a:rPr>
                        <m:t>7</m:t>
                      </m:r>
                      <m:r>
                        <a:rPr lang="en-US" b="0" i="1" smtClean="0">
                          <a:latin typeface="Cambria Math" charset="0"/>
                        </a:rPr>
                        <m:t>000</m:t>
                      </m:r>
                    </m:oMath>
                  </m:oMathPara>
                </a14:m>
                <a:endParaRPr lang="en-US" dirty="0">
                  <a:latin typeface="Bold sand ms"/>
                </a:endParaRPr>
              </a:p>
            </p:txBody>
          </p:sp>
        </mc:Choice>
        <mc:Fallback xmlns="">
          <p:sp>
            <p:nvSpPr>
              <p:cNvPr id="21" name="TextBox 20"/>
              <p:cNvSpPr txBox="1">
                <a:spLocks noRot="1" noChangeAspect="1" noMove="1" noResize="1" noEditPoints="1" noAdjustHandles="1" noChangeArrowheads="1" noChangeShapeType="1" noTextEdit="1"/>
              </p:cNvSpPr>
              <p:nvPr/>
            </p:nvSpPr>
            <p:spPr>
              <a:xfrm>
                <a:off x="3810000" y="1676400"/>
                <a:ext cx="652272" cy="369332"/>
              </a:xfrm>
              <a:prstGeom prst="rect">
                <a:avLst/>
              </a:prstGeom>
              <a:blipFill rotWithShape="0">
                <a:blip r:embed="rId3"/>
                <a:stretch>
                  <a:fillRect/>
                </a:stretch>
              </a:blipFill>
            </p:spPr>
            <p:txBody>
              <a:bodyPr/>
              <a:lstStyle/>
              <a:p>
                <a:r>
                  <a:rPr lang="en-US">
                    <a:noFill/>
                  </a:rPr>
                  <a:t> </a:t>
                </a:r>
              </a:p>
            </p:txBody>
          </p:sp>
        </mc:Fallback>
      </mc:AlternateContent>
      <p:cxnSp>
        <p:nvCxnSpPr>
          <p:cNvPr id="20" name="Straight Connector 19"/>
          <p:cNvCxnSpPr>
            <a:cxnSpLocks/>
          </p:cNvCxnSpPr>
          <p:nvPr/>
        </p:nvCxnSpPr>
        <p:spPr>
          <a:xfrm>
            <a:off x="5486400" y="2130552"/>
            <a:ext cx="0" cy="336071"/>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24" name="Straight Connector 23"/>
          <p:cNvCxnSpPr>
            <a:cxnSpLocks/>
          </p:cNvCxnSpPr>
          <p:nvPr/>
        </p:nvCxnSpPr>
        <p:spPr>
          <a:xfrm>
            <a:off x="4114800" y="2130552"/>
            <a:ext cx="0" cy="336071"/>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25" name="Straight Connector 24"/>
          <p:cNvCxnSpPr>
            <a:cxnSpLocks/>
          </p:cNvCxnSpPr>
          <p:nvPr/>
        </p:nvCxnSpPr>
        <p:spPr>
          <a:xfrm>
            <a:off x="1371600" y="2130552"/>
            <a:ext cx="0" cy="336071"/>
          </a:xfrm>
          <a:prstGeom prst="line">
            <a:avLst/>
          </a:prstGeom>
          <a:ln w="25400"/>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26" name="TextBox 25"/>
              <p:cNvSpPr txBox="1"/>
              <p:nvPr/>
            </p:nvSpPr>
            <p:spPr>
              <a:xfrm>
                <a:off x="5138928" y="1676400"/>
                <a:ext cx="652272" cy="369332"/>
              </a:xfrm>
              <a:prstGeom prst="rect">
                <a:avLst/>
              </a:prstGeom>
            </p:spPr>
            <p:style>
              <a:lnRef idx="0">
                <a:schemeClr val="accent2"/>
              </a:lnRef>
              <a:fillRef idx="3">
                <a:schemeClr val="accent2"/>
              </a:fillRef>
              <a:effectRef idx="3">
                <a:schemeClr val="accent2"/>
              </a:effectRef>
              <a:fontRef idx="minor">
                <a:schemeClr val="lt1"/>
              </a:fontRef>
            </p:style>
            <p:txBody>
              <a:bodyPr wrap="square" rtlCol="0">
                <a:spAutoFit/>
              </a:bodyPr>
              <a:lstStyle/>
              <a:p>
                <a:pPr/>
                <a14:m>
                  <m:oMathPara xmlns:m="http://schemas.openxmlformats.org/officeDocument/2006/math">
                    <m:oMathParaPr>
                      <m:jc m:val="centerGroup"/>
                    </m:oMathParaPr>
                    <m:oMath xmlns:m="http://schemas.openxmlformats.org/officeDocument/2006/math">
                      <m:r>
                        <a:rPr lang="en-US" i="1">
                          <a:latin typeface="Cambria Math" charset="0"/>
                        </a:rPr>
                        <m:t>2</m:t>
                      </m:r>
                      <m:r>
                        <a:rPr lang="en-US" b="0" i="1" smtClean="0">
                          <a:latin typeface="Cambria Math" charset="0"/>
                        </a:rPr>
                        <m:t>000</m:t>
                      </m:r>
                    </m:oMath>
                  </m:oMathPara>
                </a14:m>
                <a:endParaRPr lang="en-US" dirty="0">
                  <a:latin typeface="Bold sand ms"/>
                </a:endParaRPr>
              </a:p>
            </p:txBody>
          </p:sp>
        </mc:Choice>
        <mc:Fallback xmlns="">
          <p:sp>
            <p:nvSpPr>
              <p:cNvPr id="26" name="TextBox 25"/>
              <p:cNvSpPr txBox="1">
                <a:spLocks noRot="1" noChangeAspect="1" noMove="1" noResize="1" noEditPoints="1" noAdjustHandles="1" noChangeArrowheads="1" noChangeShapeType="1" noTextEdit="1"/>
              </p:cNvSpPr>
              <p:nvPr/>
            </p:nvSpPr>
            <p:spPr>
              <a:xfrm>
                <a:off x="5138928" y="1676400"/>
                <a:ext cx="652272" cy="369332"/>
              </a:xfrm>
              <a:prstGeom prst="rect">
                <a:avLst/>
              </a:prstGeom>
              <a:blipFill rotWithShape="0">
                <a:blip r:embed="rId4"/>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8" name="TextBox 27"/>
              <p:cNvSpPr txBox="1"/>
              <p:nvPr/>
            </p:nvSpPr>
            <p:spPr>
              <a:xfrm>
                <a:off x="6510528" y="1676400"/>
                <a:ext cx="652272" cy="369332"/>
              </a:xfrm>
              <a:prstGeom prst="rect">
                <a:avLst/>
              </a:prstGeom>
            </p:spPr>
            <p:style>
              <a:lnRef idx="0">
                <a:schemeClr val="accent2"/>
              </a:lnRef>
              <a:fillRef idx="3">
                <a:schemeClr val="accent2"/>
              </a:fillRef>
              <a:effectRef idx="3">
                <a:schemeClr val="accent2"/>
              </a:effectRef>
              <a:fontRef idx="minor">
                <a:schemeClr val="lt1"/>
              </a:fontRef>
            </p:style>
            <p:txBody>
              <a:bodyPr wrap="square" rtlCol="0">
                <a:spAutoFit/>
              </a:bodyPr>
              <a:lstStyle/>
              <a:p>
                <a:pPr/>
                <a14:m>
                  <m:oMathPara xmlns:m="http://schemas.openxmlformats.org/officeDocument/2006/math">
                    <m:oMathParaPr>
                      <m:jc m:val="centerGroup"/>
                    </m:oMathParaPr>
                    <m:oMath xmlns:m="http://schemas.openxmlformats.org/officeDocument/2006/math">
                      <m:r>
                        <a:rPr lang="en-US" i="1">
                          <a:latin typeface="Cambria Math" charset="0"/>
                        </a:rPr>
                        <m:t>5</m:t>
                      </m:r>
                      <m:r>
                        <a:rPr lang="en-US" b="0" i="1" smtClean="0">
                          <a:latin typeface="Cambria Math" charset="0"/>
                        </a:rPr>
                        <m:t>000</m:t>
                      </m:r>
                    </m:oMath>
                  </m:oMathPara>
                </a14:m>
                <a:endParaRPr lang="en-US" dirty="0">
                  <a:latin typeface="Bold sand ms"/>
                </a:endParaRPr>
              </a:p>
            </p:txBody>
          </p:sp>
        </mc:Choice>
        <mc:Fallback xmlns="">
          <p:sp>
            <p:nvSpPr>
              <p:cNvPr id="28" name="TextBox 27"/>
              <p:cNvSpPr txBox="1">
                <a:spLocks noRot="1" noChangeAspect="1" noMove="1" noResize="1" noEditPoints="1" noAdjustHandles="1" noChangeArrowheads="1" noChangeShapeType="1" noTextEdit="1"/>
              </p:cNvSpPr>
              <p:nvPr/>
            </p:nvSpPr>
            <p:spPr>
              <a:xfrm>
                <a:off x="6510528" y="1676400"/>
                <a:ext cx="652272" cy="369332"/>
              </a:xfrm>
              <a:prstGeom prst="rect">
                <a:avLst/>
              </a:prstGeom>
              <a:blipFill rotWithShape="0">
                <a:blip r:embed="rId5"/>
                <a:stretch>
                  <a:fillRect/>
                </a:stretch>
              </a:blipFill>
            </p:spPr>
            <p:txBody>
              <a:bodyPr/>
              <a:lstStyle/>
              <a:p>
                <a:r>
                  <a:rPr lang="en-US">
                    <a:noFill/>
                  </a:rPr>
                  <a:t> </a:t>
                </a:r>
              </a:p>
            </p:txBody>
          </p:sp>
        </mc:Fallback>
      </mc:AlternateContent>
      <p:cxnSp>
        <p:nvCxnSpPr>
          <p:cNvPr id="13" name="Straight Connector 12"/>
          <p:cNvCxnSpPr>
            <a:cxnSpLocks/>
          </p:cNvCxnSpPr>
          <p:nvPr/>
        </p:nvCxnSpPr>
        <p:spPr>
          <a:xfrm>
            <a:off x="1371600" y="2514600"/>
            <a:ext cx="12220" cy="990600"/>
          </a:xfrm>
          <a:prstGeom prst="line">
            <a:avLst/>
          </a:prstGeom>
          <a:ln w="25400">
            <a:solidFill>
              <a:schemeClr val="accent1"/>
            </a:solidFill>
            <a:headEnd type="arrow"/>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4" name="TextBox 13"/>
              <p:cNvSpPr txBox="1"/>
              <p:nvPr/>
            </p:nvSpPr>
            <p:spPr>
              <a:xfrm>
                <a:off x="1447800" y="2892623"/>
                <a:ext cx="1075551" cy="30777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2000" i="1" smtClean="0">
                          <a:latin typeface="Cambria Math" charset="0"/>
                        </a:rPr>
                        <m:t> </m:t>
                      </m:r>
                      <m:r>
                        <a:rPr lang="en-US" sz="2000" b="0" i="0" smtClean="0">
                          <a:latin typeface="Cambria Math" charset="0"/>
                        </a:rPr>
                        <m:t> </m:t>
                      </m:r>
                      <m:r>
                        <a:rPr lang="en-US" sz="2000" b="0" i="1" smtClean="0">
                          <a:latin typeface="Cambria Math" charset="0"/>
                        </a:rPr>
                        <m:t>𝑖</m:t>
                      </m:r>
                      <m:r>
                        <a:rPr lang="en-US" sz="2000" b="0" i="1" smtClean="0">
                          <a:latin typeface="Cambria Math" charset="0"/>
                        </a:rPr>
                        <m:t>=0.25</m:t>
                      </m:r>
                    </m:oMath>
                  </m:oMathPara>
                </a14:m>
                <a:endParaRPr lang="en-US" sz="2000" b="0" dirty="0"/>
              </a:p>
            </p:txBody>
          </p:sp>
        </mc:Choice>
        <mc:Fallback xmlns="">
          <p:sp>
            <p:nvSpPr>
              <p:cNvPr id="14" name="TextBox 13"/>
              <p:cNvSpPr txBox="1">
                <a:spLocks noRot="1" noChangeAspect="1" noMove="1" noResize="1" noEditPoints="1" noAdjustHandles="1" noChangeArrowheads="1" noChangeShapeType="1" noTextEdit="1"/>
              </p:cNvSpPr>
              <p:nvPr/>
            </p:nvSpPr>
            <p:spPr>
              <a:xfrm>
                <a:off x="1447800" y="2892623"/>
                <a:ext cx="1075551" cy="307777"/>
              </a:xfrm>
              <a:prstGeom prst="rect">
                <a:avLst/>
              </a:prstGeom>
              <a:blipFill rotWithShape="0">
                <a:blip r:embed="rId6"/>
                <a:stretch>
                  <a:fillRect l="-9659" t="-146000" r="-5682" b="-180000"/>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5" name="TextBox 14"/>
              <p:cNvSpPr txBox="1"/>
              <p:nvPr/>
            </p:nvSpPr>
            <p:spPr>
              <a:xfrm>
                <a:off x="838200" y="3807023"/>
                <a:ext cx="1243866" cy="30777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2000" i="1" smtClean="0">
                          <a:latin typeface="Cambria Math" charset="0"/>
                        </a:rPr>
                        <m:t> </m:t>
                      </m:r>
                      <m:r>
                        <a:rPr lang="en-US" sz="2000" b="0" i="0" smtClean="0">
                          <a:latin typeface="Cambria Math" charset="0"/>
                        </a:rPr>
                        <m:t> </m:t>
                      </m:r>
                      <m:r>
                        <a:rPr lang="en-US" sz="2000" b="0" i="1" smtClean="0">
                          <a:latin typeface="Cambria Math" charset="0"/>
                        </a:rPr>
                        <m:t>𝑉</m:t>
                      </m:r>
                      <m:r>
                        <a:rPr lang="en-US" sz="2000" b="0" i="1" smtClean="0">
                          <a:latin typeface="Cambria Math" charset="0"/>
                        </a:rPr>
                        <m:t>=7552</m:t>
                      </m:r>
                    </m:oMath>
                  </m:oMathPara>
                </a14:m>
                <a:endParaRPr lang="en-US" sz="2000" b="0" dirty="0"/>
              </a:p>
            </p:txBody>
          </p:sp>
        </mc:Choice>
        <mc:Fallback xmlns="">
          <p:sp>
            <p:nvSpPr>
              <p:cNvPr id="15" name="TextBox 14"/>
              <p:cNvSpPr txBox="1">
                <a:spLocks noRot="1" noChangeAspect="1" noMove="1" noResize="1" noEditPoints="1" noAdjustHandles="1" noChangeArrowheads="1" noChangeShapeType="1" noTextEdit="1"/>
              </p:cNvSpPr>
              <p:nvPr/>
            </p:nvSpPr>
            <p:spPr>
              <a:xfrm>
                <a:off x="838200" y="3807023"/>
                <a:ext cx="1243866" cy="307777"/>
              </a:xfrm>
              <a:prstGeom prst="rect">
                <a:avLst/>
              </a:prstGeom>
              <a:blipFill rotWithShape="0">
                <a:blip r:embed="rId7"/>
                <a:stretch>
                  <a:fillRect l="-7843" t="-146000" r="-4412" b="-180000"/>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9" name="TextBox 18"/>
              <p:cNvSpPr txBox="1"/>
              <p:nvPr/>
            </p:nvSpPr>
            <p:spPr>
              <a:xfrm>
                <a:off x="1399845" y="3200400"/>
                <a:ext cx="1419555" cy="30777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2000" i="1" smtClean="0">
                          <a:latin typeface="Cambria Math" charset="0"/>
                        </a:rPr>
                        <m:t> </m:t>
                      </m:r>
                      <m:r>
                        <a:rPr lang="en-US" sz="2000" b="0" i="0" smtClean="0">
                          <a:latin typeface="Cambria Math" charset="0"/>
                        </a:rPr>
                        <m:t> </m:t>
                      </m:r>
                      <m:r>
                        <a:rPr lang="en-US" sz="2000" b="0" i="1" smtClean="0">
                          <a:latin typeface="Cambria Math" charset="0"/>
                        </a:rPr>
                        <m:t>𝑝𝑎𝑓</m:t>
                      </m:r>
                      <m:r>
                        <a:rPr lang="en-US" sz="2000" b="0" i="1" smtClean="0">
                          <a:latin typeface="Cambria Math" charset="0"/>
                        </a:rPr>
                        <m:t>=1.25</m:t>
                      </m:r>
                    </m:oMath>
                  </m:oMathPara>
                </a14:m>
                <a:endParaRPr lang="en-US" sz="2000" b="0" dirty="0"/>
              </a:p>
            </p:txBody>
          </p:sp>
        </mc:Choice>
        <mc:Fallback xmlns="">
          <p:sp>
            <p:nvSpPr>
              <p:cNvPr id="19" name="TextBox 18"/>
              <p:cNvSpPr txBox="1">
                <a:spLocks noRot="1" noChangeAspect="1" noMove="1" noResize="1" noEditPoints="1" noAdjustHandles="1" noChangeArrowheads="1" noChangeShapeType="1" noTextEdit="1"/>
              </p:cNvSpPr>
              <p:nvPr/>
            </p:nvSpPr>
            <p:spPr>
              <a:xfrm>
                <a:off x="1399845" y="3200400"/>
                <a:ext cx="1419555" cy="307777"/>
              </a:xfrm>
              <a:prstGeom prst="rect">
                <a:avLst/>
              </a:prstGeom>
              <a:blipFill rotWithShape="0">
                <a:blip r:embed="rId9"/>
                <a:stretch>
                  <a:fillRect l="-6867" t="-146000" r="-3863" b="-180000"/>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2" name="TextBox 21"/>
              <p:cNvSpPr txBox="1"/>
              <p:nvPr/>
            </p:nvSpPr>
            <p:spPr>
              <a:xfrm>
                <a:off x="2667000" y="4038600"/>
                <a:ext cx="3415679" cy="30777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n-US" sz="2000" b="0" i="1" smtClean="0">
                              <a:latin typeface="Cambria Math" panose="02040503050406030204" pitchFamily="18" charset="0"/>
                            </a:rPr>
                          </m:ctrlPr>
                        </m:sSubPr>
                        <m:e>
                          <m:r>
                            <a:rPr lang="en-US" sz="2000" b="0" i="1" smtClean="0">
                              <a:latin typeface="Cambria Math" charset="0"/>
                            </a:rPr>
                            <m:t>𝐴</m:t>
                          </m:r>
                        </m:e>
                        <m:sub>
                          <m:sSup>
                            <m:sSupPr>
                              <m:ctrlPr>
                                <a:rPr lang="en-US" sz="2000" b="0" i="1" smtClean="0">
                                  <a:latin typeface="Cambria Math" panose="02040503050406030204" pitchFamily="18" charset="0"/>
                                </a:rPr>
                              </m:ctrlPr>
                            </m:sSupPr>
                            <m:e>
                              <m:r>
                                <a:rPr lang="en-US" sz="2000" b="0" i="1" smtClean="0">
                                  <a:latin typeface="Cambria Math" charset="0"/>
                                </a:rPr>
                                <m:t>2</m:t>
                              </m:r>
                            </m:e>
                            <m:sup>
                              <m:r>
                                <a:rPr lang="en-US" sz="2000" b="0" i="1" smtClean="0">
                                  <a:latin typeface="Cambria Math" charset="0"/>
                                </a:rPr>
                                <m:t>−</m:t>
                              </m:r>
                            </m:sup>
                          </m:sSup>
                        </m:sub>
                      </m:sSub>
                      <m:r>
                        <a:rPr lang="en-US" sz="2000" b="0" i="1" smtClean="0">
                          <a:latin typeface="Cambria Math" charset="0"/>
                        </a:rPr>
                        <m:t>=7552</m:t>
                      </m:r>
                      <m:r>
                        <a:rPr lang="en-US" sz="2000" b="0" i="1" smtClean="0">
                          <a:latin typeface="Cambria Math" charset="0"/>
                          <a:ea typeface="Cambria Math" charset="0"/>
                          <a:cs typeface="Cambria Math" charset="0"/>
                        </a:rPr>
                        <m:t>∙</m:t>
                      </m:r>
                      <m:sSup>
                        <m:sSupPr>
                          <m:ctrlPr>
                            <a:rPr lang="en-US" sz="2000" b="0" i="1" smtClean="0">
                              <a:latin typeface="Cambria Math" panose="02040503050406030204" pitchFamily="18" charset="0"/>
                              <a:ea typeface="Cambria Math" charset="0"/>
                              <a:cs typeface="Cambria Math" charset="0"/>
                            </a:rPr>
                          </m:ctrlPr>
                        </m:sSupPr>
                        <m:e>
                          <m:d>
                            <m:dPr>
                              <m:ctrlPr>
                                <a:rPr lang="en-US" sz="2000" b="0" i="1" smtClean="0">
                                  <a:latin typeface="Cambria Math" panose="02040503050406030204" pitchFamily="18" charset="0"/>
                                  <a:ea typeface="Cambria Math" charset="0"/>
                                  <a:cs typeface="Cambria Math" charset="0"/>
                                </a:rPr>
                              </m:ctrlPr>
                            </m:dPr>
                            <m:e>
                              <m:r>
                                <a:rPr lang="en-US" sz="2000" b="0" i="1" smtClean="0">
                                  <a:latin typeface="Cambria Math" charset="0"/>
                                  <a:ea typeface="Cambria Math" charset="0"/>
                                  <a:cs typeface="Cambria Math" charset="0"/>
                                </a:rPr>
                                <m:t>1.25</m:t>
                              </m:r>
                            </m:e>
                          </m:d>
                        </m:e>
                        <m:sup>
                          <m:r>
                            <a:rPr lang="en-US" sz="2000" b="0" i="1" smtClean="0">
                              <a:latin typeface="Cambria Math" charset="0"/>
                              <a:ea typeface="Cambria Math" charset="0"/>
                              <a:cs typeface="Cambria Math" charset="0"/>
                            </a:rPr>
                            <m:t>2</m:t>
                          </m:r>
                        </m:sup>
                      </m:sSup>
                      <m:r>
                        <a:rPr lang="en-US" sz="2000" b="0" i="1" smtClean="0">
                          <a:latin typeface="Cambria Math" charset="0"/>
                          <a:ea typeface="Cambria Math" charset="0"/>
                          <a:cs typeface="Cambria Math" charset="0"/>
                        </a:rPr>
                        <m:t>=11800</m:t>
                      </m:r>
                    </m:oMath>
                  </m:oMathPara>
                </a14:m>
                <a:endParaRPr lang="en-US" sz="2000" b="0" dirty="0"/>
              </a:p>
            </p:txBody>
          </p:sp>
        </mc:Choice>
        <mc:Fallback xmlns="">
          <p:sp>
            <p:nvSpPr>
              <p:cNvPr id="22" name="TextBox 21"/>
              <p:cNvSpPr txBox="1">
                <a:spLocks noRot="1" noChangeAspect="1" noMove="1" noResize="1" noEditPoints="1" noAdjustHandles="1" noChangeArrowheads="1" noChangeShapeType="1" noTextEdit="1"/>
              </p:cNvSpPr>
              <p:nvPr/>
            </p:nvSpPr>
            <p:spPr>
              <a:xfrm>
                <a:off x="2667000" y="4038600"/>
                <a:ext cx="3415679" cy="307777"/>
              </a:xfrm>
              <a:prstGeom prst="rect">
                <a:avLst/>
              </a:prstGeom>
              <a:blipFill rotWithShape="0">
                <a:blip r:embed="rId10"/>
                <a:stretch>
                  <a:fillRect l="-1429" t="-4000" r="-1071" b="-16000"/>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8" name="TextBox 17"/>
              <p:cNvSpPr txBox="1"/>
              <p:nvPr/>
            </p:nvSpPr>
            <p:spPr>
              <a:xfrm>
                <a:off x="2726654" y="4492759"/>
                <a:ext cx="3293146" cy="307841"/>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n-US" sz="2000" b="0" i="1" smtClean="0">
                              <a:latin typeface="Cambria Math" panose="02040503050406030204" pitchFamily="18" charset="0"/>
                            </a:rPr>
                          </m:ctrlPr>
                        </m:sSubPr>
                        <m:e>
                          <m:r>
                            <a:rPr lang="en-US" sz="2000" b="0" i="1" smtClean="0">
                              <a:latin typeface="Cambria Math" charset="0"/>
                            </a:rPr>
                            <m:t>𝐴</m:t>
                          </m:r>
                        </m:e>
                        <m:sub>
                          <m:sSup>
                            <m:sSupPr>
                              <m:ctrlPr>
                                <a:rPr lang="en-US" sz="2000" b="0" i="1" smtClean="0">
                                  <a:latin typeface="Cambria Math" panose="02040503050406030204" pitchFamily="18" charset="0"/>
                                </a:rPr>
                              </m:ctrlPr>
                            </m:sSupPr>
                            <m:e>
                              <m:r>
                                <a:rPr lang="en-US" sz="2000" b="0" i="1" smtClean="0">
                                  <a:latin typeface="Cambria Math" charset="0"/>
                                </a:rPr>
                                <m:t>2</m:t>
                              </m:r>
                            </m:e>
                            <m:sup>
                              <m:r>
                                <a:rPr lang="en-US" sz="2000" b="0" i="1" smtClean="0">
                                  <a:latin typeface="Cambria Math" charset="0"/>
                                </a:rPr>
                                <m:t>+</m:t>
                              </m:r>
                            </m:sup>
                          </m:sSup>
                        </m:sub>
                      </m:sSub>
                      <m:r>
                        <a:rPr lang="en-US" sz="2000" b="0" i="1" smtClean="0">
                          <a:latin typeface="Cambria Math" charset="0"/>
                          <a:ea typeface="Cambria Math" charset="0"/>
                          <a:cs typeface="Cambria Math" charset="0"/>
                        </a:rPr>
                        <m:t>=11800−7000=4800</m:t>
                      </m:r>
                    </m:oMath>
                  </m:oMathPara>
                </a14:m>
                <a:endParaRPr lang="en-US" sz="2000" b="0" dirty="0"/>
              </a:p>
            </p:txBody>
          </p:sp>
        </mc:Choice>
        <mc:Fallback xmlns="">
          <p:sp>
            <p:nvSpPr>
              <p:cNvPr id="18" name="TextBox 17"/>
              <p:cNvSpPr txBox="1">
                <a:spLocks noRot="1" noChangeAspect="1" noMove="1" noResize="1" noEditPoints="1" noAdjustHandles="1" noChangeArrowheads="1" noChangeShapeType="1" noTextEdit="1"/>
              </p:cNvSpPr>
              <p:nvPr/>
            </p:nvSpPr>
            <p:spPr>
              <a:xfrm>
                <a:off x="2726654" y="4492759"/>
                <a:ext cx="3293146" cy="307841"/>
              </a:xfrm>
              <a:prstGeom prst="rect">
                <a:avLst/>
              </a:prstGeom>
              <a:blipFill rotWithShape="0">
                <a:blip r:embed="rId11"/>
                <a:stretch>
                  <a:fillRect l="-1294" r="-1109" b="-17647"/>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3" name="TextBox 22"/>
              <p:cNvSpPr txBox="1"/>
              <p:nvPr/>
            </p:nvSpPr>
            <p:spPr>
              <a:xfrm>
                <a:off x="2791519" y="4950023"/>
                <a:ext cx="3152081" cy="30777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n-US" sz="2000" b="0" i="1" smtClean="0">
                              <a:latin typeface="Cambria Math" panose="02040503050406030204" pitchFamily="18" charset="0"/>
                            </a:rPr>
                          </m:ctrlPr>
                        </m:sSubPr>
                        <m:e>
                          <m:r>
                            <a:rPr lang="en-US" sz="2000" b="0" i="1" smtClean="0">
                              <a:latin typeface="Cambria Math" charset="0"/>
                            </a:rPr>
                            <m:t>𝐴</m:t>
                          </m:r>
                        </m:e>
                        <m:sub>
                          <m:sSup>
                            <m:sSupPr>
                              <m:ctrlPr>
                                <a:rPr lang="en-US" sz="2000" b="0" i="1" smtClean="0">
                                  <a:latin typeface="Cambria Math" panose="02040503050406030204" pitchFamily="18" charset="0"/>
                                </a:rPr>
                              </m:ctrlPr>
                            </m:sSupPr>
                            <m:e>
                              <m:r>
                                <a:rPr lang="en-US" sz="2000" b="0" i="1" smtClean="0">
                                  <a:latin typeface="Cambria Math" charset="0"/>
                                </a:rPr>
                                <m:t>3</m:t>
                              </m:r>
                            </m:e>
                            <m:sup>
                              <m:r>
                                <a:rPr lang="en-US" sz="2000" b="0" i="1" smtClean="0">
                                  <a:latin typeface="Cambria Math" charset="0"/>
                                </a:rPr>
                                <m:t>−</m:t>
                              </m:r>
                            </m:sup>
                          </m:sSup>
                        </m:sub>
                      </m:sSub>
                      <m:r>
                        <a:rPr lang="en-US" sz="2000" b="0" i="1" smtClean="0">
                          <a:latin typeface="Cambria Math" charset="0"/>
                        </a:rPr>
                        <m:t>=4800</m:t>
                      </m:r>
                      <m:r>
                        <a:rPr lang="en-US" sz="2000" b="0" i="1" smtClean="0">
                          <a:latin typeface="Cambria Math" charset="0"/>
                          <a:ea typeface="Cambria Math" charset="0"/>
                          <a:cs typeface="Cambria Math" charset="0"/>
                        </a:rPr>
                        <m:t>∙(1.25)=6000</m:t>
                      </m:r>
                    </m:oMath>
                  </m:oMathPara>
                </a14:m>
                <a:endParaRPr lang="en-US" sz="2000" b="0" dirty="0"/>
              </a:p>
            </p:txBody>
          </p:sp>
        </mc:Choice>
        <mc:Fallback xmlns="">
          <p:sp>
            <p:nvSpPr>
              <p:cNvPr id="23" name="TextBox 22"/>
              <p:cNvSpPr txBox="1">
                <a:spLocks noRot="1" noChangeAspect="1" noMove="1" noResize="1" noEditPoints="1" noAdjustHandles="1" noChangeArrowheads="1" noChangeShapeType="1" noTextEdit="1"/>
              </p:cNvSpPr>
              <p:nvPr/>
            </p:nvSpPr>
            <p:spPr>
              <a:xfrm>
                <a:off x="2791519" y="4950023"/>
                <a:ext cx="3152081" cy="307777"/>
              </a:xfrm>
              <a:prstGeom prst="rect">
                <a:avLst/>
              </a:prstGeom>
              <a:blipFill rotWithShape="0">
                <a:blip r:embed="rId12"/>
                <a:stretch>
                  <a:fillRect l="-1547" t="-1961" r="-1354" b="-33333"/>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7" name="TextBox 26"/>
              <p:cNvSpPr txBox="1"/>
              <p:nvPr/>
            </p:nvSpPr>
            <p:spPr>
              <a:xfrm>
                <a:off x="2793122" y="5405556"/>
                <a:ext cx="3150478" cy="309444"/>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n-US" sz="2000" b="0" i="1" smtClean="0">
                              <a:latin typeface="Cambria Math" panose="02040503050406030204" pitchFamily="18" charset="0"/>
                            </a:rPr>
                          </m:ctrlPr>
                        </m:sSubPr>
                        <m:e>
                          <m:r>
                            <a:rPr lang="en-US" sz="2000" b="0" i="1" smtClean="0">
                              <a:latin typeface="Cambria Math" charset="0"/>
                            </a:rPr>
                            <m:t>𝐴</m:t>
                          </m:r>
                        </m:e>
                        <m:sub>
                          <m:sSup>
                            <m:sSupPr>
                              <m:ctrlPr>
                                <a:rPr lang="en-US" sz="2000" b="0" i="1" smtClean="0">
                                  <a:latin typeface="Cambria Math" panose="02040503050406030204" pitchFamily="18" charset="0"/>
                                </a:rPr>
                              </m:ctrlPr>
                            </m:sSupPr>
                            <m:e>
                              <m:r>
                                <a:rPr lang="en-US" sz="2000" b="0" i="1" smtClean="0">
                                  <a:latin typeface="Cambria Math" charset="0"/>
                                </a:rPr>
                                <m:t>3</m:t>
                              </m:r>
                            </m:e>
                            <m:sup>
                              <m:r>
                                <a:rPr lang="en-US" sz="2000" b="0" i="1" smtClean="0">
                                  <a:latin typeface="Cambria Math" charset="0"/>
                                </a:rPr>
                                <m:t>+</m:t>
                              </m:r>
                            </m:sup>
                          </m:sSup>
                        </m:sub>
                      </m:sSub>
                      <m:r>
                        <a:rPr lang="en-US" sz="2000" b="0" i="1" smtClean="0">
                          <a:latin typeface="Cambria Math" charset="0"/>
                        </a:rPr>
                        <m:t>=6000−2000=4</m:t>
                      </m:r>
                      <m:r>
                        <a:rPr lang="en-US" sz="2000" b="0" i="1" smtClean="0">
                          <a:latin typeface="Cambria Math" charset="0"/>
                          <a:ea typeface="Cambria Math" charset="0"/>
                          <a:cs typeface="Cambria Math" charset="0"/>
                        </a:rPr>
                        <m:t>000</m:t>
                      </m:r>
                    </m:oMath>
                  </m:oMathPara>
                </a14:m>
                <a:endParaRPr lang="en-US" sz="2000" b="0" dirty="0"/>
              </a:p>
            </p:txBody>
          </p:sp>
        </mc:Choice>
        <mc:Fallback xmlns="">
          <p:sp>
            <p:nvSpPr>
              <p:cNvPr id="27" name="TextBox 26"/>
              <p:cNvSpPr txBox="1">
                <a:spLocks noRot="1" noChangeAspect="1" noMove="1" noResize="1" noEditPoints="1" noAdjustHandles="1" noChangeArrowheads="1" noChangeShapeType="1" noTextEdit="1"/>
              </p:cNvSpPr>
              <p:nvPr/>
            </p:nvSpPr>
            <p:spPr>
              <a:xfrm>
                <a:off x="2793122" y="5405556"/>
                <a:ext cx="3150478" cy="309444"/>
              </a:xfrm>
              <a:prstGeom prst="rect">
                <a:avLst/>
              </a:prstGeom>
              <a:blipFill rotWithShape="0">
                <a:blip r:embed="rId13"/>
                <a:stretch>
                  <a:fillRect l="-1354" r="-1354" b="-15686"/>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9" name="TextBox 28"/>
              <p:cNvSpPr txBox="1"/>
              <p:nvPr/>
            </p:nvSpPr>
            <p:spPr>
              <a:xfrm>
                <a:off x="2793122" y="5864423"/>
                <a:ext cx="3147528" cy="30777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n-US" sz="2000" b="0" i="1" smtClean="0">
                              <a:latin typeface="Cambria Math" panose="02040503050406030204" pitchFamily="18" charset="0"/>
                            </a:rPr>
                          </m:ctrlPr>
                        </m:sSubPr>
                        <m:e>
                          <m:r>
                            <a:rPr lang="en-US" sz="2000" b="0" i="1" smtClean="0">
                              <a:latin typeface="Cambria Math" charset="0"/>
                            </a:rPr>
                            <m:t>𝐴</m:t>
                          </m:r>
                        </m:e>
                        <m:sub>
                          <m:sSup>
                            <m:sSupPr>
                              <m:ctrlPr>
                                <a:rPr lang="en-US" sz="2000" b="0" i="1" smtClean="0">
                                  <a:latin typeface="Cambria Math" panose="02040503050406030204" pitchFamily="18" charset="0"/>
                                </a:rPr>
                              </m:ctrlPr>
                            </m:sSupPr>
                            <m:e>
                              <m:r>
                                <a:rPr lang="en-US" sz="2000" b="0" i="1" smtClean="0">
                                  <a:latin typeface="Cambria Math" charset="0"/>
                                </a:rPr>
                                <m:t>4</m:t>
                              </m:r>
                            </m:e>
                            <m:sup>
                              <m:r>
                                <a:rPr lang="en-US" sz="2000" b="0" i="1" smtClean="0">
                                  <a:latin typeface="Cambria Math" charset="0"/>
                                </a:rPr>
                                <m:t>−</m:t>
                              </m:r>
                            </m:sup>
                          </m:sSup>
                        </m:sub>
                      </m:sSub>
                      <m:r>
                        <a:rPr lang="en-US" sz="2000" b="0" i="1" smtClean="0">
                          <a:latin typeface="Cambria Math" charset="0"/>
                        </a:rPr>
                        <m:t>=4000</m:t>
                      </m:r>
                      <m:r>
                        <a:rPr lang="en-US" sz="2000" i="1">
                          <a:latin typeface="Cambria Math" charset="0"/>
                          <a:ea typeface="Cambria Math" charset="0"/>
                          <a:cs typeface="Cambria Math" charset="0"/>
                        </a:rPr>
                        <m:t>∙(1.25)=</m:t>
                      </m:r>
                      <m:r>
                        <a:rPr lang="en-US" sz="2000" b="0" i="1" smtClean="0">
                          <a:latin typeface="Cambria Math" charset="0"/>
                          <a:ea typeface="Cambria Math" charset="0"/>
                          <a:cs typeface="Cambria Math" charset="0"/>
                        </a:rPr>
                        <m:t>5</m:t>
                      </m:r>
                      <m:r>
                        <a:rPr lang="en-US" sz="2000" b="0" i="1" smtClean="0">
                          <a:latin typeface="Cambria Math" charset="0"/>
                        </a:rPr>
                        <m:t>000</m:t>
                      </m:r>
                    </m:oMath>
                  </m:oMathPara>
                </a14:m>
                <a:endParaRPr lang="en-US" sz="2000" b="0" dirty="0"/>
              </a:p>
            </p:txBody>
          </p:sp>
        </mc:Choice>
        <mc:Fallback xmlns="">
          <p:sp>
            <p:nvSpPr>
              <p:cNvPr id="29" name="TextBox 28"/>
              <p:cNvSpPr txBox="1">
                <a:spLocks noRot="1" noChangeAspect="1" noMove="1" noResize="1" noEditPoints="1" noAdjustHandles="1" noChangeArrowheads="1" noChangeShapeType="1" noTextEdit="1"/>
              </p:cNvSpPr>
              <p:nvPr/>
            </p:nvSpPr>
            <p:spPr>
              <a:xfrm>
                <a:off x="2793122" y="5864423"/>
                <a:ext cx="3147528" cy="307777"/>
              </a:xfrm>
              <a:prstGeom prst="rect">
                <a:avLst/>
              </a:prstGeom>
              <a:blipFill rotWithShape="0">
                <a:blip r:embed="rId14"/>
                <a:stretch>
                  <a:fillRect l="-1354" t="-1961" r="-1161" b="-33333"/>
                </a:stretch>
              </a:blipFill>
            </p:spPr>
            <p:txBody>
              <a:bodyPr/>
              <a:lstStyle/>
              <a:p>
                <a:r>
                  <a:rPr lang="en-US">
                    <a:noFill/>
                  </a:rPr>
                  <a:t> </a:t>
                </a:r>
              </a:p>
            </p:txBody>
          </p:sp>
        </mc:Fallback>
      </mc:AlternateContent>
    </p:spTree>
    <p:extLst>
      <p:ext uri="{BB962C8B-B14F-4D97-AF65-F5344CB8AC3E}">
        <p14:creationId xmlns:p14="http://schemas.microsoft.com/office/powerpoint/2010/main" val="5510728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Content Placeholder 2"/>
          <p:cNvSpPr txBox="1">
            <a:spLocks/>
          </p:cNvSpPr>
          <p:nvPr/>
        </p:nvSpPr>
        <p:spPr>
          <a:xfrm>
            <a:off x="457200" y="1494000"/>
            <a:ext cx="8001000" cy="4525963"/>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1028700" indent="-571500" algn="l" defTabSz="914400" rtl="0" eaLnBrk="1" latinLnBrk="0" hangingPunct="1">
              <a:spcBef>
                <a:spcPct val="20000"/>
              </a:spcBef>
              <a:buFont typeface="+mj-lt"/>
              <a:buAutoNum type="romanLcPeriod"/>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Wingdings" pitchFamily="2" charset="2"/>
              <a:buChar char="Ø"/>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227013" indent="0">
              <a:spcBef>
                <a:spcPts val="700"/>
              </a:spcBef>
              <a:buClr>
                <a:schemeClr val="accent1"/>
              </a:buClr>
              <a:buNone/>
            </a:pPr>
            <a:endParaRPr lang="en-US" sz="2200" dirty="0">
              <a:solidFill>
                <a:schemeClr val="tx1"/>
              </a:solidFill>
              <a:latin typeface="Bold sand ms"/>
            </a:endParaRPr>
          </a:p>
          <a:p>
            <a:pPr indent="-165100">
              <a:spcBef>
                <a:spcPts val="900"/>
              </a:spcBef>
            </a:pPr>
            <a:endParaRPr lang="en-US" sz="2000" dirty="0">
              <a:solidFill>
                <a:schemeClr val="tx1"/>
              </a:solidFill>
              <a:latin typeface="Bold sand ms"/>
            </a:endParaRPr>
          </a:p>
          <a:p>
            <a:pPr marL="0" indent="0">
              <a:buFont typeface="Arial" pitchFamily="34" charset="0"/>
              <a:buNone/>
            </a:pPr>
            <a:endParaRPr lang="en-US" sz="2000" dirty="0">
              <a:solidFill>
                <a:schemeClr val="tx1"/>
              </a:solidFill>
              <a:latin typeface="Bold sand ms"/>
            </a:endParaRPr>
          </a:p>
        </p:txBody>
      </p:sp>
      <p:sp>
        <p:nvSpPr>
          <p:cNvPr id="4" name="Title 1"/>
          <p:cNvSpPr txBox="1">
            <a:spLocks/>
          </p:cNvSpPr>
          <p:nvPr/>
        </p:nvSpPr>
        <p:spPr>
          <a:xfrm>
            <a:off x="228600" y="228600"/>
            <a:ext cx="8686800" cy="11430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spcAft>
                <a:spcPts val="1200"/>
              </a:spcAft>
            </a:pPr>
            <a:r>
              <a:rPr lang="en-US" b="1" dirty="0">
                <a:latin typeface="Bold sand ms"/>
              </a:rPr>
              <a:t>Definitions and Terminology</a:t>
            </a:r>
          </a:p>
        </p:txBody>
      </p:sp>
      <p:cxnSp>
        <p:nvCxnSpPr>
          <p:cNvPr id="6" name="Straight Arrow Connector 5"/>
          <p:cNvCxnSpPr>
            <a:cxnSpLocks/>
          </p:cNvCxnSpPr>
          <p:nvPr/>
        </p:nvCxnSpPr>
        <p:spPr>
          <a:xfrm flipV="1">
            <a:off x="914400" y="2267623"/>
            <a:ext cx="6858000" cy="18377"/>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p:cxnSp>
        <p:nvCxnSpPr>
          <p:cNvPr id="10" name="Straight Connector 9"/>
          <p:cNvCxnSpPr>
            <a:cxnSpLocks/>
          </p:cNvCxnSpPr>
          <p:nvPr/>
        </p:nvCxnSpPr>
        <p:spPr>
          <a:xfrm>
            <a:off x="2743200" y="2133600"/>
            <a:ext cx="0" cy="336071"/>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1" name="Straight Connector 10"/>
          <p:cNvCxnSpPr>
            <a:cxnSpLocks/>
          </p:cNvCxnSpPr>
          <p:nvPr/>
        </p:nvCxnSpPr>
        <p:spPr>
          <a:xfrm>
            <a:off x="6858000" y="2133600"/>
            <a:ext cx="0" cy="336071"/>
          </a:xfrm>
          <a:prstGeom prst="line">
            <a:avLst/>
          </a:prstGeom>
          <a:ln w="25400"/>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21" name="TextBox 20"/>
              <p:cNvSpPr txBox="1"/>
              <p:nvPr/>
            </p:nvSpPr>
            <p:spPr>
              <a:xfrm>
                <a:off x="3810000" y="1676400"/>
                <a:ext cx="652272" cy="369332"/>
              </a:xfrm>
              <a:prstGeom prst="rect">
                <a:avLst/>
              </a:prstGeom>
            </p:spPr>
            <p:style>
              <a:lnRef idx="0">
                <a:schemeClr val="accent2"/>
              </a:lnRef>
              <a:fillRef idx="3">
                <a:schemeClr val="accent2"/>
              </a:fillRef>
              <a:effectRef idx="3">
                <a:schemeClr val="accent2"/>
              </a:effectRef>
              <a:fontRef idx="minor">
                <a:schemeClr val="lt1"/>
              </a:fontRef>
            </p:style>
            <p:txBody>
              <a:bodyPr wrap="square" rtlCol="0">
                <a:spAutoFit/>
              </a:bodyPr>
              <a:lstStyle/>
              <a:p>
                <a:pPr/>
                <a14:m>
                  <m:oMathPara xmlns:m="http://schemas.openxmlformats.org/officeDocument/2006/math">
                    <m:oMathParaPr>
                      <m:jc m:val="centerGroup"/>
                    </m:oMathParaPr>
                    <m:oMath xmlns:m="http://schemas.openxmlformats.org/officeDocument/2006/math">
                      <m:r>
                        <a:rPr lang="en-US" i="1">
                          <a:latin typeface="Cambria Math" charset="0"/>
                        </a:rPr>
                        <m:t>7</m:t>
                      </m:r>
                      <m:r>
                        <a:rPr lang="en-US" b="0" i="1" smtClean="0">
                          <a:latin typeface="Cambria Math" charset="0"/>
                        </a:rPr>
                        <m:t>000</m:t>
                      </m:r>
                    </m:oMath>
                  </m:oMathPara>
                </a14:m>
                <a:endParaRPr lang="en-US" dirty="0">
                  <a:latin typeface="Bold sand ms"/>
                </a:endParaRPr>
              </a:p>
            </p:txBody>
          </p:sp>
        </mc:Choice>
        <mc:Fallback xmlns="">
          <p:sp>
            <p:nvSpPr>
              <p:cNvPr id="21" name="TextBox 20"/>
              <p:cNvSpPr txBox="1">
                <a:spLocks noRot="1" noChangeAspect="1" noMove="1" noResize="1" noEditPoints="1" noAdjustHandles="1" noChangeArrowheads="1" noChangeShapeType="1" noTextEdit="1"/>
              </p:cNvSpPr>
              <p:nvPr/>
            </p:nvSpPr>
            <p:spPr>
              <a:xfrm>
                <a:off x="3810000" y="1676400"/>
                <a:ext cx="652272" cy="369332"/>
              </a:xfrm>
              <a:prstGeom prst="rect">
                <a:avLst/>
              </a:prstGeom>
              <a:blipFill rotWithShape="0">
                <a:blip r:embed="rId3"/>
                <a:stretch>
                  <a:fillRect/>
                </a:stretch>
              </a:blipFill>
            </p:spPr>
            <p:txBody>
              <a:bodyPr/>
              <a:lstStyle/>
              <a:p>
                <a:r>
                  <a:rPr lang="en-US">
                    <a:noFill/>
                  </a:rPr>
                  <a:t> </a:t>
                </a:r>
              </a:p>
            </p:txBody>
          </p:sp>
        </mc:Fallback>
      </mc:AlternateContent>
      <p:cxnSp>
        <p:nvCxnSpPr>
          <p:cNvPr id="20" name="Straight Connector 19"/>
          <p:cNvCxnSpPr>
            <a:cxnSpLocks/>
          </p:cNvCxnSpPr>
          <p:nvPr/>
        </p:nvCxnSpPr>
        <p:spPr>
          <a:xfrm>
            <a:off x="5486400" y="2130552"/>
            <a:ext cx="0" cy="336071"/>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24" name="Straight Connector 23"/>
          <p:cNvCxnSpPr>
            <a:cxnSpLocks/>
          </p:cNvCxnSpPr>
          <p:nvPr/>
        </p:nvCxnSpPr>
        <p:spPr>
          <a:xfrm>
            <a:off x="4114800" y="2130552"/>
            <a:ext cx="0" cy="336071"/>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25" name="Straight Connector 24"/>
          <p:cNvCxnSpPr>
            <a:cxnSpLocks/>
          </p:cNvCxnSpPr>
          <p:nvPr/>
        </p:nvCxnSpPr>
        <p:spPr>
          <a:xfrm>
            <a:off x="1371600" y="2130552"/>
            <a:ext cx="0" cy="336071"/>
          </a:xfrm>
          <a:prstGeom prst="line">
            <a:avLst/>
          </a:prstGeom>
          <a:ln w="25400"/>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26" name="TextBox 25"/>
              <p:cNvSpPr txBox="1"/>
              <p:nvPr/>
            </p:nvSpPr>
            <p:spPr>
              <a:xfrm>
                <a:off x="5138928" y="1676400"/>
                <a:ext cx="652272" cy="369332"/>
              </a:xfrm>
              <a:prstGeom prst="rect">
                <a:avLst/>
              </a:prstGeom>
            </p:spPr>
            <p:style>
              <a:lnRef idx="0">
                <a:schemeClr val="accent2"/>
              </a:lnRef>
              <a:fillRef idx="3">
                <a:schemeClr val="accent2"/>
              </a:fillRef>
              <a:effectRef idx="3">
                <a:schemeClr val="accent2"/>
              </a:effectRef>
              <a:fontRef idx="minor">
                <a:schemeClr val="lt1"/>
              </a:fontRef>
            </p:style>
            <p:txBody>
              <a:bodyPr wrap="square" rtlCol="0">
                <a:spAutoFit/>
              </a:bodyPr>
              <a:lstStyle/>
              <a:p>
                <a:pPr/>
                <a14:m>
                  <m:oMathPara xmlns:m="http://schemas.openxmlformats.org/officeDocument/2006/math">
                    <m:oMathParaPr>
                      <m:jc m:val="centerGroup"/>
                    </m:oMathParaPr>
                    <m:oMath xmlns:m="http://schemas.openxmlformats.org/officeDocument/2006/math">
                      <m:r>
                        <a:rPr lang="en-US" i="1">
                          <a:latin typeface="Cambria Math" charset="0"/>
                        </a:rPr>
                        <m:t>2</m:t>
                      </m:r>
                      <m:r>
                        <a:rPr lang="en-US" b="0" i="1" smtClean="0">
                          <a:latin typeface="Cambria Math" charset="0"/>
                        </a:rPr>
                        <m:t>000</m:t>
                      </m:r>
                    </m:oMath>
                  </m:oMathPara>
                </a14:m>
                <a:endParaRPr lang="en-US" dirty="0">
                  <a:latin typeface="Bold sand ms"/>
                </a:endParaRPr>
              </a:p>
            </p:txBody>
          </p:sp>
        </mc:Choice>
        <mc:Fallback xmlns="">
          <p:sp>
            <p:nvSpPr>
              <p:cNvPr id="26" name="TextBox 25"/>
              <p:cNvSpPr txBox="1">
                <a:spLocks noRot="1" noChangeAspect="1" noMove="1" noResize="1" noEditPoints="1" noAdjustHandles="1" noChangeArrowheads="1" noChangeShapeType="1" noTextEdit="1"/>
              </p:cNvSpPr>
              <p:nvPr/>
            </p:nvSpPr>
            <p:spPr>
              <a:xfrm>
                <a:off x="5138928" y="1676400"/>
                <a:ext cx="652272" cy="369332"/>
              </a:xfrm>
              <a:prstGeom prst="rect">
                <a:avLst/>
              </a:prstGeom>
              <a:blipFill rotWithShape="0">
                <a:blip r:embed="rId4"/>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8" name="TextBox 27"/>
              <p:cNvSpPr txBox="1"/>
              <p:nvPr/>
            </p:nvSpPr>
            <p:spPr>
              <a:xfrm>
                <a:off x="6510528" y="1676400"/>
                <a:ext cx="652272" cy="369332"/>
              </a:xfrm>
              <a:prstGeom prst="rect">
                <a:avLst/>
              </a:prstGeom>
            </p:spPr>
            <p:style>
              <a:lnRef idx="0">
                <a:schemeClr val="accent2"/>
              </a:lnRef>
              <a:fillRef idx="3">
                <a:schemeClr val="accent2"/>
              </a:fillRef>
              <a:effectRef idx="3">
                <a:schemeClr val="accent2"/>
              </a:effectRef>
              <a:fontRef idx="minor">
                <a:schemeClr val="lt1"/>
              </a:fontRef>
            </p:style>
            <p:txBody>
              <a:bodyPr wrap="square" rtlCol="0">
                <a:spAutoFit/>
              </a:bodyPr>
              <a:lstStyle/>
              <a:p>
                <a:pPr/>
                <a14:m>
                  <m:oMathPara xmlns:m="http://schemas.openxmlformats.org/officeDocument/2006/math">
                    <m:oMathParaPr>
                      <m:jc m:val="centerGroup"/>
                    </m:oMathParaPr>
                    <m:oMath xmlns:m="http://schemas.openxmlformats.org/officeDocument/2006/math">
                      <m:r>
                        <a:rPr lang="en-US" i="1">
                          <a:latin typeface="Cambria Math" charset="0"/>
                        </a:rPr>
                        <m:t>5</m:t>
                      </m:r>
                      <m:r>
                        <a:rPr lang="en-US" b="0" i="1" smtClean="0">
                          <a:latin typeface="Cambria Math" charset="0"/>
                        </a:rPr>
                        <m:t>000</m:t>
                      </m:r>
                    </m:oMath>
                  </m:oMathPara>
                </a14:m>
                <a:endParaRPr lang="en-US" dirty="0">
                  <a:latin typeface="Bold sand ms"/>
                </a:endParaRPr>
              </a:p>
            </p:txBody>
          </p:sp>
        </mc:Choice>
        <mc:Fallback xmlns="">
          <p:sp>
            <p:nvSpPr>
              <p:cNvPr id="28" name="TextBox 27"/>
              <p:cNvSpPr txBox="1">
                <a:spLocks noRot="1" noChangeAspect="1" noMove="1" noResize="1" noEditPoints="1" noAdjustHandles="1" noChangeArrowheads="1" noChangeShapeType="1" noTextEdit="1"/>
              </p:cNvSpPr>
              <p:nvPr/>
            </p:nvSpPr>
            <p:spPr>
              <a:xfrm>
                <a:off x="6510528" y="1676400"/>
                <a:ext cx="652272" cy="369332"/>
              </a:xfrm>
              <a:prstGeom prst="rect">
                <a:avLst/>
              </a:prstGeom>
              <a:blipFill rotWithShape="0">
                <a:blip r:embed="rId5"/>
                <a:stretch>
                  <a:fillRect/>
                </a:stretch>
              </a:blipFill>
            </p:spPr>
            <p:txBody>
              <a:bodyPr/>
              <a:lstStyle/>
              <a:p>
                <a:r>
                  <a:rPr lang="en-US">
                    <a:noFill/>
                  </a:rPr>
                  <a:t> </a:t>
                </a:r>
              </a:p>
            </p:txBody>
          </p:sp>
        </mc:Fallback>
      </mc:AlternateContent>
      <p:cxnSp>
        <p:nvCxnSpPr>
          <p:cNvPr id="13" name="Straight Connector 12"/>
          <p:cNvCxnSpPr>
            <a:cxnSpLocks/>
          </p:cNvCxnSpPr>
          <p:nvPr/>
        </p:nvCxnSpPr>
        <p:spPr>
          <a:xfrm>
            <a:off x="1371600" y="2514600"/>
            <a:ext cx="12220" cy="990600"/>
          </a:xfrm>
          <a:prstGeom prst="line">
            <a:avLst/>
          </a:prstGeom>
          <a:ln w="25400">
            <a:solidFill>
              <a:schemeClr val="accent1"/>
            </a:solidFill>
            <a:headEnd type="arrow"/>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4" name="TextBox 13"/>
              <p:cNvSpPr txBox="1"/>
              <p:nvPr/>
            </p:nvSpPr>
            <p:spPr>
              <a:xfrm>
                <a:off x="1447800" y="2892623"/>
                <a:ext cx="1075551" cy="30777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2000" i="1" smtClean="0">
                          <a:latin typeface="Cambria Math" charset="0"/>
                        </a:rPr>
                        <m:t> </m:t>
                      </m:r>
                      <m:r>
                        <a:rPr lang="en-US" sz="2000" b="0" i="0" smtClean="0">
                          <a:latin typeface="Cambria Math" charset="0"/>
                        </a:rPr>
                        <m:t> </m:t>
                      </m:r>
                      <m:r>
                        <a:rPr lang="en-US" sz="2000" b="0" i="1" smtClean="0">
                          <a:latin typeface="Cambria Math" charset="0"/>
                        </a:rPr>
                        <m:t>𝑖</m:t>
                      </m:r>
                      <m:r>
                        <a:rPr lang="en-US" sz="2000" b="0" i="1" smtClean="0">
                          <a:latin typeface="Cambria Math" charset="0"/>
                        </a:rPr>
                        <m:t>=0.25</m:t>
                      </m:r>
                    </m:oMath>
                  </m:oMathPara>
                </a14:m>
                <a:endParaRPr lang="en-US" sz="2000" b="0" dirty="0"/>
              </a:p>
            </p:txBody>
          </p:sp>
        </mc:Choice>
        <mc:Fallback xmlns="">
          <p:sp>
            <p:nvSpPr>
              <p:cNvPr id="14" name="TextBox 13"/>
              <p:cNvSpPr txBox="1">
                <a:spLocks noRot="1" noChangeAspect="1" noMove="1" noResize="1" noEditPoints="1" noAdjustHandles="1" noChangeArrowheads="1" noChangeShapeType="1" noTextEdit="1"/>
              </p:cNvSpPr>
              <p:nvPr/>
            </p:nvSpPr>
            <p:spPr>
              <a:xfrm>
                <a:off x="1447800" y="2892623"/>
                <a:ext cx="1075551" cy="307777"/>
              </a:xfrm>
              <a:prstGeom prst="rect">
                <a:avLst/>
              </a:prstGeom>
              <a:blipFill rotWithShape="0">
                <a:blip r:embed="rId6"/>
                <a:stretch>
                  <a:fillRect l="-9659" t="-146000" r="-5682" b="-180000"/>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5" name="TextBox 14"/>
              <p:cNvSpPr txBox="1"/>
              <p:nvPr/>
            </p:nvSpPr>
            <p:spPr>
              <a:xfrm>
                <a:off x="838200" y="3807023"/>
                <a:ext cx="1243866" cy="30777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2000" i="1" smtClean="0">
                          <a:latin typeface="Cambria Math" charset="0"/>
                        </a:rPr>
                        <m:t> </m:t>
                      </m:r>
                      <m:r>
                        <a:rPr lang="en-US" sz="2000" b="0" i="0" smtClean="0">
                          <a:latin typeface="Cambria Math" charset="0"/>
                        </a:rPr>
                        <m:t> </m:t>
                      </m:r>
                      <m:r>
                        <a:rPr lang="en-US" sz="2000" b="0" i="1" smtClean="0">
                          <a:latin typeface="Cambria Math" charset="0"/>
                        </a:rPr>
                        <m:t>𝑉</m:t>
                      </m:r>
                      <m:r>
                        <a:rPr lang="en-US" sz="2000" b="0" i="1" smtClean="0">
                          <a:latin typeface="Cambria Math" charset="0"/>
                        </a:rPr>
                        <m:t>=7552</m:t>
                      </m:r>
                    </m:oMath>
                  </m:oMathPara>
                </a14:m>
                <a:endParaRPr lang="en-US" sz="2000" b="0" dirty="0"/>
              </a:p>
            </p:txBody>
          </p:sp>
        </mc:Choice>
        <mc:Fallback xmlns="">
          <p:sp>
            <p:nvSpPr>
              <p:cNvPr id="15" name="TextBox 14"/>
              <p:cNvSpPr txBox="1">
                <a:spLocks noRot="1" noChangeAspect="1" noMove="1" noResize="1" noEditPoints="1" noAdjustHandles="1" noChangeArrowheads="1" noChangeShapeType="1" noTextEdit="1"/>
              </p:cNvSpPr>
              <p:nvPr/>
            </p:nvSpPr>
            <p:spPr>
              <a:xfrm>
                <a:off x="838200" y="3807023"/>
                <a:ext cx="1243866" cy="307777"/>
              </a:xfrm>
              <a:prstGeom prst="rect">
                <a:avLst/>
              </a:prstGeom>
              <a:blipFill rotWithShape="0">
                <a:blip r:embed="rId7"/>
                <a:stretch>
                  <a:fillRect l="-7843" t="-146000" r="-4412" b="-180000"/>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9" name="TextBox 18"/>
              <p:cNvSpPr txBox="1"/>
              <p:nvPr/>
            </p:nvSpPr>
            <p:spPr>
              <a:xfrm>
                <a:off x="1399845" y="3200400"/>
                <a:ext cx="1419555" cy="30777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2000" i="1" smtClean="0">
                          <a:latin typeface="Cambria Math" charset="0"/>
                        </a:rPr>
                        <m:t> </m:t>
                      </m:r>
                      <m:r>
                        <a:rPr lang="en-US" sz="2000" b="0" i="0" smtClean="0">
                          <a:latin typeface="Cambria Math" charset="0"/>
                        </a:rPr>
                        <m:t> </m:t>
                      </m:r>
                      <m:r>
                        <a:rPr lang="en-US" sz="2000" b="0" i="1" smtClean="0">
                          <a:latin typeface="Cambria Math" charset="0"/>
                        </a:rPr>
                        <m:t>𝑝𝑎𝑓</m:t>
                      </m:r>
                      <m:r>
                        <a:rPr lang="en-US" sz="2000" b="0" i="1" smtClean="0">
                          <a:latin typeface="Cambria Math" charset="0"/>
                        </a:rPr>
                        <m:t>=1.25</m:t>
                      </m:r>
                    </m:oMath>
                  </m:oMathPara>
                </a14:m>
                <a:endParaRPr lang="en-US" sz="2000" b="0" dirty="0"/>
              </a:p>
            </p:txBody>
          </p:sp>
        </mc:Choice>
        <mc:Fallback xmlns="">
          <p:sp>
            <p:nvSpPr>
              <p:cNvPr id="19" name="TextBox 18"/>
              <p:cNvSpPr txBox="1">
                <a:spLocks noRot="1" noChangeAspect="1" noMove="1" noResize="1" noEditPoints="1" noAdjustHandles="1" noChangeArrowheads="1" noChangeShapeType="1" noTextEdit="1"/>
              </p:cNvSpPr>
              <p:nvPr/>
            </p:nvSpPr>
            <p:spPr>
              <a:xfrm>
                <a:off x="1399845" y="3200400"/>
                <a:ext cx="1419555" cy="307777"/>
              </a:xfrm>
              <a:prstGeom prst="rect">
                <a:avLst/>
              </a:prstGeom>
              <a:blipFill rotWithShape="0">
                <a:blip r:embed="rId9"/>
                <a:stretch>
                  <a:fillRect l="-6867" t="-146000" r="-3863" b="-180000"/>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2" name="TextBox 21"/>
              <p:cNvSpPr txBox="1"/>
              <p:nvPr/>
            </p:nvSpPr>
            <p:spPr>
              <a:xfrm>
                <a:off x="2667000" y="4038600"/>
                <a:ext cx="3415679" cy="30777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n-US" sz="2000" b="0" i="1" smtClean="0">
                              <a:latin typeface="Cambria Math" panose="02040503050406030204" pitchFamily="18" charset="0"/>
                            </a:rPr>
                          </m:ctrlPr>
                        </m:sSubPr>
                        <m:e>
                          <m:r>
                            <a:rPr lang="en-US" sz="2000" b="0" i="1" smtClean="0">
                              <a:latin typeface="Cambria Math" charset="0"/>
                            </a:rPr>
                            <m:t>𝐴</m:t>
                          </m:r>
                        </m:e>
                        <m:sub>
                          <m:sSup>
                            <m:sSupPr>
                              <m:ctrlPr>
                                <a:rPr lang="en-US" sz="2000" b="0" i="1" smtClean="0">
                                  <a:latin typeface="Cambria Math" panose="02040503050406030204" pitchFamily="18" charset="0"/>
                                </a:rPr>
                              </m:ctrlPr>
                            </m:sSupPr>
                            <m:e>
                              <m:r>
                                <a:rPr lang="en-US" sz="2000" b="0" i="1" smtClean="0">
                                  <a:latin typeface="Cambria Math" charset="0"/>
                                </a:rPr>
                                <m:t>2</m:t>
                              </m:r>
                            </m:e>
                            <m:sup>
                              <m:r>
                                <a:rPr lang="en-US" sz="2000" b="0" i="1" smtClean="0">
                                  <a:latin typeface="Cambria Math" charset="0"/>
                                </a:rPr>
                                <m:t>−</m:t>
                              </m:r>
                            </m:sup>
                          </m:sSup>
                        </m:sub>
                      </m:sSub>
                      <m:r>
                        <a:rPr lang="en-US" sz="2000" b="0" i="1" smtClean="0">
                          <a:latin typeface="Cambria Math" charset="0"/>
                        </a:rPr>
                        <m:t>=7552</m:t>
                      </m:r>
                      <m:r>
                        <a:rPr lang="en-US" sz="2000" b="0" i="1" smtClean="0">
                          <a:latin typeface="Cambria Math" charset="0"/>
                          <a:ea typeface="Cambria Math" charset="0"/>
                          <a:cs typeface="Cambria Math" charset="0"/>
                        </a:rPr>
                        <m:t>∙</m:t>
                      </m:r>
                      <m:sSup>
                        <m:sSupPr>
                          <m:ctrlPr>
                            <a:rPr lang="en-US" sz="2000" b="0" i="1" smtClean="0">
                              <a:latin typeface="Cambria Math" panose="02040503050406030204" pitchFamily="18" charset="0"/>
                              <a:ea typeface="Cambria Math" charset="0"/>
                              <a:cs typeface="Cambria Math" charset="0"/>
                            </a:rPr>
                          </m:ctrlPr>
                        </m:sSupPr>
                        <m:e>
                          <m:d>
                            <m:dPr>
                              <m:ctrlPr>
                                <a:rPr lang="en-US" sz="2000" b="0" i="1" smtClean="0">
                                  <a:latin typeface="Cambria Math" panose="02040503050406030204" pitchFamily="18" charset="0"/>
                                  <a:ea typeface="Cambria Math" charset="0"/>
                                  <a:cs typeface="Cambria Math" charset="0"/>
                                </a:rPr>
                              </m:ctrlPr>
                            </m:dPr>
                            <m:e>
                              <m:r>
                                <a:rPr lang="en-US" sz="2000" b="0" i="1" smtClean="0">
                                  <a:latin typeface="Cambria Math" charset="0"/>
                                  <a:ea typeface="Cambria Math" charset="0"/>
                                  <a:cs typeface="Cambria Math" charset="0"/>
                                </a:rPr>
                                <m:t>1.25</m:t>
                              </m:r>
                            </m:e>
                          </m:d>
                        </m:e>
                        <m:sup>
                          <m:r>
                            <a:rPr lang="en-US" sz="2000" b="0" i="1" smtClean="0">
                              <a:latin typeface="Cambria Math" charset="0"/>
                              <a:ea typeface="Cambria Math" charset="0"/>
                              <a:cs typeface="Cambria Math" charset="0"/>
                            </a:rPr>
                            <m:t>2</m:t>
                          </m:r>
                        </m:sup>
                      </m:sSup>
                      <m:r>
                        <a:rPr lang="en-US" sz="2000" b="0" i="1" smtClean="0">
                          <a:latin typeface="Cambria Math" charset="0"/>
                          <a:ea typeface="Cambria Math" charset="0"/>
                          <a:cs typeface="Cambria Math" charset="0"/>
                        </a:rPr>
                        <m:t>=11800</m:t>
                      </m:r>
                    </m:oMath>
                  </m:oMathPara>
                </a14:m>
                <a:endParaRPr lang="en-US" sz="2000" b="0" dirty="0"/>
              </a:p>
            </p:txBody>
          </p:sp>
        </mc:Choice>
        <mc:Fallback xmlns="">
          <p:sp>
            <p:nvSpPr>
              <p:cNvPr id="22" name="TextBox 21"/>
              <p:cNvSpPr txBox="1">
                <a:spLocks noRot="1" noChangeAspect="1" noMove="1" noResize="1" noEditPoints="1" noAdjustHandles="1" noChangeArrowheads="1" noChangeShapeType="1" noTextEdit="1"/>
              </p:cNvSpPr>
              <p:nvPr/>
            </p:nvSpPr>
            <p:spPr>
              <a:xfrm>
                <a:off x="2667000" y="4038600"/>
                <a:ext cx="3415679" cy="307777"/>
              </a:xfrm>
              <a:prstGeom prst="rect">
                <a:avLst/>
              </a:prstGeom>
              <a:blipFill rotWithShape="0">
                <a:blip r:embed="rId10"/>
                <a:stretch>
                  <a:fillRect l="-1429" t="-4000" r="-1071" b="-16000"/>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8" name="TextBox 17"/>
              <p:cNvSpPr txBox="1"/>
              <p:nvPr/>
            </p:nvSpPr>
            <p:spPr>
              <a:xfrm>
                <a:off x="2726654" y="4492759"/>
                <a:ext cx="3293146" cy="307841"/>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n-US" sz="2000" b="0" i="1" smtClean="0">
                              <a:latin typeface="Cambria Math" panose="02040503050406030204" pitchFamily="18" charset="0"/>
                            </a:rPr>
                          </m:ctrlPr>
                        </m:sSubPr>
                        <m:e>
                          <m:r>
                            <a:rPr lang="en-US" sz="2000" b="0" i="1" smtClean="0">
                              <a:latin typeface="Cambria Math" charset="0"/>
                            </a:rPr>
                            <m:t>𝐴</m:t>
                          </m:r>
                        </m:e>
                        <m:sub>
                          <m:sSup>
                            <m:sSupPr>
                              <m:ctrlPr>
                                <a:rPr lang="en-US" sz="2000" b="0" i="1" smtClean="0">
                                  <a:latin typeface="Cambria Math" panose="02040503050406030204" pitchFamily="18" charset="0"/>
                                </a:rPr>
                              </m:ctrlPr>
                            </m:sSupPr>
                            <m:e>
                              <m:r>
                                <a:rPr lang="en-US" sz="2000" b="0" i="1" smtClean="0">
                                  <a:latin typeface="Cambria Math" charset="0"/>
                                </a:rPr>
                                <m:t>2</m:t>
                              </m:r>
                            </m:e>
                            <m:sup>
                              <m:r>
                                <a:rPr lang="en-US" sz="2000" b="0" i="1" smtClean="0">
                                  <a:latin typeface="Cambria Math" charset="0"/>
                                </a:rPr>
                                <m:t>+</m:t>
                              </m:r>
                            </m:sup>
                          </m:sSup>
                        </m:sub>
                      </m:sSub>
                      <m:r>
                        <a:rPr lang="en-US" sz="2000" b="0" i="1" smtClean="0">
                          <a:latin typeface="Cambria Math" charset="0"/>
                          <a:ea typeface="Cambria Math" charset="0"/>
                          <a:cs typeface="Cambria Math" charset="0"/>
                        </a:rPr>
                        <m:t>=11800−7000=4800</m:t>
                      </m:r>
                    </m:oMath>
                  </m:oMathPara>
                </a14:m>
                <a:endParaRPr lang="en-US" sz="2000" b="0" dirty="0"/>
              </a:p>
            </p:txBody>
          </p:sp>
        </mc:Choice>
        <mc:Fallback xmlns="">
          <p:sp>
            <p:nvSpPr>
              <p:cNvPr id="18" name="TextBox 17"/>
              <p:cNvSpPr txBox="1">
                <a:spLocks noRot="1" noChangeAspect="1" noMove="1" noResize="1" noEditPoints="1" noAdjustHandles="1" noChangeArrowheads="1" noChangeShapeType="1" noTextEdit="1"/>
              </p:cNvSpPr>
              <p:nvPr/>
            </p:nvSpPr>
            <p:spPr>
              <a:xfrm>
                <a:off x="2726654" y="4492759"/>
                <a:ext cx="3293146" cy="307841"/>
              </a:xfrm>
              <a:prstGeom prst="rect">
                <a:avLst/>
              </a:prstGeom>
              <a:blipFill rotWithShape="0">
                <a:blip r:embed="rId11"/>
                <a:stretch>
                  <a:fillRect l="-1294" r="-1109" b="-17647"/>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3" name="TextBox 22"/>
              <p:cNvSpPr txBox="1"/>
              <p:nvPr/>
            </p:nvSpPr>
            <p:spPr>
              <a:xfrm>
                <a:off x="2791519" y="4950023"/>
                <a:ext cx="3152081" cy="30777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n-US" sz="2000" b="0" i="1" smtClean="0">
                              <a:latin typeface="Cambria Math" panose="02040503050406030204" pitchFamily="18" charset="0"/>
                            </a:rPr>
                          </m:ctrlPr>
                        </m:sSubPr>
                        <m:e>
                          <m:r>
                            <a:rPr lang="en-US" sz="2000" b="0" i="1" smtClean="0">
                              <a:latin typeface="Cambria Math" charset="0"/>
                            </a:rPr>
                            <m:t>𝐴</m:t>
                          </m:r>
                        </m:e>
                        <m:sub>
                          <m:sSup>
                            <m:sSupPr>
                              <m:ctrlPr>
                                <a:rPr lang="en-US" sz="2000" b="0" i="1" smtClean="0">
                                  <a:latin typeface="Cambria Math" panose="02040503050406030204" pitchFamily="18" charset="0"/>
                                </a:rPr>
                              </m:ctrlPr>
                            </m:sSupPr>
                            <m:e>
                              <m:r>
                                <a:rPr lang="en-US" sz="2000" b="0" i="1" smtClean="0">
                                  <a:latin typeface="Cambria Math" charset="0"/>
                                </a:rPr>
                                <m:t>3</m:t>
                              </m:r>
                            </m:e>
                            <m:sup>
                              <m:r>
                                <a:rPr lang="en-US" sz="2000" b="0" i="1" smtClean="0">
                                  <a:latin typeface="Cambria Math" charset="0"/>
                                </a:rPr>
                                <m:t>−</m:t>
                              </m:r>
                            </m:sup>
                          </m:sSup>
                        </m:sub>
                      </m:sSub>
                      <m:r>
                        <a:rPr lang="en-US" sz="2000" b="0" i="1" smtClean="0">
                          <a:latin typeface="Cambria Math" charset="0"/>
                        </a:rPr>
                        <m:t>=4800</m:t>
                      </m:r>
                      <m:r>
                        <a:rPr lang="en-US" sz="2000" b="0" i="1" smtClean="0">
                          <a:latin typeface="Cambria Math" charset="0"/>
                          <a:ea typeface="Cambria Math" charset="0"/>
                          <a:cs typeface="Cambria Math" charset="0"/>
                        </a:rPr>
                        <m:t>∙(1.25)=6000</m:t>
                      </m:r>
                    </m:oMath>
                  </m:oMathPara>
                </a14:m>
                <a:endParaRPr lang="en-US" sz="2000" b="0" dirty="0"/>
              </a:p>
            </p:txBody>
          </p:sp>
        </mc:Choice>
        <mc:Fallback xmlns="">
          <p:sp>
            <p:nvSpPr>
              <p:cNvPr id="23" name="TextBox 22"/>
              <p:cNvSpPr txBox="1">
                <a:spLocks noRot="1" noChangeAspect="1" noMove="1" noResize="1" noEditPoints="1" noAdjustHandles="1" noChangeArrowheads="1" noChangeShapeType="1" noTextEdit="1"/>
              </p:cNvSpPr>
              <p:nvPr/>
            </p:nvSpPr>
            <p:spPr>
              <a:xfrm>
                <a:off x="2791519" y="4950023"/>
                <a:ext cx="3152081" cy="307777"/>
              </a:xfrm>
              <a:prstGeom prst="rect">
                <a:avLst/>
              </a:prstGeom>
              <a:blipFill rotWithShape="0">
                <a:blip r:embed="rId12"/>
                <a:stretch>
                  <a:fillRect l="-1547" t="-1961" r="-1354" b="-33333"/>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7" name="TextBox 26"/>
              <p:cNvSpPr txBox="1"/>
              <p:nvPr/>
            </p:nvSpPr>
            <p:spPr>
              <a:xfrm>
                <a:off x="2793122" y="5405556"/>
                <a:ext cx="3150478" cy="309444"/>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n-US" sz="2000" b="0" i="1" smtClean="0">
                              <a:latin typeface="Cambria Math" panose="02040503050406030204" pitchFamily="18" charset="0"/>
                            </a:rPr>
                          </m:ctrlPr>
                        </m:sSubPr>
                        <m:e>
                          <m:r>
                            <a:rPr lang="en-US" sz="2000" b="0" i="1" smtClean="0">
                              <a:latin typeface="Cambria Math" charset="0"/>
                            </a:rPr>
                            <m:t>𝐴</m:t>
                          </m:r>
                        </m:e>
                        <m:sub>
                          <m:sSup>
                            <m:sSupPr>
                              <m:ctrlPr>
                                <a:rPr lang="en-US" sz="2000" b="0" i="1" smtClean="0">
                                  <a:latin typeface="Cambria Math" panose="02040503050406030204" pitchFamily="18" charset="0"/>
                                </a:rPr>
                              </m:ctrlPr>
                            </m:sSupPr>
                            <m:e>
                              <m:r>
                                <a:rPr lang="en-US" sz="2000" b="0" i="1" smtClean="0">
                                  <a:latin typeface="Cambria Math" charset="0"/>
                                </a:rPr>
                                <m:t>3</m:t>
                              </m:r>
                            </m:e>
                            <m:sup>
                              <m:r>
                                <a:rPr lang="en-US" sz="2000" b="0" i="1" smtClean="0">
                                  <a:latin typeface="Cambria Math" charset="0"/>
                                </a:rPr>
                                <m:t>+</m:t>
                              </m:r>
                            </m:sup>
                          </m:sSup>
                        </m:sub>
                      </m:sSub>
                      <m:r>
                        <a:rPr lang="en-US" sz="2000" b="0" i="1" smtClean="0">
                          <a:latin typeface="Cambria Math" charset="0"/>
                        </a:rPr>
                        <m:t>=6000−2000=4</m:t>
                      </m:r>
                      <m:r>
                        <a:rPr lang="en-US" sz="2000" b="0" i="1" smtClean="0">
                          <a:latin typeface="Cambria Math" charset="0"/>
                          <a:ea typeface="Cambria Math" charset="0"/>
                          <a:cs typeface="Cambria Math" charset="0"/>
                        </a:rPr>
                        <m:t>000</m:t>
                      </m:r>
                    </m:oMath>
                  </m:oMathPara>
                </a14:m>
                <a:endParaRPr lang="en-US" sz="2000" b="0" dirty="0"/>
              </a:p>
            </p:txBody>
          </p:sp>
        </mc:Choice>
        <mc:Fallback xmlns="">
          <p:sp>
            <p:nvSpPr>
              <p:cNvPr id="27" name="TextBox 26"/>
              <p:cNvSpPr txBox="1">
                <a:spLocks noRot="1" noChangeAspect="1" noMove="1" noResize="1" noEditPoints="1" noAdjustHandles="1" noChangeArrowheads="1" noChangeShapeType="1" noTextEdit="1"/>
              </p:cNvSpPr>
              <p:nvPr/>
            </p:nvSpPr>
            <p:spPr>
              <a:xfrm>
                <a:off x="2793122" y="5405556"/>
                <a:ext cx="3150478" cy="309444"/>
              </a:xfrm>
              <a:prstGeom prst="rect">
                <a:avLst/>
              </a:prstGeom>
              <a:blipFill rotWithShape="0">
                <a:blip r:embed="rId13"/>
                <a:stretch>
                  <a:fillRect l="-1354" r="-1354" b="-15686"/>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9" name="TextBox 28"/>
              <p:cNvSpPr txBox="1"/>
              <p:nvPr/>
            </p:nvSpPr>
            <p:spPr>
              <a:xfrm>
                <a:off x="2793122" y="5864423"/>
                <a:ext cx="3147528" cy="30777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n-US" sz="2000" b="0" i="1" smtClean="0">
                              <a:latin typeface="Cambria Math" panose="02040503050406030204" pitchFamily="18" charset="0"/>
                            </a:rPr>
                          </m:ctrlPr>
                        </m:sSubPr>
                        <m:e>
                          <m:r>
                            <a:rPr lang="en-US" sz="2000" b="0" i="1" smtClean="0">
                              <a:latin typeface="Cambria Math" charset="0"/>
                            </a:rPr>
                            <m:t>𝐴</m:t>
                          </m:r>
                        </m:e>
                        <m:sub>
                          <m:sSup>
                            <m:sSupPr>
                              <m:ctrlPr>
                                <a:rPr lang="en-US" sz="2000" b="0" i="1" smtClean="0">
                                  <a:latin typeface="Cambria Math" panose="02040503050406030204" pitchFamily="18" charset="0"/>
                                </a:rPr>
                              </m:ctrlPr>
                            </m:sSupPr>
                            <m:e>
                              <m:r>
                                <a:rPr lang="en-US" sz="2000" b="0" i="1" smtClean="0">
                                  <a:latin typeface="Cambria Math" charset="0"/>
                                </a:rPr>
                                <m:t>4</m:t>
                              </m:r>
                            </m:e>
                            <m:sup>
                              <m:r>
                                <a:rPr lang="en-US" sz="2000" b="0" i="1" smtClean="0">
                                  <a:latin typeface="Cambria Math" charset="0"/>
                                </a:rPr>
                                <m:t>−</m:t>
                              </m:r>
                            </m:sup>
                          </m:sSup>
                        </m:sub>
                      </m:sSub>
                      <m:r>
                        <a:rPr lang="en-US" sz="2000" b="0" i="1" smtClean="0">
                          <a:latin typeface="Cambria Math" charset="0"/>
                        </a:rPr>
                        <m:t>=4000</m:t>
                      </m:r>
                      <m:r>
                        <a:rPr lang="en-US" sz="2000" i="1">
                          <a:latin typeface="Cambria Math" charset="0"/>
                          <a:ea typeface="Cambria Math" charset="0"/>
                          <a:cs typeface="Cambria Math" charset="0"/>
                        </a:rPr>
                        <m:t>∙(1.25)=</m:t>
                      </m:r>
                      <m:r>
                        <a:rPr lang="en-US" sz="2000" b="0" i="1" smtClean="0">
                          <a:latin typeface="Cambria Math" charset="0"/>
                          <a:ea typeface="Cambria Math" charset="0"/>
                          <a:cs typeface="Cambria Math" charset="0"/>
                        </a:rPr>
                        <m:t>5</m:t>
                      </m:r>
                      <m:r>
                        <a:rPr lang="en-US" sz="2000" b="0" i="1" smtClean="0">
                          <a:latin typeface="Cambria Math" charset="0"/>
                        </a:rPr>
                        <m:t>000</m:t>
                      </m:r>
                    </m:oMath>
                  </m:oMathPara>
                </a14:m>
                <a:endParaRPr lang="en-US" sz="2000" b="0" dirty="0"/>
              </a:p>
            </p:txBody>
          </p:sp>
        </mc:Choice>
        <mc:Fallback xmlns="">
          <p:sp>
            <p:nvSpPr>
              <p:cNvPr id="29" name="TextBox 28"/>
              <p:cNvSpPr txBox="1">
                <a:spLocks noRot="1" noChangeAspect="1" noMove="1" noResize="1" noEditPoints="1" noAdjustHandles="1" noChangeArrowheads="1" noChangeShapeType="1" noTextEdit="1"/>
              </p:cNvSpPr>
              <p:nvPr/>
            </p:nvSpPr>
            <p:spPr>
              <a:xfrm>
                <a:off x="2793122" y="5864423"/>
                <a:ext cx="3147528" cy="307777"/>
              </a:xfrm>
              <a:prstGeom prst="rect">
                <a:avLst/>
              </a:prstGeom>
              <a:blipFill rotWithShape="0">
                <a:blip r:embed="rId14"/>
                <a:stretch>
                  <a:fillRect l="-1354" t="-1961" r="-1161" b="-33333"/>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0" name="TextBox 29"/>
              <p:cNvSpPr txBox="1"/>
              <p:nvPr/>
            </p:nvSpPr>
            <p:spPr>
              <a:xfrm>
                <a:off x="2986689" y="6321559"/>
                <a:ext cx="2728311" cy="307841"/>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n-US" sz="2000" b="0" i="1" smtClean="0">
                              <a:latin typeface="Cambria Math" panose="02040503050406030204" pitchFamily="18" charset="0"/>
                            </a:rPr>
                          </m:ctrlPr>
                        </m:sSubPr>
                        <m:e>
                          <m:r>
                            <a:rPr lang="en-US" sz="2000" b="0" i="1" smtClean="0">
                              <a:latin typeface="Cambria Math" charset="0"/>
                            </a:rPr>
                            <m:t>𝐴</m:t>
                          </m:r>
                        </m:e>
                        <m:sub>
                          <m:sSup>
                            <m:sSupPr>
                              <m:ctrlPr>
                                <a:rPr lang="en-US" sz="2000" b="0" i="1" smtClean="0">
                                  <a:latin typeface="Cambria Math" panose="02040503050406030204" pitchFamily="18" charset="0"/>
                                </a:rPr>
                              </m:ctrlPr>
                            </m:sSupPr>
                            <m:e>
                              <m:r>
                                <a:rPr lang="en-US" sz="2000" b="0" i="1" smtClean="0">
                                  <a:latin typeface="Cambria Math" charset="0"/>
                                </a:rPr>
                                <m:t>4</m:t>
                              </m:r>
                            </m:e>
                            <m:sup>
                              <m:r>
                                <a:rPr lang="en-US" sz="2000" b="0" i="1" smtClean="0">
                                  <a:latin typeface="Cambria Math" charset="0"/>
                                </a:rPr>
                                <m:t>+</m:t>
                              </m:r>
                            </m:sup>
                          </m:sSup>
                        </m:sub>
                      </m:sSub>
                      <m:r>
                        <a:rPr lang="en-US" sz="2000" b="0" i="1" smtClean="0">
                          <a:latin typeface="Cambria Math" charset="0"/>
                        </a:rPr>
                        <m:t>=5000−5000=0</m:t>
                      </m:r>
                    </m:oMath>
                  </m:oMathPara>
                </a14:m>
                <a:endParaRPr lang="en-US" sz="2000" b="0" dirty="0"/>
              </a:p>
            </p:txBody>
          </p:sp>
        </mc:Choice>
        <mc:Fallback xmlns="">
          <p:sp>
            <p:nvSpPr>
              <p:cNvPr id="30" name="TextBox 29"/>
              <p:cNvSpPr txBox="1">
                <a:spLocks noRot="1" noChangeAspect="1" noMove="1" noResize="1" noEditPoints="1" noAdjustHandles="1" noChangeArrowheads="1" noChangeShapeType="1" noTextEdit="1"/>
              </p:cNvSpPr>
              <p:nvPr/>
            </p:nvSpPr>
            <p:spPr>
              <a:xfrm>
                <a:off x="2986689" y="6321559"/>
                <a:ext cx="2728311" cy="307841"/>
              </a:xfrm>
              <a:prstGeom prst="rect">
                <a:avLst/>
              </a:prstGeom>
              <a:blipFill rotWithShape="0">
                <a:blip r:embed="rId15"/>
                <a:stretch>
                  <a:fillRect l="-1786" r="-1563" b="-15686"/>
                </a:stretch>
              </a:blipFill>
            </p:spPr>
            <p:txBody>
              <a:bodyPr/>
              <a:lstStyle/>
              <a:p>
                <a:r>
                  <a:rPr lang="en-US">
                    <a:noFill/>
                  </a:rPr>
                  <a:t> </a:t>
                </a:r>
              </a:p>
            </p:txBody>
          </p:sp>
        </mc:Fallback>
      </mc:AlternateContent>
    </p:spTree>
    <p:extLst>
      <p:ext uri="{BB962C8B-B14F-4D97-AF65-F5344CB8AC3E}">
        <p14:creationId xmlns:p14="http://schemas.microsoft.com/office/powerpoint/2010/main" val="87238169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Content Placeholder 2"/>
          <p:cNvSpPr txBox="1">
            <a:spLocks/>
          </p:cNvSpPr>
          <p:nvPr/>
        </p:nvSpPr>
        <p:spPr>
          <a:xfrm>
            <a:off x="457200" y="1494000"/>
            <a:ext cx="8001000" cy="4525963"/>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1028700" indent="-571500" algn="l" defTabSz="914400" rtl="0" eaLnBrk="1" latinLnBrk="0" hangingPunct="1">
              <a:spcBef>
                <a:spcPct val="20000"/>
              </a:spcBef>
              <a:buFont typeface="+mj-lt"/>
              <a:buAutoNum type="romanLcPeriod"/>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Wingdings" pitchFamily="2" charset="2"/>
              <a:buChar char="Ø"/>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227013" indent="0">
              <a:spcBef>
                <a:spcPts val="700"/>
              </a:spcBef>
              <a:buClr>
                <a:schemeClr val="accent1"/>
              </a:buClr>
              <a:buNone/>
            </a:pPr>
            <a:r>
              <a:rPr lang="en-US" sz="2200" dirty="0">
                <a:latin typeface="Bold sand ms"/>
              </a:rPr>
              <a:t>A </a:t>
            </a:r>
            <a:r>
              <a:rPr lang="en-US" sz="2200" b="1" dirty="0">
                <a:latin typeface="Bold sand ms"/>
              </a:rPr>
              <a:t>basic</a:t>
            </a:r>
            <a:r>
              <a:rPr lang="en-US" sz="2200" dirty="0">
                <a:latin typeface="Bold sand ms"/>
              </a:rPr>
              <a:t> </a:t>
            </a:r>
            <a:r>
              <a:rPr lang="en-US" sz="2200" b="1" dirty="0">
                <a:latin typeface="Bold sand ms"/>
              </a:rPr>
              <a:t>level</a:t>
            </a:r>
            <a:r>
              <a:rPr lang="en-US" sz="2200" dirty="0">
                <a:latin typeface="Bold sand ms"/>
              </a:rPr>
              <a:t> </a:t>
            </a:r>
            <a:r>
              <a:rPr lang="en-US" sz="2200" b="1" dirty="0">
                <a:latin typeface="Bold sand ms"/>
              </a:rPr>
              <a:t>annuity</a:t>
            </a:r>
            <a:r>
              <a:rPr lang="en-US" sz="2200" dirty="0">
                <a:latin typeface="Bold sand ms"/>
              </a:rPr>
              <a:t> is a sequence of periodic payments, all of which are equal to 1</a:t>
            </a:r>
          </a:p>
          <a:p>
            <a:pPr marL="0" indent="0">
              <a:buFont typeface="Arial" pitchFamily="34" charset="0"/>
              <a:buNone/>
            </a:pPr>
            <a:endParaRPr lang="en-US" sz="2000" dirty="0">
              <a:solidFill>
                <a:schemeClr val="tx1"/>
              </a:solidFill>
              <a:latin typeface="Bold sand ms"/>
            </a:endParaRPr>
          </a:p>
        </p:txBody>
      </p:sp>
      <p:sp>
        <p:nvSpPr>
          <p:cNvPr id="4" name="Title 1"/>
          <p:cNvSpPr txBox="1">
            <a:spLocks/>
          </p:cNvSpPr>
          <p:nvPr/>
        </p:nvSpPr>
        <p:spPr>
          <a:xfrm>
            <a:off x="228600" y="228600"/>
            <a:ext cx="8686800" cy="11430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spcAft>
                <a:spcPts val="1200"/>
              </a:spcAft>
            </a:pPr>
            <a:r>
              <a:rPr lang="en-US" b="1" dirty="0">
                <a:latin typeface="Bold sand ms"/>
              </a:rPr>
              <a:t>Definitions and Terminology</a:t>
            </a:r>
          </a:p>
        </p:txBody>
      </p:sp>
      <p:cxnSp>
        <p:nvCxnSpPr>
          <p:cNvPr id="5" name="Straight Arrow Connector 4"/>
          <p:cNvCxnSpPr>
            <a:cxnSpLocks/>
          </p:cNvCxnSpPr>
          <p:nvPr/>
        </p:nvCxnSpPr>
        <p:spPr>
          <a:xfrm flipV="1">
            <a:off x="1460020" y="3886200"/>
            <a:ext cx="6189098" cy="18377"/>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mc:AlternateContent xmlns:mc="http://schemas.openxmlformats.org/markup-compatibility/2006" xmlns:a14="http://schemas.microsoft.com/office/drawing/2010/main">
        <mc:Choice Requires="a14">
          <p:sp>
            <p:nvSpPr>
              <p:cNvPr id="6" name="TextBox 5"/>
              <p:cNvSpPr txBox="1"/>
              <p:nvPr/>
            </p:nvSpPr>
            <p:spPr>
              <a:xfrm>
                <a:off x="2395728" y="3200400"/>
                <a:ext cx="381000" cy="369332"/>
              </a:xfrm>
              <a:prstGeom prst="rect">
                <a:avLst/>
              </a:prstGeom>
            </p:spPr>
            <p:style>
              <a:lnRef idx="0">
                <a:schemeClr val="accent2"/>
              </a:lnRef>
              <a:fillRef idx="3">
                <a:schemeClr val="accent2"/>
              </a:fillRef>
              <a:effectRef idx="3">
                <a:schemeClr val="accent2"/>
              </a:effectRef>
              <a:fontRef idx="minor">
                <a:schemeClr val="lt1"/>
              </a:fontRef>
            </p:style>
            <p:txBody>
              <a:bodyPr wrap="square"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charset="0"/>
                        </a:rPr>
                        <m:t>1</m:t>
                      </m:r>
                    </m:oMath>
                  </m:oMathPara>
                </a14:m>
                <a:endParaRPr lang="en-US" dirty="0">
                  <a:latin typeface="Bold sand ms"/>
                </a:endParaRPr>
              </a:p>
            </p:txBody>
          </p:sp>
        </mc:Choice>
        <mc:Fallback xmlns="">
          <p:sp>
            <p:nvSpPr>
              <p:cNvPr id="6" name="TextBox 5"/>
              <p:cNvSpPr txBox="1">
                <a:spLocks noRot="1" noChangeAspect="1" noMove="1" noResize="1" noEditPoints="1" noAdjustHandles="1" noChangeArrowheads="1" noChangeShapeType="1" noTextEdit="1"/>
              </p:cNvSpPr>
              <p:nvPr/>
            </p:nvSpPr>
            <p:spPr>
              <a:xfrm>
                <a:off x="2395728" y="3200400"/>
                <a:ext cx="381000" cy="369332"/>
              </a:xfrm>
              <a:prstGeom prst="rect">
                <a:avLst/>
              </a:prstGeom>
              <a:blipFill rotWithShape="0">
                <a:blip r:embed="rId3"/>
                <a:stretch>
                  <a:fillRect/>
                </a:stretch>
              </a:blipFill>
            </p:spPr>
            <p:txBody>
              <a:bodyPr/>
              <a:lstStyle/>
              <a:p>
                <a:r>
                  <a:rPr lang="en-US">
                    <a:noFill/>
                  </a:rPr>
                  <a:t> </a:t>
                </a:r>
              </a:p>
            </p:txBody>
          </p:sp>
        </mc:Fallback>
      </mc:AlternateContent>
      <p:cxnSp>
        <p:nvCxnSpPr>
          <p:cNvPr id="7" name="Straight Connector 6"/>
          <p:cNvCxnSpPr>
            <a:cxnSpLocks/>
          </p:cNvCxnSpPr>
          <p:nvPr/>
        </p:nvCxnSpPr>
        <p:spPr>
          <a:xfrm>
            <a:off x="2590800" y="3733800"/>
            <a:ext cx="0" cy="336071"/>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8" name="Straight Connector 7"/>
          <p:cNvCxnSpPr>
            <a:cxnSpLocks/>
          </p:cNvCxnSpPr>
          <p:nvPr/>
        </p:nvCxnSpPr>
        <p:spPr>
          <a:xfrm>
            <a:off x="3352800" y="3733800"/>
            <a:ext cx="0" cy="336071"/>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0" name="Straight Connector 9"/>
          <p:cNvCxnSpPr>
            <a:cxnSpLocks/>
          </p:cNvCxnSpPr>
          <p:nvPr/>
        </p:nvCxnSpPr>
        <p:spPr>
          <a:xfrm>
            <a:off x="5638800" y="3733800"/>
            <a:ext cx="0" cy="336071"/>
          </a:xfrm>
          <a:prstGeom prst="line">
            <a:avLst/>
          </a:prstGeom>
          <a:ln w="25400"/>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1" name="TextBox 10"/>
              <p:cNvSpPr txBox="1"/>
              <p:nvPr/>
            </p:nvSpPr>
            <p:spPr>
              <a:xfrm>
                <a:off x="4191000" y="3181290"/>
                <a:ext cx="381000" cy="400110"/>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sz="2000" b="0" i="1" smtClean="0">
                          <a:latin typeface="Cambria Math" charset="0"/>
                          <a:ea typeface="Cambria Math" charset="0"/>
                          <a:cs typeface="Cambria Math" charset="0"/>
                        </a:rPr>
                        <m:t>⋯</m:t>
                      </m:r>
                      <m:r>
                        <a:rPr lang="en-US" sz="2000" b="0" i="0" smtClean="0">
                          <a:latin typeface="Cambria Math" charset="0"/>
                        </a:rPr>
                        <m:t> </m:t>
                      </m:r>
                    </m:oMath>
                  </m:oMathPara>
                </a14:m>
                <a:endParaRPr lang="en-US" sz="2000" dirty="0"/>
              </a:p>
            </p:txBody>
          </p:sp>
        </mc:Choice>
        <mc:Fallback xmlns="">
          <p:sp>
            <p:nvSpPr>
              <p:cNvPr id="11" name="TextBox 10"/>
              <p:cNvSpPr txBox="1">
                <a:spLocks noRot="1" noChangeAspect="1" noMove="1" noResize="1" noEditPoints="1" noAdjustHandles="1" noChangeArrowheads="1" noChangeShapeType="1" noTextEdit="1"/>
              </p:cNvSpPr>
              <p:nvPr/>
            </p:nvSpPr>
            <p:spPr>
              <a:xfrm>
                <a:off x="4191000" y="3181290"/>
                <a:ext cx="381000" cy="400110"/>
              </a:xfrm>
              <a:prstGeom prst="rect">
                <a:avLst/>
              </a:prstGeom>
              <a:blipFill rotWithShape="0">
                <a:blip r:embed="rId4"/>
                <a:stretch>
                  <a:fillRect t="-98485" r="-30645" b="-124242"/>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3" name="TextBox 12"/>
              <p:cNvSpPr txBox="1"/>
              <p:nvPr/>
            </p:nvSpPr>
            <p:spPr>
              <a:xfrm>
                <a:off x="3200400" y="3200400"/>
                <a:ext cx="381000" cy="369332"/>
              </a:xfrm>
              <a:prstGeom prst="rect">
                <a:avLst/>
              </a:prstGeom>
            </p:spPr>
            <p:style>
              <a:lnRef idx="0">
                <a:schemeClr val="accent2"/>
              </a:lnRef>
              <a:fillRef idx="3">
                <a:schemeClr val="accent2"/>
              </a:fillRef>
              <a:effectRef idx="3">
                <a:schemeClr val="accent2"/>
              </a:effectRef>
              <a:fontRef idx="minor">
                <a:schemeClr val="lt1"/>
              </a:fontRef>
            </p:style>
            <p:txBody>
              <a:bodyPr wrap="square"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charset="0"/>
                        </a:rPr>
                        <m:t>1</m:t>
                      </m:r>
                    </m:oMath>
                  </m:oMathPara>
                </a14:m>
                <a:endParaRPr lang="en-US" dirty="0">
                  <a:latin typeface="Bold sand ms"/>
                </a:endParaRPr>
              </a:p>
            </p:txBody>
          </p:sp>
        </mc:Choice>
        <mc:Fallback xmlns="">
          <p:sp>
            <p:nvSpPr>
              <p:cNvPr id="13" name="TextBox 12"/>
              <p:cNvSpPr txBox="1">
                <a:spLocks noRot="1" noChangeAspect="1" noMove="1" noResize="1" noEditPoints="1" noAdjustHandles="1" noChangeArrowheads="1" noChangeShapeType="1" noTextEdit="1"/>
              </p:cNvSpPr>
              <p:nvPr/>
            </p:nvSpPr>
            <p:spPr>
              <a:xfrm>
                <a:off x="3200400" y="3200400"/>
                <a:ext cx="381000" cy="369332"/>
              </a:xfrm>
              <a:prstGeom prst="rect">
                <a:avLst/>
              </a:prstGeom>
              <a:blipFill rotWithShape="0">
                <a:blip r:embed="rId3"/>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4" name="TextBox 13"/>
              <p:cNvSpPr txBox="1"/>
              <p:nvPr/>
            </p:nvSpPr>
            <p:spPr>
              <a:xfrm>
                <a:off x="5410200" y="3200400"/>
                <a:ext cx="381000" cy="369332"/>
              </a:xfrm>
              <a:prstGeom prst="rect">
                <a:avLst/>
              </a:prstGeom>
            </p:spPr>
            <p:style>
              <a:lnRef idx="0">
                <a:schemeClr val="accent2"/>
              </a:lnRef>
              <a:fillRef idx="3">
                <a:schemeClr val="accent2"/>
              </a:fillRef>
              <a:effectRef idx="3">
                <a:schemeClr val="accent2"/>
              </a:effectRef>
              <a:fontRef idx="minor">
                <a:schemeClr val="lt1"/>
              </a:fontRef>
            </p:style>
            <p:txBody>
              <a:bodyPr wrap="square"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charset="0"/>
                        </a:rPr>
                        <m:t>1</m:t>
                      </m:r>
                    </m:oMath>
                  </m:oMathPara>
                </a14:m>
                <a:endParaRPr lang="en-US" dirty="0">
                  <a:latin typeface="Bold sand ms"/>
                </a:endParaRPr>
              </a:p>
            </p:txBody>
          </p:sp>
        </mc:Choice>
        <mc:Fallback xmlns="">
          <p:sp>
            <p:nvSpPr>
              <p:cNvPr id="14" name="TextBox 13"/>
              <p:cNvSpPr txBox="1">
                <a:spLocks noRot="1" noChangeAspect="1" noMove="1" noResize="1" noEditPoints="1" noAdjustHandles="1" noChangeArrowheads="1" noChangeShapeType="1" noTextEdit="1"/>
              </p:cNvSpPr>
              <p:nvPr/>
            </p:nvSpPr>
            <p:spPr>
              <a:xfrm>
                <a:off x="5410200" y="3200400"/>
                <a:ext cx="381000" cy="369332"/>
              </a:xfrm>
              <a:prstGeom prst="rect">
                <a:avLst/>
              </a:prstGeom>
              <a:blipFill rotWithShape="0">
                <a:blip r:embed="rId5"/>
                <a:stretch>
                  <a:fillRect/>
                </a:stretch>
              </a:blipFill>
            </p:spPr>
            <p:txBody>
              <a:bodyPr/>
              <a:lstStyle/>
              <a:p>
                <a:r>
                  <a:rPr lang="en-US">
                    <a:noFill/>
                  </a:rPr>
                  <a:t> </a:t>
                </a:r>
              </a:p>
            </p:txBody>
          </p:sp>
        </mc:Fallback>
      </mc:AlternateContent>
      <p:cxnSp>
        <p:nvCxnSpPr>
          <p:cNvPr id="12" name="Straight Connector 11"/>
          <p:cNvCxnSpPr>
            <a:cxnSpLocks/>
          </p:cNvCxnSpPr>
          <p:nvPr/>
        </p:nvCxnSpPr>
        <p:spPr>
          <a:xfrm>
            <a:off x="6400800" y="3733800"/>
            <a:ext cx="0" cy="336071"/>
          </a:xfrm>
          <a:prstGeom prst="line">
            <a:avLst/>
          </a:prstGeom>
          <a:ln w="254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6265387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Content Placeholder 2"/>
          <p:cNvSpPr txBox="1">
            <a:spLocks/>
          </p:cNvSpPr>
          <p:nvPr/>
        </p:nvSpPr>
        <p:spPr>
          <a:xfrm>
            <a:off x="457200" y="1494000"/>
            <a:ext cx="8001000" cy="4525963"/>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1028700" indent="-571500" algn="l" defTabSz="914400" rtl="0" eaLnBrk="1" latinLnBrk="0" hangingPunct="1">
              <a:spcBef>
                <a:spcPct val="20000"/>
              </a:spcBef>
              <a:buFont typeface="+mj-lt"/>
              <a:buAutoNum type="romanLcPeriod"/>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Wingdings" pitchFamily="2" charset="2"/>
              <a:buChar char="Ø"/>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227013" indent="0">
              <a:spcBef>
                <a:spcPts val="700"/>
              </a:spcBef>
              <a:buClr>
                <a:schemeClr val="accent1"/>
              </a:buClr>
              <a:buNone/>
            </a:pPr>
            <a:r>
              <a:rPr lang="en-US" sz="2200" dirty="0">
                <a:latin typeface="Bold sand ms"/>
              </a:rPr>
              <a:t>A </a:t>
            </a:r>
            <a:r>
              <a:rPr lang="en-US" sz="2200" b="1" dirty="0">
                <a:latin typeface="Bold sand ms"/>
              </a:rPr>
              <a:t>basic</a:t>
            </a:r>
            <a:r>
              <a:rPr lang="en-US" sz="2200" dirty="0">
                <a:latin typeface="Bold sand ms"/>
              </a:rPr>
              <a:t> </a:t>
            </a:r>
            <a:r>
              <a:rPr lang="en-US" sz="2200" b="1" dirty="0">
                <a:latin typeface="Bold sand ms"/>
              </a:rPr>
              <a:t>level</a:t>
            </a:r>
            <a:r>
              <a:rPr lang="en-US" sz="2200" dirty="0">
                <a:latin typeface="Bold sand ms"/>
              </a:rPr>
              <a:t> </a:t>
            </a:r>
            <a:r>
              <a:rPr lang="en-US" sz="2200" b="1" dirty="0">
                <a:latin typeface="Bold sand ms"/>
              </a:rPr>
              <a:t>annuity</a:t>
            </a:r>
            <a:r>
              <a:rPr lang="en-US" sz="2200" dirty="0">
                <a:latin typeface="Bold sand ms"/>
              </a:rPr>
              <a:t> is a sequence of periodic payments, all of which are equal to 1</a:t>
            </a:r>
          </a:p>
          <a:p>
            <a:pPr marL="0" indent="0">
              <a:buFont typeface="Arial" pitchFamily="34" charset="0"/>
              <a:buNone/>
            </a:pPr>
            <a:endParaRPr lang="en-US" sz="2000" dirty="0">
              <a:solidFill>
                <a:schemeClr val="tx1"/>
              </a:solidFill>
              <a:latin typeface="Bold sand ms"/>
            </a:endParaRPr>
          </a:p>
        </p:txBody>
      </p:sp>
      <p:sp>
        <p:nvSpPr>
          <p:cNvPr id="4" name="Title 1"/>
          <p:cNvSpPr txBox="1">
            <a:spLocks/>
          </p:cNvSpPr>
          <p:nvPr/>
        </p:nvSpPr>
        <p:spPr>
          <a:xfrm>
            <a:off x="228600" y="228600"/>
            <a:ext cx="8686800" cy="11430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spcAft>
                <a:spcPts val="1200"/>
              </a:spcAft>
            </a:pPr>
            <a:r>
              <a:rPr lang="en-US" b="1" dirty="0">
                <a:latin typeface="Bold sand ms"/>
              </a:rPr>
              <a:t>Definitions and Terminology</a:t>
            </a:r>
          </a:p>
        </p:txBody>
      </p:sp>
      <p:cxnSp>
        <p:nvCxnSpPr>
          <p:cNvPr id="5" name="Straight Arrow Connector 4"/>
          <p:cNvCxnSpPr>
            <a:cxnSpLocks/>
          </p:cNvCxnSpPr>
          <p:nvPr/>
        </p:nvCxnSpPr>
        <p:spPr>
          <a:xfrm flipV="1">
            <a:off x="1460020" y="3886200"/>
            <a:ext cx="6189098" cy="18377"/>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mc:AlternateContent xmlns:mc="http://schemas.openxmlformats.org/markup-compatibility/2006" xmlns:a14="http://schemas.microsoft.com/office/drawing/2010/main">
        <mc:Choice Requires="a14">
          <p:sp>
            <p:nvSpPr>
              <p:cNvPr id="6" name="TextBox 5"/>
              <p:cNvSpPr txBox="1"/>
              <p:nvPr/>
            </p:nvSpPr>
            <p:spPr>
              <a:xfrm>
                <a:off x="2395728" y="3200400"/>
                <a:ext cx="381000" cy="369332"/>
              </a:xfrm>
              <a:prstGeom prst="rect">
                <a:avLst/>
              </a:prstGeom>
            </p:spPr>
            <p:style>
              <a:lnRef idx="0">
                <a:schemeClr val="accent2"/>
              </a:lnRef>
              <a:fillRef idx="3">
                <a:schemeClr val="accent2"/>
              </a:fillRef>
              <a:effectRef idx="3">
                <a:schemeClr val="accent2"/>
              </a:effectRef>
              <a:fontRef idx="minor">
                <a:schemeClr val="lt1"/>
              </a:fontRef>
            </p:style>
            <p:txBody>
              <a:bodyPr wrap="square"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charset="0"/>
                        </a:rPr>
                        <m:t>1</m:t>
                      </m:r>
                    </m:oMath>
                  </m:oMathPara>
                </a14:m>
                <a:endParaRPr lang="en-US" dirty="0">
                  <a:latin typeface="Bold sand ms"/>
                </a:endParaRPr>
              </a:p>
            </p:txBody>
          </p:sp>
        </mc:Choice>
        <mc:Fallback xmlns="">
          <p:sp>
            <p:nvSpPr>
              <p:cNvPr id="6" name="TextBox 5"/>
              <p:cNvSpPr txBox="1">
                <a:spLocks noRot="1" noChangeAspect="1" noMove="1" noResize="1" noEditPoints="1" noAdjustHandles="1" noChangeArrowheads="1" noChangeShapeType="1" noTextEdit="1"/>
              </p:cNvSpPr>
              <p:nvPr/>
            </p:nvSpPr>
            <p:spPr>
              <a:xfrm>
                <a:off x="2395728" y="3200400"/>
                <a:ext cx="381000" cy="369332"/>
              </a:xfrm>
              <a:prstGeom prst="rect">
                <a:avLst/>
              </a:prstGeom>
              <a:blipFill rotWithShape="0">
                <a:blip r:embed="rId3"/>
                <a:stretch>
                  <a:fillRect/>
                </a:stretch>
              </a:blipFill>
            </p:spPr>
            <p:txBody>
              <a:bodyPr/>
              <a:lstStyle/>
              <a:p>
                <a:r>
                  <a:rPr lang="en-US">
                    <a:noFill/>
                  </a:rPr>
                  <a:t> </a:t>
                </a:r>
              </a:p>
            </p:txBody>
          </p:sp>
        </mc:Fallback>
      </mc:AlternateContent>
      <p:cxnSp>
        <p:nvCxnSpPr>
          <p:cNvPr id="7" name="Straight Connector 6"/>
          <p:cNvCxnSpPr>
            <a:cxnSpLocks/>
          </p:cNvCxnSpPr>
          <p:nvPr/>
        </p:nvCxnSpPr>
        <p:spPr>
          <a:xfrm>
            <a:off x="2590800" y="3733800"/>
            <a:ext cx="0" cy="336071"/>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8" name="Straight Connector 7"/>
          <p:cNvCxnSpPr>
            <a:cxnSpLocks/>
          </p:cNvCxnSpPr>
          <p:nvPr/>
        </p:nvCxnSpPr>
        <p:spPr>
          <a:xfrm>
            <a:off x="3352800" y="3733800"/>
            <a:ext cx="0" cy="336071"/>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0" name="Straight Connector 9"/>
          <p:cNvCxnSpPr>
            <a:cxnSpLocks/>
          </p:cNvCxnSpPr>
          <p:nvPr/>
        </p:nvCxnSpPr>
        <p:spPr>
          <a:xfrm>
            <a:off x="5638800" y="3733800"/>
            <a:ext cx="0" cy="336071"/>
          </a:xfrm>
          <a:prstGeom prst="line">
            <a:avLst/>
          </a:prstGeom>
          <a:ln w="25400"/>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1" name="TextBox 10"/>
              <p:cNvSpPr txBox="1"/>
              <p:nvPr/>
            </p:nvSpPr>
            <p:spPr>
              <a:xfrm>
                <a:off x="4191000" y="3181290"/>
                <a:ext cx="381000" cy="400110"/>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sz="2000" b="0" i="1" smtClean="0">
                          <a:latin typeface="Cambria Math" charset="0"/>
                          <a:ea typeface="Cambria Math" charset="0"/>
                          <a:cs typeface="Cambria Math" charset="0"/>
                        </a:rPr>
                        <m:t>⋯</m:t>
                      </m:r>
                      <m:r>
                        <a:rPr lang="en-US" sz="2000" b="0" i="0" smtClean="0">
                          <a:latin typeface="Cambria Math" charset="0"/>
                        </a:rPr>
                        <m:t> </m:t>
                      </m:r>
                    </m:oMath>
                  </m:oMathPara>
                </a14:m>
                <a:endParaRPr lang="en-US" sz="2000" dirty="0"/>
              </a:p>
            </p:txBody>
          </p:sp>
        </mc:Choice>
        <mc:Fallback xmlns="">
          <p:sp>
            <p:nvSpPr>
              <p:cNvPr id="11" name="TextBox 10"/>
              <p:cNvSpPr txBox="1">
                <a:spLocks noRot="1" noChangeAspect="1" noMove="1" noResize="1" noEditPoints="1" noAdjustHandles="1" noChangeArrowheads="1" noChangeShapeType="1" noTextEdit="1"/>
              </p:cNvSpPr>
              <p:nvPr/>
            </p:nvSpPr>
            <p:spPr>
              <a:xfrm>
                <a:off x="4191000" y="3181290"/>
                <a:ext cx="381000" cy="400110"/>
              </a:xfrm>
              <a:prstGeom prst="rect">
                <a:avLst/>
              </a:prstGeom>
              <a:blipFill rotWithShape="0">
                <a:blip r:embed="rId4"/>
                <a:stretch>
                  <a:fillRect t="-98485" r="-30645" b="-124242"/>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3" name="TextBox 12"/>
              <p:cNvSpPr txBox="1"/>
              <p:nvPr/>
            </p:nvSpPr>
            <p:spPr>
              <a:xfrm>
                <a:off x="3200400" y="3200400"/>
                <a:ext cx="381000" cy="369332"/>
              </a:xfrm>
              <a:prstGeom prst="rect">
                <a:avLst/>
              </a:prstGeom>
            </p:spPr>
            <p:style>
              <a:lnRef idx="0">
                <a:schemeClr val="accent2"/>
              </a:lnRef>
              <a:fillRef idx="3">
                <a:schemeClr val="accent2"/>
              </a:fillRef>
              <a:effectRef idx="3">
                <a:schemeClr val="accent2"/>
              </a:effectRef>
              <a:fontRef idx="minor">
                <a:schemeClr val="lt1"/>
              </a:fontRef>
            </p:style>
            <p:txBody>
              <a:bodyPr wrap="square"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charset="0"/>
                        </a:rPr>
                        <m:t>1</m:t>
                      </m:r>
                    </m:oMath>
                  </m:oMathPara>
                </a14:m>
                <a:endParaRPr lang="en-US" dirty="0">
                  <a:latin typeface="Bold sand ms"/>
                </a:endParaRPr>
              </a:p>
            </p:txBody>
          </p:sp>
        </mc:Choice>
        <mc:Fallback xmlns="">
          <p:sp>
            <p:nvSpPr>
              <p:cNvPr id="13" name="TextBox 12"/>
              <p:cNvSpPr txBox="1">
                <a:spLocks noRot="1" noChangeAspect="1" noMove="1" noResize="1" noEditPoints="1" noAdjustHandles="1" noChangeArrowheads="1" noChangeShapeType="1" noTextEdit="1"/>
              </p:cNvSpPr>
              <p:nvPr/>
            </p:nvSpPr>
            <p:spPr>
              <a:xfrm>
                <a:off x="3200400" y="3200400"/>
                <a:ext cx="381000" cy="369332"/>
              </a:xfrm>
              <a:prstGeom prst="rect">
                <a:avLst/>
              </a:prstGeom>
              <a:blipFill rotWithShape="0">
                <a:blip r:embed="rId3"/>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4" name="TextBox 13"/>
              <p:cNvSpPr txBox="1"/>
              <p:nvPr/>
            </p:nvSpPr>
            <p:spPr>
              <a:xfrm>
                <a:off x="5410200" y="3200400"/>
                <a:ext cx="381000" cy="369332"/>
              </a:xfrm>
              <a:prstGeom prst="rect">
                <a:avLst/>
              </a:prstGeom>
            </p:spPr>
            <p:style>
              <a:lnRef idx="0">
                <a:schemeClr val="accent2"/>
              </a:lnRef>
              <a:fillRef idx="3">
                <a:schemeClr val="accent2"/>
              </a:fillRef>
              <a:effectRef idx="3">
                <a:schemeClr val="accent2"/>
              </a:effectRef>
              <a:fontRef idx="minor">
                <a:schemeClr val="lt1"/>
              </a:fontRef>
            </p:style>
            <p:txBody>
              <a:bodyPr wrap="square"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charset="0"/>
                        </a:rPr>
                        <m:t>1</m:t>
                      </m:r>
                    </m:oMath>
                  </m:oMathPara>
                </a14:m>
                <a:endParaRPr lang="en-US" dirty="0">
                  <a:latin typeface="Bold sand ms"/>
                </a:endParaRPr>
              </a:p>
            </p:txBody>
          </p:sp>
        </mc:Choice>
        <mc:Fallback xmlns="">
          <p:sp>
            <p:nvSpPr>
              <p:cNvPr id="14" name="TextBox 13"/>
              <p:cNvSpPr txBox="1">
                <a:spLocks noRot="1" noChangeAspect="1" noMove="1" noResize="1" noEditPoints="1" noAdjustHandles="1" noChangeArrowheads="1" noChangeShapeType="1" noTextEdit="1"/>
              </p:cNvSpPr>
              <p:nvPr/>
            </p:nvSpPr>
            <p:spPr>
              <a:xfrm>
                <a:off x="5410200" y="3200400"/>
                <a:ext cx="381000" cy="369332"/>
              </a:xfrm>
              <a:prstGeom prst="rect">
                <a:avLst/>
              </a:prstGeom>
              <a:blipFill rotWithShape="0">
                <a:blip r:embed="rId5"/>
                <a:stretch>
                  <a:fillRect/>
                </a:stretch>
              </a:blipFill>
            </p:spPr>
            <p:txBody>
              <a:bodyPr/>
              <a:lstStyle/>
              <a:p>
                <a:r>
                  <a:rPr lang="en-US">
                    <a:noFill/>
                  </a:rPr>
                  <a:t> </a:t>
                </a:r>
              </a:p>
            </p:txBody>
          </p:sp>
        </mc:Fallback>
      </mc:AlternateContent>
      <p:cxnSp>
        <p:nvCxnSpPr>
          <p:cNvPr id="12" name="Straight Connector 11"/>
          <p:cNvCxnSpPr>
            <a:cxnSpLocks/>
          </p:cNvCxnSpPr>
          <p:nvPr/>
        </p:nvCxnSpPr>
        <p:spPr>
          <a:xfrm>
            <a:off x="6400800" y="3733800"/>
            <a:ext cx="0" cy="336071"/>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5" name="Straight Connector 14"/>
          <p:cNvCxnSpPr>
            <a:cxnSpLocks/>
          </p:cNvCxnSpPr>
          <p:nvPr/>
        </p:nvCxnSpPr>
        <p:spPr>
          <a:xfrm>
            <a:off x="6400800" y="4191000"/>
            <a:ext cx="12220" cy="990600"/>
          </a:xfrm>
          <a:prstGeom prst="line">
            <a:avLst/>
          </a:prstGeom>
          <a:ln w="25400">
            <a:solidFill>
              <a:schemeClr val="accent1"/>
            </a:solidFill>
            <a:headEnd type="arrow"/>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8" name="TextBox 17"/>
              <p:cNvSpPr txBox="1"/>
              <p:nvPr/>
            </p:nvSpPr>
            <p:spPr>
              <a:xfrm>
                <a:off x="5943600" y="5331023"/>
                <a:ext cx="1288751" cy="30777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2000" i="1" smtClean="0">
                          <a:latin typeface="Cambria Math" charset="0"/>
                        </a:rPr>
                        <m:t> </m:t>
                      </m:r>
                      <m:r>
                        <a:rPr lang="en-US" sz="2000" b="0" i="0" smtClean="0">
                          <a:latin typeface="Cambria Math" charset="0"/>
                        </a:rPr>
                        <m:t> </m:t>
                      </m:r>
                      <m:r>
                        <m:rPr>
                          <m:sty m:val="p"/>
                        </m:rPr>
                        <a:rPr lang="en-US" sz="2000" b="0" i="0" smtClean="0">
                          <a:latin typeface="Cambria Math" charset="0"/>
                        </a:rPr>
                        <m:t>Value</m:t>
                      </m:r>
                      <m:r>
                        <a:rPr lang="en-US" sz="2000" b="0" i="0" smtClean="0">
                          <a:latin typeface="Cambria Math" charset="0"/>
                        </a:rPr>
                        <m:t>=</m:t>
                      </m:r>
                      <m:r>
                        <a:rPr lang="en-US" sz="2000" b="0" i="1" smtClean="0">
                          <a:latin typeface="Cambria Math" charset="0"/>
                        </a:rPr>
                        <m:t>𝑉</m:t>
                      </m:r>
                    </m:oMath>
                  </m:oMathPara>
                </a14:m>
                <a:endParaRPr lang="en-US" sz="2000" b="0" dirty="0"/>
              </a:p>
            </p:txBody>
          </p:sp>
        </mc:Choice>
        <mc:Fallback xmlns="">
          <p:sp>
            <p:nvSpPr>
              <p:cNvPr id="18" name="TextBox 17"/>
              <p:cNvSpPr txBox="1">
                <a:spLocks noRot="1" noChangeAspect="1" noMove="1" noResize="1" noEditPoints="1" noAdjustHandles="1" noChangeArrowheads="1" noChangeShapeType="1" noTextEdit="1"/>
              </p:cNvSpPr>
              <p:nvPr/>
            </p:nvSpPr>
            <p:spPr>
              <a:xfrm>
                <a:off x="5943600" y="5331023"/>
                <a:ext cx="1288751" cy="307777"/>
              </a:xfrm>
              <a:prstGeom prst="rect">
                <a:avLst/>
              </a:prstGeom>
              <a:blipFill rotWithShape="0">
                <a:blip r:embed="rId6"/>
                <a:stretch>
                  <a:fillRect l="-7109" t="-146000" r="-3318" b="-180000"/>
                </a:stretch>
              </a:blipFill>
            </p:spPr>
            <p:txBody>
              <a:bodyPr/>
              <a:lstStyle/>
              <a:p>
                <a:r>
                  <a:rPr lang="en-US">
                    <a:noFill/>
                  </a:rPr>
                  <a:t> </a:t>
                </a:r>
              </a:p>
            </p:txBody>
          </p:sp>
        </mc:Fallback>
      </mc:AlternateContent>
    </p:spTree>
    <p:extLst>
      <p:ext uri="{BB962C8B-B14F-4D97-AF65-F5344CB8AC3E}">
        <p14:creationId xmlns:p14="http://schemas.microsoft.com/office/powerpoint/2010/main" val="161327516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Content Placeholder 2"/>
          <p:cNvSpPr txBox="1">
            <a:spLocks/>
          </p:cNvSpPr>
          <p:nvPr/>
        </p:nvSpPr>
        <p:spPr>
          <a:xfrm>
            <a:off x="457200" y="1494000"/>
            <a:ext cx="8001000" cy="4525963"/>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1028700" indent="-571500" algn="l" defTabSz="914400" rtl="0" eaLnBrk="1" latinLnBrk="0" hangingPunct="1">
              <a:spcBef>
                <a:spcPct val="20000"/>
              </a:spcBef>
              <a:buFont typeface="+mj-lt"/>
              <a:buAutoNum type="romanLcPeriod"/>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Wingdings" pitchFamily="2" charset="2"/>
              <a:buChar char="Ø"/>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227013" indent="0">
              <a:spcBef>
                <a:spcPts val="700"/>
              </a:spcBef>
              <a:buClr>
                <a:schemeClr val="accent1"/>
              </a:buClr>
              <a:buNone/>
            </a:pPr>
            <a:r>
              <a:rPr lang="en-US" sz="2200" dirty="0">
                <a:latin typeface="Bold sand ms"/>
              </a:rPr>
              <a:t>A </a:t>
            </a:r>
            <a:r>
              <a:rPr lang="en-US" sz="2200" b="1" dirty="0">
                <a:latin typeface="Bold sand ms"/>
              </a:rPr>
              <a:t>basic</a:t>
            </a:r>
            <a:r>
              <a:rPr lang="en-US" sz="2200" dirty="0">
                <a:latin typeface="Bold sand ms"/>
              </a:rPr>
              <a:t> </a:t>
            </a:r>
            <a:r>
              <a:rPr lang="en-US" sz="2200" b="1" dirty="0">
                <a:latin typeface="Bold sand ms"/>
              </a:rPr>
              <a:t>level</a:t>
            </a:r>
            <a:r>
              <a:rPr lang="en-US" sz="2200" dirty="0">
                <a:latin typeface="Bold sand ms"/>
              </a:rPr>
              <a:t> </a:t>
            </a:r>
            <a:r>
              <a:rPr lang="en-US" sz="2200" b="1" dirty="0">
                <a:latin typeface="Bold sand ms"/>
              </a:rPr>
              <a:t>annuity</a:t>
            </a:r>
            <a:r>
              <a:rPr lang="en-US" sz="2200" dirty="0">
                <a:latin typeface="Bold sand ms"/>
              </a:rPr>
              <a:t> is a sequence of periodic payments, all of which are equal to 1</a:t>
            </a:r>
          </a:p>
          <a:p>
            <a:pPr marL="0" indent="0">
              <a:buFont typeface="Arial" pitchFamily="34" charset="0"/>
              <a:buNone/>
            </a:pPr>
            <a:endParaRPr lang="en-US" sz="2000" dirty="0">
              <a:solidFill>
                <a:schemeClr val="tx1"/>
              </a:solidFill>
              <a:latin typeface="Bold sand ms"/>
            </a:endParaRPr>
          </a:p>
        </p:txBody>
      </p:sp>
      <p:sp>
        <p:nvSpPr>
          <p:cNvPr id="4" name="Title 1"/>
          <p:cNvSpPr txBox="1">
            <a:spLocks/>
          </p:cNvSpPr>
          <p:nvPr/>
        </p:nvSpPr>
        <p:spPr>
          <a:xfrm>
            <a:off x="228600" y="228600"/>
            <a:ext cx="8686800" cy="11430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spcAft>
                <a:spcPts val="1200"/>
              </a:spcAft>
            </a:pPr>
            <a:r>
              <a:rPr lang="en-US" b="1" dirty="0">
                <a:latin typeface="Bold sand ms"/>
              </a:rPr>
              <a:t>Definitions and Terminology</a:t>
            </a:r>
          </a:p>
        </p:txBody>
      </p:sp>
      <p:cxnSp>
        <p:nvCxnSpPr>
          <p:cNvPr id="5" name="Straight Arrow Connector 4"/>
          <p:cNvCxnSpPr>
            <a:cxnSpLocks/>
          </p:cNvCxnSpPr>
          <p:nvPr/>
        </p:nvCxnSpPr>
        <p:spPr>
          <a:xfrm flipV="1">
            <a:off x="1460020" y="3886200"/>
            <a:ext cx="6189098" cy="18377"/>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mc:AlternateContent xmlns:mc="http://schemas.openxmlformats.org/markup-compatibility/2006" xmlns:a14="http://schemas.microsoft.com/office/drawing/2010/main">
        <mc:Choice Requires="a14">
          <p:sp>
            <p:nvSpPr>
              <p:cNvPr id="6" name="TextBox 5"/>
              <p:cNvSpPr txBox="1"/>
              <p:nvPr/>
            </p:nvSpPr>
            <p:spPr>
              <a:xfrm>
                <a:off x="2395728" y="3200400"/>
                <a:ext cx="381000" cy="369332"/>
              </a:xfrm>
              <a:prstGeom prst="rect">
                <a:avLst/>
              </a:prstGeom>
            </p:spPr>
            <p:style>
              <a:lnRef idx="0">
                <a:schemeClr val="accent2"/>
              </a:lnRef>
              <a:fillRef idx="3">
                <a:schemeClr val="accent2"/>
              </a:fillRef>
              <a:effectRef idx="3">
                <a:schemeClr val="accent2"/>
              </a:effectRef>
              <a:fontRef idx="minor">
                <a:schemeClr val="lt1"/>
              </a:fontRef>
            </p:style>
            <p:txBody>
              <a:bodyPr wrap="square"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charset="0"/>
                        </a:rPr>
                        <m:t>1</m:t>
                      </m:r>
                    </m:oMath>
                  </m:oMathPara>
                </a14:m>
                <a:endParaRPr lang="en-US" dirty="0">
                  <a:latin typeface="Bold sand ms"/>
                </a:endParaRPr>
              </a:p>
            </p:txBody>
          </p:sp>
        </mc:Choice>
        <mc:Fallback xmlns="">
          <p:sp>
            <p:nvSpPr>
              <p:cNvPr id="6" name="TextBox 5"/>
              <p:cNvSpPr txBox="1">
                <a:spLocks noRot="1" noChangeAspect="1" noMove="1" noResize="1" noEditPoints="1" noAdjustHandles="1" noChangeArrowheads="1" noChangeShapeType="1" noTextEdit="1"/>
              </p:cNvSpPr>
              <p:nvPr/>
            </p:nvSpPr>
            <p:spPr>
              <a:xfrm>
                <a:off x="2395728" y="3200400"/>
                <a:ext cx="381000" cy="369332"/>
              </a:xfrm>
              <a:prstGeom prst="rect">
                <a:avLst/>
              </a:prstGeom>
              <a:blipFill rotWithShape="0">
                <a:blip r:embed="rId3"/>
                <a:stretch>
                  <a:fillRect/>
                </a:stretch>
              </a:blipFill>
            </p:spPr>
            <p:txBody>
              <a:bodyPr/>
              <a:lstStyle/>
              <a:p>
                <a:r>
                  <a:rPr lang="en-US">
                    <a:noFill/>
                  </a:rPr>
                  <a:t> </a:t>
                </a:r>
              </a:p>
            </p:txBody>
          </p:sp>
        </mc:Fallback>
      </mc:AlternateContent>
      <p:cxnSp>
        <p:nvCxnSpPr>
          <p:cNvPr id="7" name="Straight Connector 6"/>
          <p:cNvCxnSpPr>
            <a:cxnSpLocks/>
          </p:cNvCxnSpPr>
          <p:nvPr/>
        </p:nvCxnSpPr>
        <p:spPr>
          <a:xfrm>
            <a:off x="2590800" y="3733800"/>
            <a:ext cx="0" cy="336071"/>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8" name="Straight Connector 7"/>
          <p:cNvCxnSpPr>
            <a:cxnSpLocks/>
          </p:cNvCxnSpPr>
          <p:nvPr/>
        </p:nvCxnSpPr>
        <p:spPr>
          <a:xfrm>
            <a:off x="3352800" y="3733800"/>
            <a:ext cx="0" cy="336071"/>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0" name="Straight Connector 9"/>
          <p:cNvCxnSpPr>
            <a:cxnSpLocks/>
          </p:cNvCxnSpPr>
          <p:nvPr/>
        </p:nvCxnSpPr>
        <p:spPr>
          <a:xfrm>
            <a:off x="5638800" y="3733800"/>
            <a:ext cx="0" cy="336071"/>
          </a:xfrm>
          <a:prstGeom prst="line">
            <a:avLst/>
          </a:prstGeom>
          <a:ln w="25400"/>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1" name="TextBox 10"/>
              <p:cNvSpPr txBox="1"/>
              <p:nvPr/>
            </p:nvSpPr>
            <p:spPr>
              <a:xfrm>
                <a:off x="4191000" y="3181290"/>
                <a:ext cx="381000" cy="400110"/>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sz="2000" b="0" i="1" smtClean="0">
                          <a:latin typeface="Cambria Math" charset="0"/>
                          <a:ea typeface="Cambria Math" charset="0"/>
                          <a:cs typeface="Cambria Math" charset="0"/>
                        </a:rPr>
                        <m:t>⋯</m:t>
                      </m:r>
                      <m:r>
                        <a:rPr lang="en-US" sz="2000" b="0" i="0" smtClean="0">
                          <a:latin typeface="Cambria Math" charset="0"/>
                        </a:rPr>
                        <m:t> </m:t>
                      </m:r>
                    </m:oMath>
                  </m:oMathPara>
                </a14:m>
                <a:endParaRPr lang="en-US" sz="2000" dirty="0"/>
              </a:p>
            </p:txBody>
          </p:sp>
        </mc:Choice>
        <mc:Fallback xmlns="">
          <p:sp>
            <p:nvSpPr>
              <p:cNvPr id="11" name="TextBox 10"/>
              <p:cNvSpPr txBox="1">
                <a:spLocks noRot="1" noChangeAspect="1" noMove="1" noResize="1" noEditPoints="1" noAdjustHandles="1" noChangeArrowheads="1" noChangeShapeType="1" noTextEdit="1"/>
              </p:cNvSpPr>
              <p:nvPr/>
            </p:nvSpPr>
            <p:spPr>
              <a:xfrm>
                <a:off x="4191000" y="3181290"/>
                <a:ext cx="381000" cy="400110"/>
              </a:xfrm>
              <a:prstGeom prst="rect">
                <a:avLst/>
              </a:prstGeom>
              <a:blipFill rotWithShape="0">
                <a:blip r:embed="rId4"/>
                <a:stretch>
                  <a:fillRect t="-98485" r="-30645" b="-124242"/>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3" name="TextBox 12"/>
              <p:cNvSpPr txBox="1"/>
              <p:nvPr/>
            </p:nvSpPr>
            <p:spPr>
              <a:xfrm>
                <a:off x="3200400" y="3200400"/>
                <a:ext cx="381000" cy="369332"/>
              </a:xfrm>
              <a:prstGeom prst="rect">
                <a:avLst/>
              </a:prstGeom>
            </p:spPr>
            <p:style>
              <a:lnRef idx="0">
                <a:schemeClr val="accent2"/>
              </a:lnRef>
              <a:fillRef idx="3">
                <a:schemeClr val="accent2"/>
              </a:fillRef>
              <a:effectRef idx="3">
                <a:schemeClr val="accent2"/>
              </a:effectRef>
              <a:fontRef idx="minor">
                <a:schemeClr val="lt1"/>
              </a:fontRef>
            </p:style>
            <p:txBody>
              <a:bodyPr wrap="square"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charset="0"/>
                        </a:rPr>
                        <m:t>1</m:t>
                      </m:r>
                    </m:oMath>
                  </m:oMathPara>
                </a14:m>
                <a:endParaRPr lang="en-US" dirty="0">
                  <a:latin typeface="Bold sand ms"/>
                </a:endParaRPr>
              </a:p>
            </p:txBody>
          </p:sp>
        </mc:Choice>
        <mc:Fallback xmlns="">
          <p:sp>
            <p:nvSpPr>
              <p:cNvPr id="13" name="TextBox 12"/>
              <p:cNvSpPr txBox="1">
                <a:spLocks noRot="1" noChangeAspect="1" noMove="1" noResize="1" noEditPoints="1" noAdjustHandles="1" noChangeArrowheads="1" noChangeShapeType="1" noTextEdit="1"/>
              </p:cNvSpPr>
              <p:nvPr/>
            </p:nvSpPr>
            <p:spPr>
              <a:xfrm>
                <a:off x="3200400" y="3200400"/>
                <a:ext cx="381000" cy="369332"/>
              </a:xfrm>
              <a:prstGeom prst="rect">
                <a:avLst/>
              </a:prstGeom>
              <a:blipFill rotWithShape="0">
                <a:blip r:embed="rId3"/>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4" name="TextBox 13"/>
              <p:cNvSpPr txBox="1"/>
              <p:nvPr/>
            </p:nvSpPr>
            <p:spPr>
              <a:xfrm>
                <a:off x="5410200" y="3200400"/>
                <a:ext cx="381000" cy="369332"/>
              </a:xfrm>
              <a:prstGeom prst="rect">
                <a:avLst/>
              </a:prstGeom>
            </p:spPr>
            <p:style>
              <a:lnRef idx="0">
                <a:schemeClr val="accent2"/>
              </a:lnRef>
              <a:fillRef idx="3">
                <a:schemeClr val="accent2"/>
              </a:fillRef>
              <a:effectRef idx="3">
                <a:schemeClr val="accent2"/>
              </a:effectRef>
              <a:fontRef idx="minor">
                <a:schemeClr val="lt1"/>
              </a:fontRef>
            </p:style>
            <p:txBody>
              <a:bodyPr wrap="square"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charset="0"/>
                        </a:rPr>
                        <m:t>1</m:t>
                      </m:r>
                    </m:oMath>
                  </m:oMathPara>
                </a14:m>
                <a:endParaRPr lang="en-US" dirty="0">
                  <a:latin typeface="Bold sand ms"/>
                </a:endParaRPr>
              </a:p>
            </p:txBody>
          </p:sp>
        </mc:Choice>
        <mc:Fallback xmlns="">
          <p:sp>
            <p:nvSpPr>
              <p:cNvPr id="14" name="TextBox 13"/>
              <p:cNvSpPr txBox="1">
                <a:spLocks noRot="1" noChangeAspect="1" noMove="1" noResize="1" noEditPoints="1" noAdjustHandles="1" noChangeArrowheads="1" noChangeShapeType="1" noTextEdit="1"/>
              </p:cNvSpPr>
              <p:nvPr/>
            </p:nvSpPr>
            <p:spPr>
              <a:xfrm>
                <a:off x="5410200" y="3200400"/>
                <a:ext cx="381000" cy="369332"/>
              </a:xfrm>
              <a:prstGeom prst="rect">
                <a:avLst/>
              </a:prstGeom>
              <a:blipFill rotWithShape="0">
                <a:blip r:embed="rId5"/>
                <a:stretch>
                  <a:fillRect/>
                </a:stretch>
              </a:blipFill>
            </p:spPr>
            <p:txBody>
              <a:bodyPr/>
              <a:lstStyle/>
              <a:p>
                <a:r>
                  <a:rPr lang="en-US">
                    <a:noFill/>
                  </a:rPr>
                  <a:t> </a:t>
                </a:r>
              </a:p>
            </p:txBody>
          </p:sp>
        </mc:Fallback>
      </mc:AlternateContent>
      <p:cxnSp>
        <p:nvCxnSpPr>
          <p:cNvPr id="12" name="Straight Connector 11"/>
          <p:cNvCxnSpPr>
            <a:cxnSpLocks/>
          </p:cNvCxnSpPr>
          <p:nvPr/>
        </p:nvCxnSpPr>
        <p:spPr>
          <a:xfrm>
            <a:off x="6400800" y="3733800"/>
            <a:ext cx="0" cy="336071"/>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5" name="Straight Connector 14"/>
          <p:cNvCxnSpPr>
            <a:cxnSpLocks/>
          </p:cNvCxnSpPr>
          <p:nvPr/>
        </p:nvCxnSpPr>
        <p:spPr>
          <a:xfrm>
            <a:off x="6400800" y="4191000"/>
            <a:ext cx="12220" cy="990600"/>
          </a:xfrm>
          <a:prstGeom prst="line">
            <a:avLst/>
          </a:prstGeom>
          <a:ln w="25400">
            <a:solidFill>
              <a:schemeClr val="accent1"/>
            </a:solidFill>
            <a:headEnd type="arrow"/>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6" name="TextBox 15"/>
              <p:cNvSpPr txBox="1"/>
              <p:nvPr/>
            </p:nvSpPr>
            <p:spPr>
              <a:xfrm>
                <a:off x="5943600" y="5331023"/>
                <a:ext cx="1288751" cy="30777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2000" i="1" smtClean="0">
                          <a:latin typeface="Cambria Math" charset="0"/>
                        </a:rPr>
                        <m:t> </m:t>
                      </m:r>
                      <m:r>
                        <a:rPr lang="en-US" sz="2000" b="0" i="0" smtClean="0">
                          <a:latin typeface="Cambria Math" charset="0"/>
                        </a:rPr>
                        <m:t> </m:t>
                      </m:r>
                      <m:r>
                        <m:rPr>
                          <m:sty m:val="p"/>
                        </m:rPr>
                        <a:rPr lang="en-US" sz="2000" b="0" i="0" smtClean="0">
                          <a:latin typeface="Cambria Math" charset="0"/>
                        </a:rPr>
                        <m:t>Value</m:t>
                      </m:r>
                      <m:r>
                        <a:rPr lang="en-US" sz="2000" b="0" i="0" smtClean="0">
                          <a:latin typeface="Cambria Math" charset="0"/>
                        </a:rPr>
                        <m:t>=</m:t>
                      </m:r>
                      <m:r>
                        <a:rPr lang="en-US" sz="2000" b="0" i="1" smtClean="0">
                          <a:latin typeface="Cambria Math" charset="0"/>
                        </a:rPr>
                        <m:t>𝑉</m:t>
                      </m:r>
                    </m:oMath>
                  </m:oMathPara>
                </a14:m>
                <a:endParaRPr lang="en-US" sz="2000" b="0" dirty="0"/>
              </a:p>
            </p:txBody>
          </p:sp>
        </mc:Choice>
        <mc:Fallback xmlns="">
          <p:sp>
            <p:nvSpPr>
              <p:cNvPr id="16" name="TextBox 15"/>
              <p:cNvSpPr txBox="1">
                <a:spLocks noRot="1" noChangeAspect="1" noMove="1" noResize="1" noEditPoints="1" noAdjustHandles="1" noChangeArrowheads="1" noChangeShapeType="1" noTextEdit="1"/>
              </p:cNvSpPr>
              <p:nvPr/>
            </p:nvSpPr>
            <p:spPr>
              <a:xfrm>
                <a:off x="5943600" y="5331023"/>
                <a:ext cx="1288751" cy="307777"/>
              </a:xfrm>
              <a:prstGeom prst="rect">
                <a:avLst/>
              </a:prstGeom>
              <a:blipFill rotWithShape="0">
                <a:blip r:embed="rId6"/>
                <a:stretch>
                  <a:fillRect l="-7109" t="-146000" r="-3318" b="-180000"/>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8" name="TextBox 17"/>
              <p:cNvSpPr txBox="1"/>
              <p:nvPr/>
            </p:nvSpPr>
            <p:spPr>
              <a:xfrm>
                <a:off x="1447800" y="5864423"/>
                <a:ext cx="6501716" cy="30777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2000" i="1" smtClean="0">
                          <a:latin typeface="Cambria Math" charset="0"/>
                        </a:rPr>
                        <m:t> </m:t>
                      </m:r>
                      <m:r>
                        <a:rPr lang="en-US" sz="2000" b="0" i="0" smtClean="0">
                          <a:latin typeface="Cambria Math" charset="0"/>
                        </a:rPr>
                        <m:t> </m:t>
                      </m:r>
                      <m:r>
                        <a:rPr lang="en-US" sz="2000" b="0" i="1" smtClean="0">
                          <a:latin typeface="Cambria Math" charset="0"/>
                        </a:rPr>
                        <m:t>𝑉</m:t>
                      </m:r>
                      <m:r>
                        <a:rPr lang="en-US" sz="2000" b="0" i="1" smtClean="0">
                          <a:latin typeface="Cambria Math" charset="0"/>
                        </a:rPr>
                        <m:t>=</m:t>
                      </m:r>
                      <m:r>
                        <m:rPr>
                          <m:sty m:val="p"/>
                        </m:rPr>
                        <a:rPr lang="en-US" sz="2000" b="0" i="0" smtClean="0">
                          <a:latin typeface="Cambria Math" charset="0"/>
                        </a:rPr>
                        <m:t>the</m:t>
                      </m:r>
                      <m:r>
                        <a:rPr lang="en-US" sz="2000" b="0" i="0" smtClean="0">
                          <a:latin typeface="Cambria Math" charset="0"/>
                        </a:rPr>
                        <m:t> </m:t>
                      </m:r>
                      <m:r>
                        <m:rPr>
                          <m:sty m:val="p"/>
                        </m:rPr>
                        <a:rPr lang="en-US" sz="2000" b="0" i="0" smtClean="0">
                          <a:latin typeface="Cambria Math" charset="0"/>
                        </a:rPr>
                        <m:t>value</m:t>
                      </m:r>
                      <m:r>
                        <a:rPr lang="en-US" sz="2000" b="0" i="0" smtClean="0">
                          <a:latin typeface="Cambria Math" charset="0"/>
                        </a:rPr>
                        <m:t> </m:t>
                      </m:r>
                      <m:r>
                        <m:rPr>
                          <m:sty m:val="p"/>
                        </m:rPr>
                        <a:rPr lang="en-US" sz="2000" b="0" i="0" smtClean="0">
                          <a:latin typeface="Cambria Math" charset="0"/>
                        </a:rPr>
                        <m:t>at</m:t>
                      </m:r>
                      <m:r>
                        <a:rPr lang="en-US" sz="2000" b="0" i="0" smtClean="0">
                          <a:latin typeface="Cambria Math" charset="0"/>
                        </a:rPr>
                        <m:t> </m:t>
                      </m:r>
                      <m:r>
                        <m:rPr>
                          <m:sty m:val="p"/>
                        </m:rPr>
                        <a:rPr lang="en-US" sz="2000" b="0" i="0" smtClean="0">
                          <a:latin typeface="Cambria Math" charset="0"/>
                        </a:rPr>
                        <m:t>the</m:t>
                      </m:r>
                      <m:r>
                        <a:rPr lang="en-US" sz="2000" b="0" i="0" smtClean="0">
                          <a:latin typeface="Cambria Math" charset="0"/>
                        </a:rPr>
                        <m:t> </m:t>
                      </m:r>
                      <m:r>
                        <m:rPr>
                          <m:sty m:val="p"/>
                        </m:rPr>
                        <a:rPr lang="en-US" sz="2000" b="0" i="0" smtClean="0">
                          <a:latin typeface="Cambria Math" charset="0"/>
                        </a:rPr>
                        <m:t>valuation</m:t>
                      </m:r>
                      <m:r>
                        <a:rPr lang="en-US" sz="2000" b="0" i="0" smtClean="0">
                          <a:latin typeface="Cambria Math" charset="0"/>
                        </a:rPr>
                        <m:t> </m:t>
                      </m:r>
                      <m:r>
                        <m:rPr>
                          <m:sty m:val="p"/>
                        </m:rPr>
                        <a:rPr lang="en-US" sz="2000" b="0" i="0" smtClean="0">
                          <a:latin typeface="Cambria Math" charset="0"/>
                        </a:rPr>
                        <m:t>date</m:t>
                      </m:r>
                      <m:r>
                        <a:rPr lang="en-US" sz="2000" b="0" i="0" smtClean="0">
                          <a:latin typeface="Cambria Math" charset="0"/>
                        </a:rPr>
                        <m:t> </m:t>
                      </m:r>
                      <m:r>
                        <m:rPr>
                          <m:sty m:val="p"/>
                        </m:rPr>
                        <a:rPr lang="en-US" sz="2000" b="0" i="0" smtClean="0">
                          <a:latin typeface="Cambria Math" charset="0"/>
                        </a:rPr>
                        <m:t>of</m:t>
                      </m:r>
                      <m:r>
                        <a:rPr lang="en-US" sz="2000" b="0" i="0" smtClean="0">
                          <a:latin typeface="Cambria Math" charset="0"/>
                        </a:rPr>
                        <m:t> </m:t>
                      </m:r>
                      <m:r>
                        <m:rPr>
                          <m:sty m:val="p"/>
                        </m:rPr>
                        <a:rPr lang="en-US" sz="2000" b="0" i="0" smtClean="0">
                          <a:latin typeface="Cambria Math" charset="0"/>
                        </a:rPr>
                        <m:t>a</m:t>
                      </m:r>
                      <m:r>
                        <a:rPr lang="en-US" sz="2000" b="0" i="0" smtClean="0">
                          <a:latin typeface="Cambria Math" charset="0"/>
                        </a:rPr>
                        <m:t> </m:t>
                      </m:r>
                      <m:r>
                        <m:rPr>
                          <m:sty m:val="p"/>
                        </m:rPr>
                        <a:rPr lang="en-US" sz="2000" b="0" i="0" smtClean="0">
                          <a:latin typeface="Cambria Math" charset="0"/>
                        </a:rPr>
                        <m:t>basic</m:t>
                      </m:r>
                      <m:r>
                        <a:rPr lang="en-US" sz="2000" b="0" i="0" smtClean="0">
                          <a:latin typeface="Cambria Math" charset="0"/>
                        </a:rPr>
                        <m:t> </m:t>
                      </m:r>
                      <m:r>
                        <m:rPr>
                          <m:sty m:val="p"/>
                        </m:rPr>
                        <a:rPr lang="en-US" sz="2000" b="0" i="0" smtClean="0">
                          <a:latin typeface="Cambria Math" charset="0"/>
                        </a:rPr>
                        <m:t>level</m:t>
                      </m:r>
                      <m:r>
                        <a:rPr lang="en-US" sz="2000" b="0" i="0" smtClean="0">
                          <a:latin typeface="Cambria Math" charset="0"/>
                        </a:rPr>
                        <m:t> </m:t>
                      </m:r>
                      <m:r>
                        <m:rPr>
                          <m:sty m:val="p"/>
                        </m:rPr>
                        <a:rPr lang="en-US" sz="2000" b="0" i="0" smtClean="0">
                          <a:latin typeface="Cambria Math" charset="0"/>
                        </a:rPr>
                        <m:t>annuity</m:t>
                      </m:r>
                    </m:oMath>
                  </m:oMathPara>
                </a14:m>
                <a:endParaRPr lang="en-US" sz="2000" b="0" dirty="0"/>
              </a:p>
            </p:txBody>
          </p:sp>
        </mc:Choice>
        <mc:Fallback xmlns="">
          <p:sp>
            <p:nvSpPr>
              <p:cNvPr id="18" name="TextBox 17"/>
              <p:cNvSpPr txBox="1">
                <a:spLocks noRot="1" noChangeAspect="1" noMove="1" noResize="1" noEditPoints="1" noAdjustHandles="1" noChangeArrowheads="1" noChangeShapeType="1" noTextEdit="1"/>
              </p:cNvSpPr>
              <p:nvPr/>
            </p:nvSpPr>
            <p:spPr>
              <a:xfrm>
                <a:off x="1447800" y="5864423"/>
                <a:ext cx="6501716" cy="307777"/>
              </a:xfrm>
              <a:prstGeom prst="rect">
                <a:avLst/>
              </a:prstGeom>
              <a:blipFill rotWithShape="0">
                <a:blip r:embed="rId7"/>
                <a:stretch>
                  <a:fillRect l="-1126" t="-143137" r="-844" b="-174510"/>
                </a:stretch>
              </a:blipFill>
            </p:spPr>
            <p:txBody>
              <a:bodyPr/>
              <a:lstStyle/>
              <a:p>
                <a:r>
                  <a:rPr lang="en-US">
                    <a:noFill/>
                  </a:rPr>
                  <a:t> </a:t>
                </a:r>
              </a:p>
            </p:txBody>
          </p:sp>
        </mc:Fallback>
      </mc:AlternateContent>
    </p:spTree>
    <p:extLst>
      <p:ext uri="{BB962C8B-B14F-4D97-AF65-F5344CB8AC3E}">
        <p14:creationId xmlns:p14="http://schemas.microsoft.com/office/powerpoint/2010/main" val="188498145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Content Placeholder 2"/>
          <p:cNvSpPr txBox="1">
            <a:spLocks/>
          </p:cNvSpPr>
          <p:nvPr/>
        </p:nvSpPr>
        <p:spPr>
          <a:xfrm>
            <a:off x="457200" y="1494000"/>
            <a:ext cx="8001000" cy="4525963"/>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1028700" indent="-571500" algn="l" defTabSz="914400" rtl="0" eaLnBrk="1" latinLnBrk="0" hangingPunct="1">
              <a:spcBef>
                <a:spcPct val="20000"/>
              </a:spcBef>
              <a:buFont typeface="+mj-lt"/>
              <a:buAutoNum type="romanLcPeriod"/>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Wingdings" pitchFamily="2" charset="2"/>
              <a:buChar char="Ø"/>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endParaRPr lang="en-US" sz="2000" dirty="0">
              <a:solidFill>
                <a:schemeClr val="tx1"/>
              </a:solidFill>
              <a:latin typeface="Bold sand ms"/>
            </a:endParaRPr>
          </a:p>
        </p:txBody>
      </p:sp>
      <p:sp>
        <p:nvSpPr>
          <p:cNvPr id="4" name="Title 1"/>
          <p:cNvSpPr txBox="1">
            <a:spLocks/>
          </p:cNvSpPr>
          <p:nvPr/>
        </p:nvSpPr>
        <p:spPr>
          <a:xfrm>
            <a:off x="228600" y="228600"/>
            <a:ext cx="8686800" cy="11430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spcAft>
                <a:spcPts val="1200"/>
              </a:spcAft>
            </a:pPr>
            <a:r>
              <a:rPr lang="en-US" b="1" dirty="0">
                <a:latin typeface="Bold sand ms"/>
              </a:rPr>
              <a:t>Definitions and Terminology</a:t>
            </a:r>
          </a:p>
        </p:txBody>
      </p:sp>
      <p:cxnSp>
        <p:nvCxnSpPr>
          <p:cNvPr id="5" name="Straight Arrow Connector 4"/>
          <p:cNvCxnSpPr>
            <a:cxnSpLocks/>
          </p:cNvCxnSpPr>
          <p:nvPr/>
        </p:nvCxnSpPr>
        <p:spPr>
          <a:xfrm flipV="1">
            <a:off x="1460020" y="3886200"/>
            <a:ext cx="6189098" cy="18377"/>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mc:AlternateContent xmlns:mc="http://schemas.openxmlformats.org/markup-compatibility/2006" xmlns:a14="http://schemas.microsoft.com/office/drawing/2010/main">
        <mc:Choice Requires="a14">
          <p:sp>
            <p:nvSpPr>
              <p:cNvPr id="6" name="TextBox 5"/>
              <p:cNvSpPr txBox="1"/>
              <p:nvPr/>
            </p:nvSpPr>
            <p:spPr>
              <a:xfrm>
                <a:off x="2395728" y="3200400"/>
                <a:ext cx="381000" cy="369332"/>
              </a:xfrm>
              <a:prstGeom prst="rect">
                <a:avLst/>
              </a:prstGeom>
            </p:spPr>
            <p:style>
              <a:lnRef idx="0">
                <a:schemeClr val="accent2"/>
              </a:lnRef>
              <a:fillRef idx="3">
                <a:schemeClr val="accent2"/>
              </a:fillRef>
              <a:effectRef idx="3">
                <a:schemeClr val="accent2"/>
              </a:effectRef>
              <a:fontRef idx="minor">
                <a:schemeClr val="lt1"/>
              </a:fontRef>
            </p:style>
            <p:txBody>
              <a:bodyPr wrap="square"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charset="0"/>
                        </a:rPr>
                        <m:t>2</m:t>
                      </m:r>
                    </m:oMath>
                  </m:oMathPara>
                </a14:m>
                <a:endParaRPr lang="en-US" dirty="0">
                  <a:latin typeface="Bold sand ms"/>
                </a:endParaRPr>
              </a:p>
            </p:txBody>
          </p:sp>
        </mc:Choice>
        <mc:Fallback xmlns="">
          <p:sp>
            <p:nvSpPr>
              <p:cNvPr id="6" name="TextBox 5"/>
              <p:cNvSpPr txBox="1">
                <a:spLocks noRot="1" noChangeAspect="1" noMove="1" noResize="1" noEditPoints="1" noAdjustHandles="1" noChangeArrowheads="1" noChangeShapeType="1" noTextEdit="1"/>
              </p:cNvSpPr>
              <p:nvPr/>
            </p:nvSpPr>
            <p:spPr>
              <a:xfrm>
                <a:off x="2395728" y="3200400"/>
                <a:ext cx="381000" cy="369332"/>
              </a:xfrm>
              <a:prstGeom prst="rect">
                <a:avLst/>
              </a:prstGeom>
              <a:blipFill rotWithShape="0">
                <a:blip r:embed="rId3"/>
                <a:stretch>
                  <a:fillRect/>
                </a:stretch>
              </a:blipFill>
            </p:spPr>
            <p:txBody>
              <a:bodyPr/>
              <a:lstStyle/>
              <a:p>
                <a:r>
                  <a:rPr lang="en-US">
                    <a:noFill/>
                  </a:rPr>
                  <a:t> </a:t>
                </a:r>
              </a:p>
            </p:txBody>
          </p:sp>
        </mc:Fallback>
      </mc:AlternateContent>
      <p:cxnSp>
        <p:nvCxnSpPr>
          <p:cNvPr id="7" name="Straight Connector 6"/>
          <p:cNvCxnSpPr>
            <a:cxnSpLocks/>
          </p:cNvCxnSpPr>
          <p:nvPr/>
        </p:nvCxnSpPr>
        <p:spPr>
          <a:xfrm>
            <a:off x="2590800" y="3733800"/>
            <a:ext cx="0" cy="336071"/>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8" name="Straight Connector 7"/>
          <p:cNvCxnSpPr>
            <a:cxnSpLocks/>
          </p:cNvCxnSpPr>
          <p:nvPr/>
        </p:nvCxnSpPr>
        <p:spPr>
          <a:xfrm>
            <a:off x="3352800" y="3733800"/>
            <a:ext cx="0" cy="336071"/>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0" name="Straight Connector 9"/>
          <p:cNvCxnSpPr>
            <a:cxnSpLocks/>
          </p:cNvCxnSpPr>
          <p:nvPr/>
        </p:nvCxnSpPr>
        <p:spPr>
          <a:xfrm>
            <a:off x="5638800" y="3733800"/>
            <a:ext cx="0" cy="336071"/>
          </a:xfrm>
          <a:prstGeom prst="line">
            <a:avLst/>
          </a:prstGeom>
          <a:ln w="25400"/>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1" name="TextBox 10"/>
              <p:cNvSpPr txBox="1"/>
              <p:nvPr/>
            </p:nvSpPr>
            <p:spPr>
              <a:xfrm>
                <a:off x="4191000" y="3181290"/>
                <a:ext cx="381000" cy="400110"/>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sz="2000" b="0" i="1" smtClean="0">
                          <a:latin typeface="Cambria Math" charset="0"/>
                          <a:ea typeface="Cambria Math" charset="0"/>
                          <a:cs typeface="Cambria Math" charset="0"/>
                        </a:rPr>
                        <m:t>⋯</m:t>
                      </m:r>
                      <m:r>
                        <a:rPr lang="en-US" sz="2000" b="0" i="0" smtClean="0">
                          <a:latin typeface="Cambria Math" charset="0"/>
                        </a:rPr>
                        <m:t> </m:t>
                      </m:r>
                    </m:oMath>
                  </m:oMathPara>
                </a14:m>
                <a:endParaRPr lang="en-US" sz="2000" dirty="0"/>
              </a:p>
            </p:txBody>
          </p:sp>
        </mc:Choice>
        <mc:Fallback xmlns="">
          <p:sp>
            <p:nvSpPr>
              <p:cNvPr id="11" name="TextBox 10"/>
              <p:cNvSpPr txBox="1">
                <a:spLocks noRot="1" noChangeAspect="1" noMove="1" noResize="1" noEditPoints="1" noAdjustHandles="1" noChangeArrowheads="1" noChangeShapeType="1" noTextEdit="1"/>
              </p:cNvSpPr>
              <p:nvPr/>
            </p:nvSpPr>
            <p:spPr>
              <a:xfrm>
                <a:off x="4191000" y="3181290"/>
                <a:ext cx="381000" cy="400110"/>
              </a:xfrm>
              <a:prstGeom prst="rect">
                <a:avLst/>
              </a:prstGeom>
              <a:blipFill rotWithShape="0">
                <a:blip r:embed="rId4"/>
                <a:stretch>
                  <a:fillRect t="-98485" r="-30645" b="-124242"/>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3" name="TextBox 12"/>
              <p:cNvSpPr txBox="1"/>
              <p:nvPr/>
            </p:nvSpPr>
            <p:spPr>
              <a:xfrm>
                <a:off x="3200400" y="3200400"/>
                <a:ext cx="381000" cy="369332"/>
              </a:xfrm>
              <a:prstGeom prst="rect">
                <a:avLst/>
              </a:prstGeom>
            </p:spPr>
            <p:style>
              <a:lnRef idx="0">
                <a:schemeClr val="accent2"/>
              </a:lnRef>
              <a:fillRef idx="3">
                <a:schemeClr val="accent2"/>
              </a:fillRef>
              <a:effectRef idx="3">
                <a:schemeClr val="accent2"/>
              </a:effectRef>
              <a:fontRef idx="minor">
                <a:schemeClr val="lt1"/>
              </a:fontRef>
            </p:style>
            <p:txBody>
              <a:bodyPr wrap="square"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charset="0"/>
                        </a:rPr>
                        <m:t>2</m:t>
                      </m:r>
                    </m:oMath>
                  </m:oMathPara>
                </a14:m>
                <a:endParaRPr lang="en-US" dirty="0">
                  <a:latin typeface="Bold sand ms"/>
                </a:endParaRPr>
              </a:p>
            </p:txBody>
          </p:sp>
        </mc:Choice>
        <mc:Fallback xmlns="">
          <p:sp>
            <p:nvSpPr>
              <p:cNvPr id="13" name="TextBox 12"/>
              <p:cNvSpPr txBox="1">
                <a:spLocks noRot="1" noChangeAspect="1" noMove="1" noResize="1" noEditPoints="1" noAdjustHandles="1" noChangeArrowheads="1" noChangeShapeType="1" noTextEdit="1"/>
              </p:cNvSpPr>
              <p:nvPr/>
            </p:nvSpPr>
            <p:spPr>
              <a:xfrm>
                <a:off x="3200400" y="3200400"/>
                <a:ext cx="381000" cy="369332"/>
              </a:xfrm>
              <a:prstGeom prst="rect">
                <a:avLst/>
              </a:prstGeom>
              <a:blipFill rotWithShape="0">
                <a:blip r:embed="rId3"/>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4" name="TextBox 13"/>
              <p:cNvSpPr txBox="1"/>
              <p:nvPr/>
            </p:nvSpPr>
            <p:spPr>
              <a:xfrm>
                <a:off x="5410200" y="3200400"/>
                <a:ext cx="381000" cy="369332"/>
              </a:xfrm>
              <a:prstGeom prst="rect">
                <a:avLst/>
              </a:prstGeom>
            </p:spPr>
            <p:style>
              <a:lnRef idx="0">
                <a:schemeClr val="accent2"/>
              </a:lnRef>
              <a:fillRef idx="3">
                <a:schemeClr val="accent2"/>
              </a:fillRef>
              <a:effectRef idx="3">
                <a:schemeClr val="accent2"/>
              </a:effectRef>
              <a:fontRef idx="minor">
                <a:schemeClr val="lt1"/>
              </a:fontRef>
            </p:style>
            <p:txBody>
              <a:bodyPr wrap="square"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charset="0"/>
                        </a:rPr>
                        <m:t>2</m:t>
                      </m:r>
                    </m:oMath>
                  </m:oMathPara>
                </a14:m>
                <a:endParaRPr lang="en-US" dirty="0">
                  <a:latin typeface="Bold sand ms"/>
                </a:endParaRPr>
              </a:p>
            </p:txBody>
          </p:sp>
        </mc:Choice>
        <mc:Fallback xmlns="">
          <p:sp>
            <p:nvSpPr>
              <p:cNvPr id="14" name="TextBox 13"/>
              <p:cNvSpPr txBox="1">
                <a:spLocks noRot="1" noChangeAspect="1" noMove="1" noResize="1" noEditPoints="1" noAdjustHandles="1" noChangeArrowheads="1" noChangeShapeType="1" noTextEdit="1"/>
              </p:cNvSpPr>
              <p:nvPr/>
            </p:nvSpPr>
            <p:spPr>
              <a:xfrm>
                <a:off x="5410200" y="3200400"/>
                <a:ext cx="381000" cy="369332"/>
              </a:xfrm>
              <a:prstGeom prst="rect">
                <a:avLst/>
              </a:prstGeom>
              <a:blipFill rotWithShape="0">
                <a:blip r:embed="rId5"/>
                <a:stretch>
                  <a:fillRect/>
                </a:stretch>
              </a:blipFill>
            </p:spPr>
            <p:txBody>
              <a:bodyPr/>
              <a:lstStyle/>
              <a:p>
                <a:r>
                  <a:rPr lang="en-US">
                    <a:noFill/>
                  </a:rPr>
                  <a:t> </a:t>
                </a:r>
              </a:p>
            </p:txBody>
          </p:sp>
        </mc:Fallback>
      </mc:AlternateContent>
      <p:cxnSp>
        <p:nvCxnSpPr>
          <p:cNvPr id="12" name="Straight Connector 11"/>
          <p:cNvCxnSpPr>
            <a:cxnSpLocks/>
          </p:cNvCxnSpPr>
          <p:nvPr/>
        </p:nvCxnSpPr>
        <p:spPr>
          <a:xfrm>
            <a:off x="6400800" y="3733800"/>
            <a:ext cx="0" cy="336071"/>
          </a:xfrm>
          <a:prstGeom prst="line">
            <a:avLst/>
          </a:prstGeom>
          <a:ln w="254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0411084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Content Placeholder 2"/>
          <p:cNvSpPr txBox="1">
            <a:spLocks/>
          </p:cNvSpPr>
          <p:nvPr/>
        </p:nvSpPr>
        <p:spPr>
          <a:xfrm>
            <a:off x="457200" y="1494000"/>
            <a:ext cx="8001000" cy="4525963"/>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1028700" indent="-571500" algn="l" defTabSz="914400" rtl="0" eaLnBrk="1" latinLnBrk="0" hangingPunct="1">
              <a:spcBef>
                <a:spcPct val="20000"/>
              </a:spcBef>
              <a:buFont typeface="+mj-lt"/>
              <a:buAutoNum type="romanLcPeriod"/>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Wingdings" pitchFamily="2" charset="2"/>
              <a:buChar char="Ø"/>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endParaRPr lang="en-US" sz="2000" dirty="0">
              <a:solidFill>
                <a:schemeClr val="tx1"/>
              </a:solidFill>
              <a:latin typeface="Bold sand ms"/>
            </a:endParaRPr>
          </a:p>
        </p:txBody>
      </p:sp>
      <p:sp>
        <p:nvSpPr>
          <p:cNvPr id="4" name="Title 1"/>
          <p:cNvSpPr txBox="1">
            <a:spLocks/>
          </p:cNvSpPr>
          <p:nvPr/>
        </p:nvSpPr>
        <p:spPr>
          <a:xfrm>
            <a:off x="228600" y="228600"/>
            <a:ext cx="8686800" cy="11430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spcAft>
                <a:spcPts val="1200"/>
              </a:spcAft>
            </a:pPr>
            <a:r>
              <a:rPr lang="en-US" b="1" dirty="0">
                <a:latin typeface="Bold sand ms"/>
              </a:rPr>
              <a:t>Definitions and Terminology</a:t>
            </a:r>
          </a:p>
        </p:txBody>
      </p:sp>
      <p:cxnSp>
        <p:nvCxnSpPr>
          <p:cNvPr id="5" name="Straight Arrow Connector 4"/>
          <p:cNvCxnSpPr>
            <a:cxnSpLocks/>
          </p:cNvCxnSpPr>
          <p:nvPr/>
        </p:nvCxnSpPr>
        <p:spPr>
          <a:xfrm flipV="1">
            <a:off x="1460020" y="3886200"/>
            <a:ext cx="6189098" cy="18377"/>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mc:AlternateContent xmlns:mc="http://schemas.openxmlformats.org/markup-compatibility/2006" xmlns:a14="http://schemas.microsoft.com/office/drawing/2010/main">
        <mc:Choice Requires="a14">
          <p:sp>
            <p:nvSpPr>
              <p:cNvPr id="6" name="TextBox 5"/>
              <p:cNvSpPr txBox="1"/>
              <p:nvPr/>
            </p:nvSpPr>
            <p:spPr>
              <a:xfrm>
                <a:off x="2395728" y="3200400"/>
                <a:ext cx="381000" cy="369332"/>
              </a:xfrm>
              <a:prstGeom prst="rect">
                <a:avLst/>
              </a:prstGeom>
            </p:spPr>
            <p:style>
              <a:lnRef idx="0">
                <a:schemeClr val="accent2"/>
              </a:lnRef>
              <a:fillRef idx="3">
                <a:schemeClr val="accent2"/>
              </a:fillRef>
              <a:effectRef idx="3">
                <a:schemeClr val="accent2"/>
              </a:effectRef>
              <a:fontRef idx="minor">
                <a:schemeClr val="lt1"/>
              </a:fontRef>
            </p:style>
            <p:txBody>
              <a:bodyPr wrap="square"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charset="0"/>
                        </a:rPr>
                        <m:t>2</m:t>
                      </m:r>
                    </m:oMath>
                  </m:oMathPara>
                </a14:m>
                <a:endParaRPr lang="en-US" dirty="0">
                  <a:latin typeface="Bold sand ms"/>
                </a:endParaRPr>
              </a:p>
            </p:txBody>
          </p:sp>
        </mc:Choice>
        <mc:Fallback xmlns="">
          <p:sp>
            <p:nvSpPr>
              <p:cNvPr id="6" name="TextBox 5"/>
              <p:cNvSpPr txBox="1">
                <a:spLocks noRot="1" noChangeAspect="1" noMove="1" noResize="1" noEditPoints="1" noAdjustHandles="1" noChangeArrowheads="1" noChangeShapeType="1" noTextEdit="1"/>
              </p:cNvSpPr>
              <p:nvPr/>
            </p:nvSpPr>
            <p:spPr>
              <a:xfrm>
                <a:off x="2395728" y="3200400"/>
                <a:ext cx="381000" cy="369332"/>
              </a:xfrm>
              <a:prstGeom prst="rect">
                <a:avLst/>
              </a:prstGeom>
              <a:blipFill rotWithShape="0">
                <a:blip r:embed="rId3"/>
                <a:stretch>
                  <a:fillRect/>
                </a:stretch>
              </a:blipFill>
            </p:spPr>
            <p:txBody>
              <a:bodyPr/>
              <a:lstStyle/>
              <a:p>
                <a:r>
                  <a:rPr lang="en-US">
                    <a:noFill/>
                  </a:rPr>
                  <a:t> </a:t>
                </a:r>
              </a:p>
            </p:txBody>
          </p:sp>
        </mc:Fallback>
      </mc:AlternateContent>
      <p:cxnSp>
        <p:nvCxnSpPr>
          <p:cNvPr id="7" name="Straight Connector 6"/>
          <p:cNvCxnSpPr>
            <a:cxnSpLocks/>
          </p:cNvCxnSpPr>
          <p:nvPr/>
        </p:nvCxnSpPr>
        <p:spPr>
          <a:xfrm>
            <a:off x="2590800" y="3733800"/>
            <a:ext cx="0" cy="336071"/>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8" name="Straight Connector 7"/>
          <p:cNvCxnSpPr>
            <a:cxnSpLocks/>
          </p:cNvCxnSpPr>
          <p:nvPr/>
        </p:nvCxnSpPr>
        <p:spPr>
          <a:xfrm>
            <a:off x="3352800" y="3733800"/>
            <a:ext cx="0" cy="336071"/>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0" name="Straight Connector 9"/>
          <p:cNvCxnSpPr>
            <a:cxnSpLocks/>
          </p:cNvCxnSpPr>
          <p:nvPr/>
        </p:nvCxnSpPr>
        <p:spPr>
          <a:xfrm>
            <a:off x="5638800" y="3733800"/>
            <a:ext cx="0" cy="336071"/>
          </a:xfrm>
          <a:prstGeom prst="line">
            <a:avLst/>
          </a:prstGeom>
          <a:ln w="25400"/>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1" name="TextBox 10"/>
              <p:cNvSpPr txBox="1"/>
              <p:nvPr/>
            </p:nvSpPr>
            <p:spPr>
              <a:xfrm>
                <a:off x="4191000" y="3181290"/>
                <a:ext cx="381000" cy="400110"/>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sz="2000" b="0" i="1" smtClean="0">
                          <a:latin typeface="Cambria Math" charset="0"/>
                          <a:ea typeface="Cambria Math" charset="0"/>
                          <a:cs typeface="Cambria Math" charset="0"/>
                        </a:rPr>
                        <m:t>⋯</m:t>
                      </m:r>
                      <m:r>
                        <a:rPr lang="en-US" sz="2000" b="0" i="0" smtClean="0">
                          <a:latin typeface="Cambria Math" charset="0"/>
                        </a:rPr>
                        <m:t> </m:t>
                      </m:r>
                    </m:oMath>
                  </m:oMathPara>
                </a14:m>
                <a:endParaRPr lang="en-US" sz="2000" dirty="0"/>
              </a:p>
            </p:txBody>
          </p:sp>
        </mc:Choice>
        <mc:Fallback xmlns="">
          <p:sp>
            <p:nvSpPr>
              <p:cNvPr id="11" name="TextBox 10"/>
              <p:cNvSpPr txBox="1">
                <a:spLocks noRot="1" noChangeAspect="1" noMove="1" noResize="1" noEditPoints="1" noAdjustHandles="1" noChangeArrowheads="1" noChangeShapeType="1" noTextEdit="1"/>
              </p:cNvSpPr>
              <p:nvPr/>
            </p:nvSpPr>
            <p:spPr>
              <a:xfrm>
                <a:off x="4191000" y="3181290"/>
                <a:ext cx="381000" cy="400110"/>
              </a:xfrm>
              <a:prstGeom prst="rect">
                <a:avLst/>
              </a:prstGeom>
              <a:blipFill rotWithShape="0">
                <a:blip r:embed="rId4"/>
                <a:stretch>
                  <a:fillRect t="-98485" r="-30645" b="-124242"/>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3" name="TextBox 12"/>
              <p:cNvSpPr txBox="1"/>
              <p:nvPr/>
            </p:nvSpPr>
            <p:spPr>
              <a:xfrm>
                <a:off x="3200400" y="3200400"/>
                <a:ext cx="381000" cy="369332"/>
              </a:xfrm>
              <a:prstGeom prst="rect">
                <a:avLst/>
              </a:prstGeom>
            </p:spPr>
            <p:style>
              <a:lnRef idx="0">
                <a:schemeClr val="accent2"/>
              </a:lnRef>
              <a:fillRef idx="3">
                <a:schemeClr val="accent2"/>
              </a:fillRef>
              <a:effectRef idx="3">
                <a:schemeClr val="accent2"/>
              </a:effectRef>
              <a:fontRef idx="minor">
                <a:schemeClr val="lt1"/>
              </a:fontRef>
            </p:style>
            <p:txBody>
              <a:bodyPr wrap="square"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charset="0"/>
                        </a:rPr>
                        <m:t>2</m:t>
                      </m:r>
                    </m:oMath>
                  </m:oMathPara>
                </a14:m>
                <a:endParaRPr lang="en-US" dirty="0">
                  <a:latin typeface="Bold sand ms"/>
                </a:endParaRPr>
              </a:p>
            </p:txBody>
          </p:sp>
        </mc:Choice>
        <mc:Fallback xmlns="">
          <p:sp>
            <p:nvSpPr>
              <p:cNvPr id="13" name="TextBox 12"/>
              <p:cNvSpPr txBox="1">
                <a:spLocks noRot="1" noChangeAspect="1" noMove="1" noResize="1" noEditPoints="1" noAdjustHandles="1" noChangeArrowheads="1" noChangeShapeType="1" noTextEdit="1"/>
              </p:cNvSpPr>
              <p:nvPr/>
            </p:nvSpPr>
            <p:spPr>
              <a:xfrm>
                <a:off x="3200400" y="3200400"/>
                <a:ext cx="381000" cy="369332"/>
              </a:xfrm>
              <a:prstGeom prst="rect">
                <a:avLst/>
              </a:prstGeom>
              <a:blipFill rotWithShape="0">
                <a:blip r:embed="rId3"/>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4" name="TextBox 13"/>
              <p:cNvSpPr txBox="1"/>
              <p:nvPr/>
            </p:nvSpPr>
            <p:spPr>
              <a:xfrm>
                <a:off x="5410200" y="3200400"/>
                <a:ext cx="381000" cy="369332"/>
              </a:xfrm>
              <a:prstGeom prst="rect">
                <a:avLst/>
              </a:prstGeom>
            </p:spPr>
            <p:style>
              <a:lnRef idx="0">
                <a:schemeClr val="accent2"/>
              </a:lnRef>
              <a:fillRef idx="3">
                <a:schemeClr val="accent2"/>
              </a:fillRef>
              <a:effectRef idx="3">
                <a:schemeClr val="accent2"/>
              </a:effectRef>
              <a:fontRef idx="minor">
                <a:schemeClr val="lt1"/>
              </a:fontRef>
            </p:style>
            <p:txBody>
              <a:bodyPr wrap="square"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charset="0"/>
                        </a:rPr>
                        <m:t>2</m:t>
                      </m:r>
                    </m:oMath>
                  </m:oMathPara>
                </a14:m>
                <a:endParaRPr lang="en-US" dirty="0">
                  <a:latin typeface="Bold sand ms"/>
                </a:endParaRPr>
              </a:p>
            </p:txBody>
          </p:sp>
        </mc:Choice>
        <mc:Fallback xmlns="">
          <p:sp>
            <p:nvSpPr>
              <p:cNvPr id="14" name="TextBox 13"/>
              <p:cNvSpPr txBox="1">
                <a:spLocks noRot="1" noChangeAspect="1" noMove="1" noResize="1" noEditPoints="1" noAdjustHandles="1" noChangeArrowheads="1" noChangeShapeType="1" noTextEdit="1"/>
              </p:cNvSpPr>
              <p:nvPr/>
            </p:nvSpPr>
            <p:spPr>
              <a:xfrm>
                <a:off x="5410200" y="3200400"/>
                <a:ext cx="381000" cy="369332"/>
              </a:xfrm>
              <a:prstGeom prst="rect">
                <a:avLst/>
              </a:prstGeom>
              <a:blipFill rotWithShape="0">
                <a:blip r:embed="rId5"/>
                <a:stretch>
                  <a:fillRect/>
                </a:stretch>
              </a:blipFill>
            </p:spPr>
            <p:txBody>
              <a:bodyPr/>
              <a:lstStyle/>
              <a:p>
                <a:r>
                  <a:rPr lang="en-US">
                    <a:noFill/>
                  </a:rPr>
                  <a:t> </a:t>
                </a:r>
              </a:p>
            </p:txBody>
          </p:sp>
        </mc:Fallback>
      </mc:AlternateContent>
      <p:cxnSp>
        <p:nvCxnSpPr>
          <p:cNvPr id="12" name="Straight Connector 11"/>
          <p:cNvCxnSpPr>
            <a:cxnSpLocks/>
          </p:cNvCxnSpPr>
          <p:nvPr/>
        </p:nvCxnSpPr>
        <p:spPr>
          <a:xfrm>
            <a:off x="6400800" y="3733800"/>
            <a:ext cx="0" cy="336071"/>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5" name="Straight Connector 14"/>
          <p:cNvCxnSpPr>
            <a:cxnSpLocks/>
          </p:cNvCxnSpPr>
          <p:nvPr/>
        </p:nvCxnSpPr>
        <p:spPr>
          <a:xfrm>
            <a:off x="6400800" y="4191000"/>
            <a:ext cx="12220" cy="990600"/>
          </a:xfrm>
          <a:prstGeom prst="line">
            <a:avLst/>
          </a:prstGeom>
          <a:ln w="25400">
            <a:solidFill>
              <a:schemeClr val="accent1"/>
            </a:solidFill>
            <a:headEnd type="arrow"/>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6" name="TextBox 15"/>
              <p:cNvSpPr txBox="1"/>
              <p:nvPr/>
            </p:nvSpPr>
            <p:spPr>
              <a:xfrm>
                <a:off x="5943600" y="5331023"/>
                <a:ext cx="1158074" cy="30777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2000" i="1" smtClean="0">
                          <a:latin typeface="Cambria Math" charset="0"/>
                        </a:rPr>
                        <m:t> </m:t>
                      </m:r>
                      <m:r>
                        <a:rPr lang="en-US" sz="2000" b="0" i="0" smtClean="0">
                          <a:latin typeface="Cambria Math" charset="0"/>
                        </a:rPr>
                        <m:t> </m:t>
                      </m:r>
                      <m:r>
                        <m:rPr>
                          <m:sty m:val="p"/>
                        </m:rPr>
                        <a:rPr lang="en-US" sz="2000" b="0" i="0" smtClean="0">
                          <a:latin typeface="Cambria Math" charset="0"/>
                        </a:rPr>
                        <m:t>Value</m:t>
                      </m:r>
                      <m:r>
                        <a:rPr lang="en-US" sz="2000" b="0" i="0" smtClean="0">
                          <a:latin typeface="Cambria Math" charset="0"/>
                        </a:rPr>
                        <m:t>=?</m:t>
                      </m:r>
                    </m:oMath>
                  </m:oMathPara>
                </a14:m>
                <a:endParaRPr lang="en-US" sz="2000" b="0" dirty="0"/>
              </a:p>
            </p:txBody>
          </p:sp>
        </mc:Choice>
        <mc:Fallback xmlns="">
          <p:sp>
            <p:nvSpPr>
              <p:cNvPr id="16" name="TextBox 15"/>
              <p:cNvSpPr txBox="1">
                <a:spLocks noRot="1" noChangeAspect="1" noMove="1" noResize="1" noEditPoints="1" noAdjustHandles="1" noChangeArrowheads="1" noChangeShapeType="1" noTextEdit="1"/>
              </p:cNvSpPr>
              <p:nvPr/>
            </p:nvSpPr>
            <p:spPr>
              <a:xfrm>
                <a:off x="5943600" y="5331023"/>
                <a:ext cx="1158074" cy="307777"/>
              </a:xfrm>
              <a:prstGeom prst="rect">
                <a:avLst/>
              </a:prstGeom>
              <a:blipFill rotWithShape="0">
                <a:blip r:embed="rId6"/>
                <a:stretch>
                  <a:fillRect l="-7895" t="-146000" r="-4737" b="-180000"/>
                </a:stretch>
              </a:blipFill>
            </p:spPr>
            <p:txBody>
              <a:bodyPr/>
              <a:lstStyle/>
              <a:p>
                <a:r>
                  <a:rPr lang="en-US">
                    <a:noFill/>
                  </a:rPr>
                  <a:t> </a:t>
                </a:r>
              </a:p>
            </p:txBody>
          </p:sp>
        </mc:Fallback>
      </mc:AlternateContent>
    </p:spTree>
    <p:extLst>
      <p:ext uri="{BB962C8B-B14F-4D97-AF65-F5344CB8AC3E}">
        <p14:creationId xmlns:p14="http://schemas.microsoft.com/office/powerpoint/2010/main" val="109376384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Content Placeholder 2"/>
          <p:cNvSpPr txBox="1">
            <a:spLocks/>
          </p:cNvSpPr>
          <p:nvPr/>
        </p:nvSpPr>
        <p:spPr>
          <a:xfrm>
            <a:off x="457200" y="1494000"/>
            <a:ext cx="8001000" cy="4525963"/>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1028700" indent="-571500" algn="l" defTabSz="914400" rtl="0" eaLnBrk="1" latinLnBrk="0" hangingPunct="1">
              <a:spcBef>
                <a:spcPct val="20000"/>
              </a:spcBef>
              <a:buFont typeface="+mj-lt"/>
              <a:buAutoNum type="romanLcPeriod"/>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Wingdings" pitchFamily="2" charset="2"/>
              <a:buChar char="Ø"/>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endParaRPr lang="en-US" sz="2000" dirty="0">
              <a:solidFill>
                <a:schemeClr val="tx1"/>
              </a:solidFill>
              <a:latin typeface="Bold sand ms"/>
            </a:endParaRPr>
          </a:p>
        </p:txBody>
      </p:sp>
      <p:sp>
        <p:nvSpPr>
          <p:cNvPr id="4" name="Title 1"/>
          <p:cNvSpPr txBox="1">
            <a:spLocks/>
          </p:cNvSpPr>
          <p:nvPr/>
        </p:nvSpPr>
        <p:spPr>
          <a:xfrm>
            <a:off x="228600" y="228600"/>
            <a:ext cx="8686800" cy="11430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spcAft>
                <a:spcPts val="1200"/>
              </a:spcAft>
            </a:pPr>
            <a:r>
              <a:rPr lang="en-US" b="1" dirty="0">
                <a:latin typeface="Bold sand ms"/>
              </a:rPr>
              <a:t>Definitions and Terminology</a:t>
            </a:r>
          </a:p>
        </p:txBody>
      </p:sp>
      <p:cxnSp>
        <p:nvCxnSpPr>
          <p:cNvPr id="5" name="Straight Arrow Connector 4"/>
          <p:cNvCxnSpPr>
            <a:cxnSpLocks/>
          </p:cNvCxnSpPr>
          <p:nvPr/>
        </p:nvCxnSpPr>
        <p:spPr>
          <a:xfrm flipV="1">
            <a:off x="1460020" y="3886200"/>
            <a:ext cx="6189098" cy="18377"/>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mc:AlternateContent xmlns:mc="http://schemas.openxmlformats.org/markup-compatibility/2006" xmlns:a14="http://schemas.microsoft.com/office/drawing/2010/main">
        <mc:Choice Requires="a14">
          <p:sp>
            <p:nvSpPr>
              <p:cNvPr id="6" name="TextBox 5"/>
              <p:cNvSpPr txBox="1"/>
              <p:nvPr/>
            </p:nvSpPr>
            <p:spPr>
              <a:xfrm>
                <a:off x="2395728" y="3200400"/>
                <a:ext cx="381000" cy="369332"/>
              </a:xfrm>
              <a:prstGeom prst="rect">
                <a:avLst/>
              </a:prstGeom>
            </p:spPr>
            <p:style>
              <a:lnRef idx="0">
                <a:schemeClr val="accent2"/>
              </a:lnRef>
              <a:fillRef idx="3">
                <a:schemeClr val="accent2"/>
              </a:fillRef>
              <a:effectRef idx="3">
                <a:schemeClr val="accent2"/>
              </a:effectRef>
              <a:fontRef idx="minor">
                <a:schemeClr val="lt1"/>
              </a:fontRef>
            </p:style>
            <p:txBody>
              <a:bodyPr wrap="square"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charset="0"/>
                        </a:rPr>
                        <m:t>1</m:t>
                      </m:r>
                    </m:oMath>
                  </m:oMathPara>
                </a14:m>
                <a:endParaRPr lang="en-US" dirty="0">
                  <a:latin typeface="Bold sand ms"/>
                </a:endParaRPr>
              </a:p>
            </p:txBody>
          </p:sp>
        </mc:Choice>
        <mc:Fallback xmlns="">
          <p:sp>
            <p:nvSpPr>
              <p:cNvPr id="6" name="TextBox 5"/>
              <p:cNvSpPr txBox="1">
                <a:spLocks noRot="1" noChangeAspect="1" noMove="1" noResize="1" noEditPoints="1" noAdjustHandles="1" noChangeArrowheads="1" noChangeShapeType="1" noTextEdit="1"/>
              </p:cNvSpPr>
              <p:nvPr/>
            </p:nvSpPr>
            <p:spPr>
              <a:xfrm>
                <a:off x="2395728" y="3200400"/>
                <a:ext cx="381000" cy="369332"/>
              </a:xfrm>
              <a:prstGeom prst="rect">
                <a:avLst/>
              </a:prstGeom>
              <a:blipFill rotWithShape="0">
                <a:blip r:embed="rId3"/>
                <a:stretch>
                  <a:fillRect/>
                </a:stretch>
              </a:blipFill>
            </p:spPr>
            <p:txBody>
              <a:bodyPr/>
              <a:lstStyle/>
              <a:p>
                <a:r>
                  <a:rPr lang="en-US">
                    <a:noFill/>
                  </a:rPr>
                  <a:t> </a:t>
                </a:r>
              </a:p>
            </p:txBody>
          </p:sp>
        </mc:Fallback>
      </mc:AlternateContent>
      <p:cxnSp>
        <p:nvCxnSpPr>
          <p:cNvPr id="7" name="Straight Connector 6"/>
          <p:cNvCxnSpPr>
            <a:cxnSpLocks/>
          </p:cNvCxnSpPr>
          <p:nvPr/>
        </p:nvCxnSpPr>
        <p:spPr>
          <a:xfrm>
            <a:off x="2590800" y="3733800"/>
            <a:ext cx="0" cy="336071"/>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8" name="Straight Connector 7"/>
          <p:cNvCxnSpPr>
            <a:cxnSpLocks/>
          </p:cNvCxnSpPr>
          <p:nvPr/>
        </p:nvCxnSpPr>
        <p:spPr>
          <a:xfrm>
            <a:off x="3352800" y="3733800"/>
            <a:ext cx="0" cy="336071"/>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0" name="Straight Connector 9"/>
          <p:cNvCxnSpPr>
            <a:cxnSpLocks/>
          </p:cNvCxnSpPr>
          <p:nvPr/>
        </p:nvCxnSpPr>
        <p:spPr>
          <a:xfrm>
            <a:off x="5638800" y="3733800"/>
            <a:ext cx="0" cy="336071"/>
          </a:xfrm>
          <a:prstGeom prst="line">
            <a:avLst/>
          </a:prstGeom>
          <a:ln w="25400"/>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1" name="TextBox 10"/>
              <p:cNvSpPr txBox="1"/>
              <p:nvPr/>
            </p:nvSpPr>
            <p:spPr>
              <a:xfrm>
                <a:off x="4191000" y="3181290"/>
                <a:ext cx="381000" cy="400110"/>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sz="2000" b="0" i="1" smtClean="0">
                          <a:latin typeface="Cambria Math" charset="0"/>
                          <a:ea typeface="Cambria Math" charset="0"/>
                          <a:cs typeface="Cambria Math" charset="0"/>
                        </a:rPr>
                        <m:t>⋯</m:t>
                      </m:r>
                      <m:r>
                        <a:rPr lang="en-US" sz="2000" b="0" i="0" smtClean="0">
                          <a:latin typeface="Cambria Math" charset="0"/>
                        </a:rPr>
                        <m:t> </m:t>
                      </m:r>
                    </m:oMath>
                  </m:oMathPara>
                </a14:m>
                <a:endParaRPr lang="en-US" sz="2000" dirty="0"/>
              </a:p>
            </p:txBody>
          </p:sp>
        </mc:Choice>
        <mc:Fallback xmlns="">
          <p:sp>
            <p:nvSpPr>
              <p:cNvPr id="11" name="TextBox 10"/>
              <p:cNvSpPr txBox="1">
                <a:spLocks noRot="1" noChangeAspect="1" noMove="1" noResize="1" noEditPoints="1" noAdjustHandles="1" noChangeArrowheads="1" noChangeShapeType="1" noTextEdit="1"/>
              </p:cNvSpPr>
              <p:nvPr/>
            </p:nvSpPr>
            <p:spPr>
              <a:xfrm>
                <a:off x="4191000" y="3181290"/>
                <a:ext cx="381000" cy="400110"/>
              </a:xfrm>
              <a:prstGeom prst="rect">
                <a:avLst/>
              </a:prstGeom>
              <a:blipFill rotWithShape="0">
                <a:blip r:embed="rId4"/>
                <a:stretch>
                  <a:fillRect t="-98485" r="-30645" b="-124242"/>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3" name="TextBox 12"/>
              <p:cNvSpPr txBox="1"/>
              <p:nvPr/>
            </p:nvSpPr>
            <p:spPr>
              <a:xfrm>
                <a:off x="3200400" y="3200400"/>
                <a:ext cx="381000" cy="369332"/>
              </a:xfrm>
              <a:prstGeom prst="rect">
                <a:avLst/>
              </a:prstGeom>
            </p:spPr>
            <p:style>
              <a:lnRef idx="0">
                <a:schemeClr val="accent2"/>
              </a:lnRef>
              <a:fillRef idx="3">
                <a:schemeClr val="accent2"/>
              </a:fillRef>
              <a:effectRef idx="3">
                <a:schemeClr val="accent2"/>
              </a:effectRef>
              <a:fontRef idx="minor">
                <a:schemeClr val="lt1"/>
              </a:fontRef>
            </p:style>
            <p:txBody>
              <a:bodyPr wrap="square"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charset="0"/>
                        </a:rPr>
                        <m:t>1</m:t>
                      </m:r>
                    </m:oMath>
                  </m:oMathPara>
                </a14:m>
                <a:endParaRPr lang="en-US" dirty="0">
                  <a:latin typeface="Bold sand ms"/>
                </a:endParaRPr>
              </a:p>
            </p:txBody>
          </p:sp>
        </mc:Choice>
        <mc:Fallback xmlns="">
          <p:sp>
            <p:nvSpPr>
              <p:cNvPr id="13" name="TextBox 12"/>
              <p:cNvSpPr txBox="1">
                <a:spLocks noRot="1" noChangeAspect="1" noMove="1" noResize="1" noEditPoints="1" noAdjustHandles="1" noChangeArrowheads="1" noChangeShapeType="1" noTextEdit="1"/>
              </p:cNvSpPr>
              <p:nvPr/>
            </p:nvSpPr>
            <p:spPr>
              <a:xfrm>
                <a:off x="3200400" y="3200400"/>
                <a:ext cx="381000" cy="369332"/>
              </a:xfrm>
              <a:prstGeom prst="rect">
                <a:avLst/>
              </a:prstGeom>
              <a:blipFill rotWithShape="0">
                <a:blip r:embed="rId3"/>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4" name="TextBox 13"/>
              <p:cNvSpPr txBox="1"/>
              <p:nvPr/>
            </p:nvSpPr>
            <p:spPr>
              <a:xfrm>
                <a:off x="5410200" y="3200400"/>
                <a:ext cx="381000" cy="369332"/>
              </a:xfrm>
              <a:prstGeom prst="rect">
                <a:avLst/>
              </a:prstGeom>
            </p:spPr>
            <p:style>
              <a:lnRef idx="0">
                <a:schemeClr val="accent2"/>
              </a:lnRef>
              <a:fillRef idx="3">
                <a:schemeClr val="accent2"/>
              </a:fillRef>
              <a:effectRef idx="3">
                <a:schemeClr val="accent2"/>
              </a:effectRef>
              <a:fontRef idx="minor">
                <a:schemeClr val="lt1"/>
              </a:fontRef>
            </p:style>
            <p:txBody>
              <a:bodyPr wrap="square"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charset="0"/>
                        </a:rPr>
                        <m:t>1</m:t>
                      </m:r>
                    </m:oMath>
                  </m:oMathPara>
                </a14:m>
                <a:endParaRPr lang="en-US" dirty="0">
                  <a:latin typeface="Bold sand ms"/>
                </a:endParaRPr>
              </a:p>
            </p:txBody>
          </p:sp>
        </mc:Choice>
        <mc:Fallback xmlns="">
          <p:sp>
            <p:nvSpPr>
              <p:cNvPr id="14" name="TextBox 13"/>
              <p:cNvSpPr txBox="1">
                <a:spLocks noRot="1" noChangeAspect="1" noMove="1" noResize="1" noEditPoints="1" noAdjustHandles="1" noChangeArrowheads="1" noChangeShapeType="1" noTextEdit="1"/>
              </p:cNvSpPr>
              <p:nvPr/>
            </p:nvSpPr>
            <p:spPr>
              <a:xfrm>
                <a:off x="5410200" y="3200400"/>
                <a:ext cx="381000" cy="369332"/>
              </a:xfrm>
              <a:prstGeom prst="rect">
                <a:avLst/>
              </a:prstGeom>
              <a:blipFill rotWithShape="0">
                <a:blip r:embed="rId5"/>
                <a:stretch>
                  <a:fillRect/>
                </a:stretch>
              </a:blipFill>
            </p:spPr>
            <p:txBody>
              <a:bodyPr/>
              <a:lstStyle/>
              <a:p>
                <a:r>
                  <a:rPr lang="en-US">
                    <a:noFill/>
                  </a:rPr>
                  <a:t> </a:t>
                </a:r>
              </a:p>
            </p:txBody>
          </p:sp>
        </mc:Fallback>
      </mc:AlternateContent>
      <p:cxnSp>
        <p:nvCxnSpPr>
          <p:cNvPr id="12" name="Straight Connector 11"/>
          <p:cNvCxnSpPr>
            <a:cxnSpLocks/>
          </p:cNvCxnSpPr>
          <p:nvPr/>
        </p:nvCxnSpPr>
        <p:spPr>
          <a:xfrm>
            <a:off x="6400800" y="3733800"/>
            <a:ext cx="0" cy="336071"/>
          </a:xfrm>
          <a:prstGeom prst="line">
            <a:avLst/>
          </a:prstGeom>
          <a:ln w="25400"/>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5" name="TextBox 14"/>
              <p:cNvSpPr txBox="1"/>
              <p:nvPr/>
            </p:nvSpPr>
            <p:spPr>
              <a:xfrm>
                <a:off x="2395728" y="2678668"/>
                <a:ext cx="381000" cy="369332"/>
              </a:xfrm>
              <a:prstGeom prst="rect">
                <a:avLst/>
              </a:prstGeom>
            </p:spPr>
            <p:style>
              <a:lnRef idx="0">
                <a:schemeClr val="accent2"/>
              </a:lnRef>
              <a:fillRef idx="3">
                <a:schemeClr val="accent2"/>
              </a:fillRef>
              <a:effectRef idx="3">
                <a:schemeClr val="accent2"/>
              </a:effectRef>
              <a:fontRef idx="minor">
                <a:schemeClr val="lt1"/>
              </a:fontRef>
            </p:style>
            <p:txBody>
              <a:bodyPr wrap="square"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charset="0"/>
                        </a:rPr>
                        <m:t>1</m:t>
                      </m:r>
                    </m:oMath>
                  </m:oMathPara>
                </a14:m>
                <a:endParaRPr lang="en-US" dirty="0">
                  <a:latin typeface="Bold sand ms"/>
                </a:endParaRPr>
              </a:p>
            </p:txBody>
          </p:sp>
        </mc:Choice>
        <mc:Fallback xmlns="">
          <p:sp>
            <p:nvSpPr>
              <p:cNvPr id="15" name="TextBox 14"/>
              <p:cNvSpPr txBox="1">
                <a:spLocks noRot="1" noChangeAspect="1" noMove="1" noResize="1" noEditPoints="1" noAdjustHandles="1" noChangeArrowheads="1" noChangeShapeType="1" noTextEdit="1"/>
              </p:cNvSpPr>
              <p:nvPr/>
            </p:nvSpPr>
            <p:spPr>
              <a:xfrm>
                <a:off x="2395728" y="2678668"/>
                <a:ext cx="381000" cy="369332"/>
              </a:xfrm>
              <a:prstGeom prst="rect">
                <a:avLst/>
              </a:prstGeom>
              <a:blipFill rotWithShape="0">
                <a:blip r:embed="rId6"/>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6" name="TextBox 15"/>
              <p:cNvSpPr txBox="1"/>
              <p:nvPr/>
            </p:nvSpPr>
            <p:spPr>
              <a:xfrm>
                <a:off x="3200400" y="2667000"/>
                <a:ext cx="381000" cy="369332"/>
              </a:xfrm>
              <a:prstGeom prst="rect">
                <a:avLst/>
              </a:prstGeom>
            </p:spPr>
            <p:style>
              <a:lnRef idx="0">
                <a:schemeClr val="accent2"/>
              </a:lnRef>
              <a:fillRef idx="3">
                <a:schemeClr val="accent2"/>
              </a:fillRef>
              <a:effectRef idx="3">
                <a:schemeClr val="accent2"/>
              </a:effectRef>
              <a:fontRef idx="minor">
                <a:schemeClr val="lt1"/>
              </a:fontRef>
            </p:style>
            <p:txBody>
              <a:bodyPr wrap="square"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charset="0"/>
                        </a:rPr>
                        <m:t>1</m:t>
                      </m:r>
                    </m:oMath>
                  </m:oMathPara>
                </a14:m>
                <a:endParaRPr lang="en-US" dirty="0">
                  <a:latin typeface="Bold sand ms"/>
                </a:endParaRPr>
              </a:p>
            </p:txBody>
          </p:sp>
        </mc:Choice>
        <mc:Fallback xmlns="">
          <p:sp>
            <p:nvSpPr>
              <p:cNvPr id="16" name="TextBox 15"/>
              <p:cNvSpPr txBox="1">
                <a:spLocks noRot="1" noChangeAspect="1" noMove="1" noResize="1" noEditPoints="1" noAdjustHandles="1" noChangeArrowheads="1" noChangeShapeType="1" noTextEdit="1"/>
              </p:cNvSpPr>
              <p:nvPr/>
            </p:nvSpPr>
            <p:spPr>
              <a:xfrm>
                <a:off x="3200400" y="2667000"/>
                <a:ext cx="381000" cy="369332"/>
              </a:xfrm>
              <a:prstGeom prst="rect">
                <a:avLst/>
              </a:prstGeom>
              <a:blipFill rotWithShape="0">
                <a:blip r:embed="rId7"/>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8" name="TextBox 17"/>
              <p:cNvSpPr txBox="1"/>
              <p:nvPr/>
            </p:nvSpPr>
            <p:spPr>
              <a:xfrm>
                <a:off x="5410200" y="2667000"/>
                <a:ext cx="381000" cy="369332"/>
              </a:xfrm>
              <a:prstGeom prst="rect">
                <a:avLst/>
              </a:prstGeom>
            </p:spPr>
            <p:style>
              <a:lnRef idx="0">
                <a:schemeClr val="accent2"/>
              </a:lnRef>
              <a:fillRef idx="3">
                <a:schemeClr val="accent2"/>
              </a:fillRef>
              <a:effectRef idx="3">
                <a:schemeClr val="accent2"/>
              </a:effectRef>
              <a:fontRef idx="minor">
                <a:schemeClr val="lt1"/>
              </a:fontRef>
            </p:style>
            <p:txBody>
              <a:bodyPr wrap="square"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charset="0"/>
                        </a:rPr>
                        <m:t>1</m:t>
                      </m:r>
                    </m:oMath>
                  </m:oMathPara>
                </a14:m>
                <a:endParaRPr lang="en-US" dirty="0">
                  <a:latin typeface="Bold sand ms"/>
                </a:endParaRPr>
              </a:p>
            </p:txBody>
          </p:sp>
        </mc:Choice>
        <mc:Fallback xmlns="">
          <p:sp>
            <p:nvSpPr>
              <p:cNvPr id="18" name="TextBox 17"/>
              <p:cNvSpPr txBox="1">
                <a:spLocks noRot="1" noChangeAspect="1" noMove="1" noResize="1" noEditPoints="1" noAdjustHandles="1" noChangeArrowheads="1" noChangeShapeType="1" noTextEdit="1"/>
              </p:cNvSpPr>
              <p:nvPr/>
            </p:nvSpPr>
            <p:spPr>
              <a:xfrm>
                <a:off x="5410200" y="2667000"/>
                <a:ext cx="381000" cy="369332"/>
              </a:xfrm>
              <a:prstGeom prst="rect">
                <a:avLst/>
              </a:prstGeom>
              <a:blipFill rotWithShape="0">
                <a:blip r:embed="rId8"/>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9" name="TextBox 18"/>
              <p:cNvSpPr txBox="1"/>
              <p:nvPr/>
            </p:nvSpPr>
            <p:spPr>
              <a:xfrm>
                <a:off x="4191000" y="2667000"/>
                <a:ext cx="381000" cy="400110"/>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sz="2000" b="0" i="1" smtClean="0">
                          <a:latin typeface="Cambria Math" charset="0"/>
                          <a:ea typeface="Cambria Math" charset="0"/>
                          <a:cs typeface="Cambria Math" charset="0"/>
                        </a:rPr>
                        <m:t>⋯</m:t>
                      </m:r>
                      <m:r>
                        <a:rPr lang="en-US" sz="2000" b="0" i="0" smtClean="0">
                          <a:latin typeface="Cambria Math" charset="0"/>
                        </a:rPr>
                        <m:t> </m:t>
                      </m:r>
                    </m:oMath>
                  </m:oMathPara>
                </a14:m>
                <a:endParaRPr lang="en-US" sz="2000" dirty="0"/>
              </a:p>
            </p:txBody>
          </p:sp>
        </mc:Choice>
        <mc:Fallback xmlns="">
          <p:sp>
            <p:nvSpPr>
              <p:cNvPr id="19" name="TextBox 18"/>
              <p:cNvSpPr txBox="1">
                <a:spLocks noRot="1" noChangeAspect="1" noMove="1" noResize="1" noEditPoints="1" noAdjustHandles="1" noChangeArrowheads="1" noChangeShapeType="1" noTextEdit="1"/>
              </p:cNvSpPr>
              <p:nvPr/>
            </p:nvSpPr>
            <p:spPr>
              <a:xfrm>
                <a:off x="4191000" y="2667000"/>
                <a:ext cx="381000" cy="400110"/>
              </a:xfrm>
              <a:prstGeom prst="rect">
                <a:avLst/>
              </a:prstGeom>
              <a:blipFill rotWithShape="0">
                <a:blip r:embed="rId9"/>
                <a:stretch>
                  <a:fillRect t="-101538" r="-30645" b="-126154"/>
                </a:stretch>
              </a:blipFill>
            </p:spPr>
            <p:txBody>
              <a:bodyPr/>
              <a:lstStyle/>
              <a:p>
                <a:r>
                  <a:rPr lang="en-US">
                    <a:noFill/>
                  </a:rPr>
                  <a:t> </a:t>
                </a:r>
              </a:p>
            </p:txBody>
          </p:sp>
        </mc:Fallback>
      </mc:AlternateContent>
      <p:cxnSp>
        <p:nvCxnSpPr>
          <p:cNvPr id="20" name="Straight Connector 19"/>
          <p:cNvCxnSpPr>
            <a:cxnSpLocks/>
          </p:cNvCxnSpPr>
          <p:nvPr/>
        </p:nvCxnSpPr>
        <p:spPr>
          <a:xfrm>
            <a:off x="6400800" y="4191000"/>
            <a:ext cx="12220" cy="990600"/>
          </a:xfrm>
          <a:prstGeom prst="line">
            <a:avLst/>
          </a:prstGeom>
          <a:ln w="25400">
            <a:solidFill>
              <a:schemeClr val="accent1"/>
            </a:solidFill>
            <a:head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0436792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Content Placeholder 2"/>
          <p:cNvSpPr txBox="1">
            <a:spLocks/>
          </p:cNvSpPr>
          <p:nvPr/>
        </p:nvSpPr>
        <p:spPr>
          <a:xfrm>
            <a:off x="457200" y="1494000"/>
            <a:ext cx="8001000" cy="4525963"/>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1028700" indent="-571500" algn="l" defTabSz="914400" rtl="0" eaLnBrk="1" latinLnBrk="0" hangingPunct="1">
              <a:spcBef>
                <a:spcPct val="20000"/>
              </a:spcBef>
              <a:buFont typeface="+mj-lt"/>
              <a:buAutoNum type="romanLcPeriod"/>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Wingdings" pitchFamily="2" charset="2"/>
              <a:buChar char="Ø"/>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endParaRPr lang="en-US" sz="2000" dirty="0">
              <a:solidFill>
                <a:schemeClr val="tx1"/>
              </a:solidFill>
              <a:latin typeface="Bold sand ms"/>
            </a:endParaRPr>
          </a:p>
        </p:txBody>
      </p:sp>
      <p:sp>
        <p:nvSpPr>
          <p:cNvPr id="4" name="Title 1"/>
          <p:cNvSpPr txBox="1">
            <a:spLocks/>
          </p:cNvSpPr>
          <p:nvPr/>
        </p:nvSpPr>
        <p:spPr>
          <a:xfrm>
            <a:off x="228600" y="228600"/>
            <a:ext cx="8686800" cy="11430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spcAft>
                <a:spcPts val="1200"/>
              </a:spcAft>
            </a:pPr>
            <a:r>
              <a:rPr lang="en-US" b="1" dirty="0">
                <a:latin typeface="Bold sand ms"/>
              </a:rPr>
              <a:t>Definitions and Terminology</a:t>
            </a:r>
          </a:p>
        </p:txBody>
      </p:sp>
      <p:cxnSp>
        <p:nvCxnSpPr>
          <p:cNvPr id="5" name="Straight Arrow Connector 4"/>
          <p:cNvCxnSpPr>
            <a:cxnSpLocks/>
          </p:cNvCxnSpPr>
          <p:nvPr/>
        </p:nvCxnSpPr>
        <p:spPr>
          <a:xfrm flipV="1">
            <a:off x="1460020" y="3886200"/>
            <a:ext cx="6189098" cy="18377"/>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mc:AlternateContent xmlns:mc="http://schemas.openxmlformats.org/markup-compatibility/2006" xmlns:a14="http://schemas.microsoft.com/office/drawing/2010/main">
        <mc:Choice Requires="a14">
          <p:sp>
            <p:nvSpPr>
              <p:cNvPr id="6" name="TextBox 5"/>
              <p:cNvSpPr txBox="1"/>
              <p:nvPr/>
            </p:nvSpPr>
            <p:spPr>
              <a:xfrm>
                <a:off x="2395728" y="3200400"/>
                <a:ext cx="381000" cy="369332"/>
              </a:xfrm>
              <a:prstGeom prst="rect">
                <a:avLst/>
              </a:prstGeom>
            </p:spPr>
            <p:style>
              <a:lnRef idx="0">
                <a:schemeClr val="accent2"/>
              </a:lnRef>
              <a:fillRef idx="3">
                <a:schemeClr val="accent2"/>
              </a:fillRef>
              <a:effectRef idx="3">
                <a:schemeClr val="accent2"/>
              </a:effectRef>
              <a:fontRef idx="minor">
                <a:schemeClr val="lt1"/>
              </a:fontRef>
            </p:style>
            <p:txBody>
              <a:bodyPr wrap="square"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charset="0"/>
                        </a:rPr>
                        <m:t>1</m:t>
                      </m:r>
                    </m:oMath>
                  </m:oMathPara>
                </a14:m>
                <a:endParaRPr lang="en-US" dirty="0">
                  <a:latin typeface="Bold sand ms"/>
                </a:endParaRPr>
              </a:p>
            </p:txBody>
          </p:sp>
        </mc:Choice>
        <mc:Fallback xmlns="">
          <p:sp>
            <p:nvSpPr>
              <p:cNvPr id="6" name="TextBox 5"/>
              <p:cNvSpPr txBox="1">
                <a:spLocks noRot="1" noChangeAspect="1" noMove="1" noResize="1" noEditPoints="1" noAdjustHandles="1" noChangeArrowheads="1" noChangeShapeType="1" noTextEdit="1"/>
              </p:cNvSpPr>
              <p:nvPr/>
            </p:nvSpPr>
            <p:spPr>
              <a:xfrm>
                <a:off x="2395728" y="3200400"/>
                <a:ext cx="381000" cy="369332"/>
              </a:xfrm>
              <a:prstGeom prst="rect">
                <a:avLst/>
              </a:prstGeom>
              <a:blipFill rotWithShape="0">
                <a:blip r:embed="rId3"/>
                <a:stretch>
                  <a:fillRect/>
                </a:stretch>
              </a:blipFill>
            </p:spPr>
            <p:txBody>
              <a:bodyPr/>
              <a:lstStyle/>
              <a:p>
                <a:r>
                  <a:rPr lang="en-US">
                    <a:noFill/>
                  </a:rPr>
                  <a:t> </a:t>
                </a:r>
              </a:p>
            </p:txBody>
          </p:sp>
        </mc:Fallback>
      </mc:AlternateContent>
      <p:cxnSp>
        <p:nvCxnSpPr>
          <p:cNvPr id="7" name="Straight Connector 6"/>
          <p:cNvCxnSpPr>
            <a:cxnSpLocks/>
          </p:cNvCxnSpPr>
          <p:nvPr/>
        </p:nvCxnSpPr>
        <p:spPr>
          <a:xfrm>
            <a:off x="2590800" y="3733800"/>
            <a:ext cx="0" cy="336071"/>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8" name="Straight Connector 7"/>
          <p:cNvCxnSpPr>
            <a:cxnSpLocks/>
          </p:cNvCxnSpPr>
          <p:nvPr/>
        </p:nvCxnSpPr>
        <p:spPr>
          <a:xfrm>
            <a:off x="3352800" y="3733800"/>
            <a:ext cx="0" cy="336071"/>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0" name="Straight Connector 9"/>
          <p:cNvCxnSpPr>
            <a:cxnSpLocks/>
          </p:cNvCxnSpPr>
          <p:nvPr/>
        </p:nvCxnSpPr>
        <p:spPr>
          <a:xfrm>
            <a:off x="5638800" y="3733800"/>
            <a:ext cx="0" cy="336071"/>
          </a:xfrm>
          <a:prstGeom prst="line">
            <a:avLst/>
          </a:prstGeom>
          <a:ln w="25400"/>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1" name="TextBox 10"/>
              <p:cNvSpPr txBox="1"/>
              <p:nvPr/>
            </p:nvSpPr>
            <p:spPr>
              <a:xfrm>
                <a:off x="4191000" y="3181290"/>
                <a:ext cx="381000" cy="400110"/>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sz="2000" b="0" i="1" smtClean="0">
                          <a:latin typeface="Cambria Math" charset="0"/>
                          <a:ea typeface="Cambria Math" charset="0"/>
                          <a:cs typeface="Cambria Math" charset="0"/>
                        </a:rPr>
                        <m:t>⋯</m:t>
                      </m:r>
                      <m:r>
                        <a:rPr lang="en-US" sz="2000" b="0" i="0" smtClean="0">
                          <a:latin typeface="Cambria Math" charset="0"/>
                        </a:rPr>
                        <m:t> </m:t>
                      </m:r>
                    </m:oMath>
                  </m:oMathPara>
                </a14:m>
                <a:endParaRPr lang="en-US" sz="2000" dirty="0"/>
              </a:p>
            </p:txBody>
          </p:sp>
        </mc:Choice>
        <mc:Fallback xmlns="">
          <p:sp>
            <p:nvSpPr>
              <p:cNvPr id="11" name="TextBox 10"/>
              <p:cNvSpPr txBox="1">
                <a:spLocks noRot="1" noChangeAspect="1" noMove="1" noResize="1" noEditPoints="1" noAdjustHandles="1" noChangeArrowheads="1" noChangeShapeType="1" noTextEdit="1"/>
              </p:cNvSpPr>
              <p:nvPr/>
            </p:nvSpPr>
            <p:spPr>
              <a:xfrm>
                <a:off x="4191000" y="3181290"/>
                <a:ext cx="381000" cy="400110"/>
              </a:xfrm>
              <a:prstGeom prst="rect">
                <a:avLst/>
              </a:prstGeom>
              <a:blipFill rotWithShape="0">
                <a:blip r:embed="rId4"/>
                <a:stretch>
                  <a:fillRect t="-98485" r="-30645" b="-124242"/>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3" name="TextBox 12"/>
              <p:cNvSpPr txBox="1"/>
              <p:nvPr/>
            </p:nvSpPr>
            <p:spPr>
              <a:xfrm>
                <a:off x="3200400" y="3200400"/>
                <a:ext cx="381000" cy="369332"/>
              </a:xfrm>
              <a:prstGeom prst="rect">
                <a:avLst/>
              </a:prstGeom>
            </p:spPr>
            <p:style>
              <a:lnRef idx="0">
                <a:schemeClr val="accent2"/>
              </a:lnRef>
              <a:fillRef idx="3">
                <a:schemeClr val="accent2"/>
              </a:fillRef>
              <a:effectRef idx="3">
                <a:schemeClr val="accent2"/>
              </a:effectRef>
              <a:fontRef idx="minor">
                <a:schemeClr val="lt1"/>
              </a:fontRef>
            </p:style>
            <p:txBody>
              <a:bodyPr wrap="square"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charset="0"/>
                        </a:rPr>
                        <m:t>1</m:t>
                      </m:r>
                    </m:oMath>
                  </m:oMathPara>
                </a14:m>
                <a:endParaRPr lang="en-US" dirty="0">
                  <a:latin typeface="Bold sand ms"/>
                </a:endParaRPr>
              </a:p>
            </p:txBody>
          </p:sp>
        </mc:Choice>
        <mc:Fallback xmlns="">
          <p:sp>
            <p:nvSpPr>
              <p:cNvPr id="13" name="TextBox 12"/>
              <p:cNvSpPr txBox="1">
                <a:spLocks noRot="1" noChangeAspect="1" noMove="1" noResize="1" noEditPoints="1" noAdjustHandles="1" noChangeArrowheads="1" noChangeShapeType="1" noTextEdit="1"/>
              </p:cNvSpPr>
              <p:nvPr/>
            </p:nvSpPr>
            <p:spPr>
              <a:xfrm>
                <a:off x="3200400" y="3200400"/>
                <a:ext cx="381000" cy="369332"/>
              </a:xfrm>
              <a:prstGeom prst="rect">
                <a:avLst/>
              </a:prstGeom>
              <a:blipFill rotWithShape="0">
                <a:blip r:embed="rId3"/>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4" name="TextBox 13"/>
              <p:cNvSpPr txBox="1"/>
              <p:nvPr/>
            </p:nvSpPr>
            <p:spPr>
              <a:xfrm>
                <a:off x="5410200" y="3200400"/>
                <a:ext cx="381000" cy="369332"/>
              </a:xfrm>
              <a:prstGeom prst="rect">
                <a:avLst/>
              </a:prstGeom>
            </p:spPr>
            <p:style>
              <a:lnRef idx="0">
                <a:schemeClr val="accent2"/>
              </a:lnRef>
              <a:fillRef idx="3">
                <a:schemeClr val="accent2"/>
              </a:fillRef>
              <a:effectRef idx="3">
                <a:schemeClr val="accent2"/>
              </a:effectRef>
              <a:fontRef idx="minor">
                <a:schemeClr val="lt1"/>
              </a:fontRef>
            </p:style>
            <p:txBody>
              <a:bodyPr wrap="square"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charset="0"/>
                        </a:rPr>
                        <m:t>1</m:t>
                      </m:r>
                    </m:oMath>
                  </m:oMathPara>
                </a14:m>
                <a:endParaRPr lang="en-US" dirty="0">
                  <a:latin typeface="Bold sand ms"/>
                </a:endParaRPr>
              </a:p>
            </p:txBody>
          </p:sp>
        </mc:Choice>
        <mc:Fallback xmlns="">
          <p:sp>
            <p:nvSpPr>
              <p:cNvPr id="14" name="TextBox 13"/>
              <p:cNvSpPr txBox="1">
                <a:spLocks noRot="1" noChangeAspect="1" noMove="1" noResize="1" noEditPoints="1" noAdjustHandles="1" noChangeArrowheads="1" noChangeShapeType="1" noTextEdit="1"/>
              </p:cNvSpPr>
              <p:nvPr/>
            </p:nvSpPr>
            <p:spPr>
              <a:xfrm>
                <a:off x="5410200" y="3200400"/>
                <a:ext cx="381000" cy="369332"/>
              </a:xfrm>
              <a:prstGeom prst="rect">
                <a:avLst/>
              </a:prstGeom>
              <a:blipFill rotWithShape="0">
                <a:blip r:embed="rId5"/>
                <a:stretch>
                  <a:fillRect/>
                </a:stretch>
              </a:blipFill>
            </p:spPr>
            <p:txBody>
              <a:bodyPr/>
              <a:lstStyle/>
              <a:p>
                <a:r>
                  <a:rPr lang="en-US">
                    <a:noFill/>
                  </a:rPr>
                  <a:t> </a:t>
                </a:r>
              </a:p>
            </p:txBody>
          </p:sp>
        </mc:Fallback>
      </mc:AlternateContent>
      <p:cxnSp>
        <p:nvCxnSpPr>
          <p:cNvPr id="12" name="Straight Connector 11"/>
          <p:cNvCxnSpPr>
            <a:cxnSpLocks/>
          </p:cNvCxnSpPr>
          <p:nvPr/>
        </p:nvCxnSpPr>
        <p:spPr>
          <a:xfrm>
            <a:off x="6400800" y="3733800"/>
            <a:ext cx="0" cy="336071"/>
          </a:xfrm>
          <a:prstGeom prst="line">
            <a:avLst/>
          </a:prstGeom>
          <a:ln w="25400"/>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5" name="TextBox 14"/>
              <p:cNvSpPr txBox="1"/>
              <p:nvPr/>
            </p:nvSpPr>
            <p:spPr>
              <a:xfrm>
                <a:off x="2395728" y="2678668"/>
                <a:ext cx="381000" cy="369332"/>
              </a:xfrm>
              <a:prstGeom prst="rect">
                <a:avLst/>
              </a:prstGeom>
            </p:spPr>
            <p:style>
              <a:lnRef idx="0">
                <a:schemeClr val="accent2"/>
              </a:lnRef>
              <a:fillRef idx="3">
                <a:schemeClr val="accent2"/>
              </a:fillRef>
              <a:effectRef idx="3">
                <a:schemeClr val="accent2"/>
              </a:effectRef>
              <a:fontRef idx="minor">
                <a:schemeClr val="lt1"/>
              </a:fontRef>
            </p:style>
            <p:txBody>
              <a:bodyPr wrap="square"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charset="0"/>
                        </a:rPr>
                        <m:t>1</m:t>
                      </m:r>
                    </m:oMath>
                  </m:oMathPara>
                </a14:m>
                <a:endParaRPr lang="en-US" dirty="0">
                  <a:latin typeface="Bold sand ms"/>
                </a:endParaRPr>
              </a:p>
            </p:txBody>
          </p:sp>
        </mc:Choice>
        <mc:Fallback xmlns="">
          <p:sp>
            <p:nvSpPr>
              <p:cNvPr id="15" name="TextBox 14"/>
              <p:cNvSpPr txBox="1">
                <a:spLocks noRot="1" noChangeAspect="1" noMove="1" noResize="1" noEditPoints="1" noAdjustHandles="1" noChangeArrowheads="1" noChangeShapeType="1" noTextEdit="1"/>
              </p:cNvSpPr>
              <p:nvPr/>
            </p:nvSpPr>
            <p:spPr>
              <a:xfrm>
                <a:off x="2395728" y="2678668"/>
                <a:ext cx="381000" cy="369332"/>
              </a:xfrm>
              <a:prstGeom prst="rect">
                <a:avLst/>
              </a:prstGeom>
              <a:blipFill rotWithShape="0">
                <a:blip r:embed="rId6"/>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6" name="TextBox 15"/>
              <p:cNvSpPr txBox="1"/>
              <p:nvPr/>
            </p:nvSpPr>
            <p:spPr>
              <a:xfrm>
                <a:off x="3200400" y="2667000"/>
                <a:ext cx="381000" cy="369332"/>
              </a:xfrm>
              <a:prstGeom prst="rect">
                <a:avLst/>
              </a:prstGeom>
            </p:spPr>
            <p:style>
              <a:lnRef idx="0">
                <a:schemeClr val="accent2"/>
              </a:lnRef>
              <a:fillRef idx="3">
                <a:schemeClr val="accent2"/>
              </a:fillRef>
              <a:effectRef idx="3">
                <a:schemeClr val="accent2"/>
              </a:effectRef>
              <a:fontRef idx="minor">
                <a:schemeClr val="lt1"/>
              </a:fontRef>
            </p:style>
            <p:txBody>
              <a:bodyPr wrap="square"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charset="0"/>
                        </a:rPr>
                        <m:t>1</m:t>
                      </m:r>
                    </m:oMath>
                  </m:oMathPara>
                </a14:m>
                <a:endParaRPr lang="en-US" dirty="0">
                  <a:latin typeface="Bold sand ms"/>
                </a:endParaRPr>
              </a:p>
            </p:txBody>
          </p:sp>
        </mc:Choice>
        <mc:Fallback xmlns="">
          <p:sp>
            <p:nvSpPr>
              <p:cNvPr id="16" name="TextBox 15"/>
              <p:cNvSpPr txBox="1">
                <a:spLocks noRot="1" noChangeAspect="1" noMove="1" noResize="1" noEditPoints="1" noAdjustHandles="1" noChangeArrowheads="1" noChangeShapeType="1" noTextEdit="1"/>
              </p:cNvSpPr>
              <p:nvPr/>
            </p:nvSpPr>
            <p:spPr>
              <a:xfrm>
                <a:off x="3200400" y="2667000"/>
                <a:ext cx="381000" cy="369332"/>
              </a:xfrm>
              <a:prstGeom prst="rect">
                <a:avLst/>
              </a:prstGeom>
              <a:blipFill rotWithShape="0">
                <a:blip r:embed="rId7"/>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8" name="TextBox 17"/>
              <p:cNvSpPr txBox="1"/>
              <p:nvPr/>
            </p:nvSpPr>
            <p:spPr>
              <a:xfrm>
                <a:off x="5410200" y="2667000"/>
                <a:ext cx="381000" cy="369332"/>
              </a:xfrm>
              <a:prstGeom prst="rect">
                <a:avLst/>
              </a:prstGeom>
            </p:spPr>
            <p:style>
              <a:lnRef idx="0">
                <a:schemeClr val="accent2"/>
              </a:lnRef>
              <a:fillRef idx="3">
                <a:schemeClr val="accent2"/>
              </a:fillRef>
              <a:effectRef idx="3">
                <a:schemeClr val="accent2"/>
              </a:effectRef>
              <a:fontRef idx="minor">
                <a:schemeClr val="lt1"/>
              </a:fontRef>
            </p:style>
            <p:txBody>
              <a:bodyPr wrap="square"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charset="0"/>
                        </a:rPr>
                        <m:t>1</m:t>
                      </m:r>
                    </m:oMath>
                  </m:oMathPara>
                </a14:m>
                <a:endParaRPr lang="en-US" dirty="0">
                  <a:latin typeface="Bold sand ms"/>
                </a:endParaRPr>
              </a:p>
            </p:txBody>
          </p:sp>
        </mc:Choice>
        <mc:Fallback xmlns="">
          <p:sp>
            <p:nvSpPr>
              <p:cNvPr id="18" name="TextBox 17"/>
              <p:cNvSpPr txBox="1">
                <a:spLocks noRot="1" noChangeAspect="1" noMove="1" noResize="1" noEditPoints="1" noAdjustHandles="1" noChangeArrowheads="1" noChangeShapeType="1" noTextEdit="1"/>
              </p:cNvSpPr>
              <p:nvPr/>
            </p:nvSpPr>
            <p:spPr>
              <a:xfrm>
                <a:off x="5410200" y="2667000"/>
                <a:ext cx="381000" cy="369332"/>
              </a:xfrm>
              <a:prstGeom prst="rect">
                <a:avLst/>
              </a:prstGeom>
              <a:blipFill rotWithShape="0">
                <a:blip r:embed="rId8"/>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9" name="TextBox 18"/>
              <p:cNvSpPr txBox="1"/>
              <p:nvPr/>
            </p:nvSpPr>
            <p:spPr>
              <a:xfrm>
                <a:off x="4191000" y="2667000"/>
                <a:ext cx="381000" cy="400110"/>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sz="2000" b="0" i="1" smtClean="0">
                          <a:latin typeface="Cambria Math" charset="0"/>
                          <a:ea typeface="Cambria Math" charset="0"/>
                          <a:cs typeface="Cambria Math" charset="0"/>
                        </a:rPr>
                        <m:t>⋯</m:t>
                      </m:r>
                      <m:r>
                        <a:rPr lang="en-US" sz="2000" b="0" i="0" smtClean="0">
                          <a:latin typeface="Cambria Math" charset="0"/>
                        </a:rPr>
                        <m:t> </m:t>
                      </m:r>
                    </m:oMath>
                  </m:oMathPara>
                </a14:m>
                <a:endParaRPr lang="en-US" sz="2000" dirty="0"/>
              </a:p>
            </p:txBody>
          </p:sp>
        </mc:Choice>
        <mc:Fallback xmlns="">
          <p:sp>
            <p:nvSpPr>
              <p:cNvPr id="19" name="TextBox 18"/>
              <p:cNvSpPr txBox="1">
                <a:spLocks noRot="1" noChangeAspect="1" noMove="1" noResize="1" noEditPoints="1" noAdjustHandles="1" noChangeArrowheads="1" noChangeShapeType="1" noTextEdit="1"/>
              </p:cNvSpPr>
              <p:nvPr/>
            </p:nvSpPr>
            <p:spPr>
              <a:xfrm>
                <a:off x="4191000" y="2667000"/>
                <a:ext cx="381000" cy="400110"/>
              </a:xfrm>
              <a:prstGeom prst="rect">
                <a:avLst/>
              </a:prstGeom>
              <a:blipFill rotWithShape="0">
                <a:blip r:embed="rId9"/>
                <a:stretch>
                  <a:fillRect t="-101538" r="-30645" b="-126154"/>
                </a:stretch>
              </a:blipFill>
            </p:spPr>
            <p:txBody>
              <a:bodyPr/>
              <a:lstStyle/>
              <a:p>
                <a:r>
                  <a:rPr lang="en-US">
                    <a:noFill/>
                  </a:rPr>
                  <a:t> </a:t>
                </a:r>
              </a:p>
            </p:txBody>
          </p:sp>
        </mc:Fallback>
      </mc:AlternateContent>
      <p:cxnSp>
        <p:nvCxnSpPr>
          <p:cNvPr id="20" name="Straight Connector 19"/>
          <p:cNvCxnSpPr>
            <a:cxnSpLocks/>
          </p:cNvCxnSpPr>
          <p:nvPr/>
        </p:nvCxnSpPr>
        <p:spPr>
          <a:xfrm>
            <a:off x="6400800" y="4191000"/>
            <a:ext cx="12220" cy="990600"/>
          </a:xfrm>
          <a:prstGeom prst="line">
            <a:avLst/>
          </a:prstGeom>
          <a:ln w="25400">
            <a:solidFill>
              <a:schemeClr val="accent1"/>
            </a:solidFill>
            <a:headEnd type="arrow"/>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24" name="TextBox 23"/>
              <p:cNvSpPr txBox="1"/>
              <p:nvPr/>
            </p:nvSpPr>
            <p:spPr>
              <a:xfrm>
                <a:off x="5943600" y="5331023"/>
                <a:ext cx="2409506" cy="30777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2000" i="1" smtClean="0">
                          <a:latin typeface="Cambria Math" charset="0"/>
                        </a:rPr>
                        <m:t> </m:t>
                      </m:r>
                      <m:r>
                        <a:rPr lang="en-US" sz="2000" b="0" i="0" smtClean="0">
                          <a:latin typeface="Cambria Math" charset="0"/>
                        </a:rPr>
                        <m:t> </m:t>
                      </m:r>
                      <m:r>
                        <m:rPr>
                          <m:sty m:val="p"/>
                        </m:rPr>
                        <a:rPr lang="en-US" sz="2000" b="0" i="0" smtClean="0">
                          <a:latin typeface="Cambria Math" charset="0"/>
                        </a:rPr>
                        <m:t>Value</m:t>
                      </m:r>
                      <m:r>
                        <a:rPr lang="en-US" sz="2000" b="0" i="1" smtClean="0">
                          <a:latin typeface="Cambria Math" charset="0"/>
                        </a:rPr>
                        <m:t>=</m:t>
                      </m:r>
                      <m:r>
                        <a:rPr lang="en-US" sz="2000" b="0" i="1" smtClean="0">
                          <a:latin typeface="Cambria Math" charset="0"/>
                        </a:rPr>
                        <m:t>𝑉</m:t>
                      </m:r>
                      <m:r>
                        <a:rPr lang="en-US" sz="2000" b="0" i="1" smtClean="0">
                          <a:latin typeface="Cambria Math" charset="0"/>
                        </a:rPr>
                        <m:t>+</m:t>
                      </m:r>
                      <m:r>
                        <a:rPr lang="en-US" sz="2000" b="0" i="1" smtClean="0">
                          <a:latin typeface="Cambria Math" charset="0"/>
                        </a:rPr>
                        <m:t>𝑉</m:t>
                      </m:r>
                      <m:r>
                        <a:rPr lang="en-US" sz="2000" b="0" i="1" smtClean="0">
                          <a:latin typeface="Cambria Math" charset="0"/>
                        </a:rPr>
                        <m:t>=2</m:t>
                      </m:r>
                      <m:r>
                        <a:rPr lang="en-US" sz="2000" b="0" i="1" smtClean="0">
                          <a:latin typeface="Cambria Math" charset="0"/>
                          <a:ea typeface="Cambria Math" charset="0"/>
                          <a:cs typeface="Cambria Math" charset="0"/>
                        </a:rPr>
                        <m:t>𝑉</m:t>
                      </m:r>
                    </m:oMath>
                  </m:oMathPara>
                </a14:m>
                <a:endParaRPr lang="en-US" sz="2000" b="0" dirty="0"/>
              </a:p>
            </p:txBody>
          </p:sp>
        </mc:Choice>
        <mc:Fallback xmlns="">
          <p:sp>
            <p:nvSpPr>
              <p:cNvPr id="24" name="TextBox 23"/>
              <p:cNvSpPr txBox="1">
                <a:spLocks noRot="1" noChangeAspect="1" noMove="1" noResize="1" noEditPoints="1" noAdjustHandles="1" noChangeArrowheads="1" noChangeShapeType="1" noTextEdit="1"/>
              </p:cNvSpPr>
              <p:nvPr/>
            </p:nvSpPr>
            <p:spPr>
              <a:xfrm>
                <a:off x="5943600" y="5331023"/>
                <a:ext cx="2409506" cy="307777"/>
              </a:xfrm>
              <a:prstGeom prst="rect">
                <a:avLst/>
              </a:prstGeom>
              <a:blipFill rotWithShape="0">
                <a:blip r:embed="rId11"/>
                <a:stretch>
                  <a:fillRect l="-3797" t="-146000" r="-1519" b="-180000"/>
                </a:stretch>
              </a:blipFill>
            </p:spPr>
            <p:txBody>
              <a:bodyPr/>
              <a:lstStyle/>
              <a:p>
                <a:r>
                  <a:rPr lang="en-US">
                    <a:noFill/>
                  </a:rPr>
                  <a:t> </a:t>
                </a:r>
              </a:p>
            </p:txBody>
          </p:sp>
        </mc:Fallback>
      </mc:AlternateContent>
    </p:spTree>
    <p:extLst>
      <p:ext uri="{BB962C8B-B14F-4D97-AF65-F5344CB8AC3E}">
        <p14:creationId xmlns:p14="http://schemas.microsoft.com/office/powerpoint/2010/main" val="211431219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Content Placeholder 2"/>
          <p:cNvSpPr txBox="1">
            <a:spLocks/>
          </p:cNvSpPr>
          <p:nvPr/>
        </p:nvSpPr>
        <p:spPr>
          <a:xfrm>
            <a:off x="457200" y="1494000"/>
            <a:ext cx="8001000" cy="4525963"/>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1028700" indent="-571500" algn="l" defTabSz="914400" rtl="0" eaLnBrk="1" latinLnBrk="0" hangingPunct="1">
              <a:spcBef>
                <a:spcPct val="20000"/>
              </a:spcBef>
              <a:buFont typeface="+mj-lt"/>
              <a:buAutoNum type="romanLcPeriod"/>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Wingdings" pitchFamily="2" charset="2"/>
              <a:buChar char="Ø"/>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endParaRPr lang="en-US" sz="2000" dirty="0">
              <a:solidFill>
                <a:schemeClr val="tx1"/>
              </a:solidFill>
              <a:latin typeface="Bold sand ms"/>
            </a:endParaRPr>
          </a:p>
        </p:txBody>
      </p:sp>
      <p:sp>
        <p:nvSpPr>
          <p:cNvPr id="4" name="Title 1"/>
          <p:cNvSpPr txBox="1">
            <a:spLocks/>
          </p:cNvSpPr>
          <p:nvPr/>
        </p:nvSpPr>
        <p:spPr>
          <a:xfrm>
            <a:off x="228600" y="228600"/>
            <a:ext cx="8686800" cy="11430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spcAft>
                <a:spcPts val="1200"/>
              </a:spcAft>
            </a:pPr>
            <a:r>
              <a:rPr lang="en-US" b="1" dirty="0">
                <a:latin typeface="Bold sand ms"/>
              </a:rPr>
              <a:t>Definitions and Terminology</a:t>
            </a:r>
          </a:p>
        </p:txBody>
      </p:sp>
      <p:cxnSp>
        <p:nvCxnSpPr>
          <p:cNvPr id="5" name="Straight Arrow Connector 4"/>
          <p:cNvCxnSpPr>
            <a:cxnSpLocks/>
          </p:cNvCxnSpPr>
          <p:nvPr/>
        </p:nvCxnSpPr>
        <p:spPr>
          <a:xfrm flipV="1">
            <a:off x="1460020" y="3886200"/>
            <a:ext cx="6189098" cy="18377"/>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mc:AlternateContent xmlns:mc="http://schemas.openxmlformats.org/markup-compatibility/2006" xmlns:a14="http://schemas.microsoft.com/office/drawing/2010/main">
        <mc:Choice Requires="a14">
          <p:sp>
            <p:nvSpPr>
              <p:cNvPr id="6" name="TextBox 5"/>
              <p:cNvSpPr txBox="1"/>
              <p:nvPr/>
            </p:nvSpPr>
            <p:spPr>
              <a:xfrm>
                <a:off x="2395728" y="3200400"/>
                <a:ext cx="381000" cy="369332"/>
              </a:xfrm>
              <a:prstGeom prst="rect">
                <a:avLst/>
              </a:prstGeom>
            </p:spPr>
            <p:style>
              <a:lnRef idx="0">
                <a:schemeClr val="accent2"/>
              </a:lnRef>
              <a:fillRef idx="3">
                <a:schemeClr val="accent2"/>
              </a:fillRef>
              <a:effectRef idx="3">
                <a:schemeClr val="accent2"/>
              </a:effectRef>
              <a:fontRef idx="minor">
                <a:schemeClr val="lt1"/>
              </a:fontRef>
            </p:style>
            <p:txBody>
              <a:bodyPr wrap="square"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charset="0"/>
                        </a:rPr>
                        <m:t>1</m:t>
                      </m:r>
                    </m:oMath>
                  </m:oMathPara>
                </a14:m>
                <a:endParaRPr lang="en-US" dirty="0">
                  <a:latin typeface="Bold sand ms"/>
                </a:endParaRPr>
              </a:p>
            </p:txBody>
          </p:sp>
        </mc:Choice>
        <mc:Fallback xmlns="">
          <p:sp>
            <p:nvSpPr>
              <p:cNvPr id="6" name="TextBox 5"/>
              <p:cNvSpPr txBox="1">
                <a:spLocks noRot="1" noChangeAspect="1" noMove="1" noResize="1" noEditPoints="1" noAdjustHandles="1" noChangeArrowheads="1" noChangeShapeType="1" noTextEdit="1"/>
              </p:cNvSpPr>
              <p:nvPr/>
            </p:nvSpPr>
            <p:spPr>
              <a:xfrm>
                <a:off x="2395728" y="3200400"/>
                <a:ext cx="381000" cy="369332"/>
              </a:xfrm>
              <a:prstGeom prst="rect">
                <a:avLst/>
              </a:prstGeom>
              <a:blipFill rotWithShape="0">
                <a:blip r:embed="rId3"/>
                <a:stretch>
                  <a:fillRect/>
                </a:stretch>
              </a:blipFill>
            </p:spPr>
            <p:txBody>
              <a:bodyPr/>
              <a:lstStyle/>
              <a:p>
                <a:r>
                  <a:rPr lang="en-US">
                    <a:noFill/>
                  </a:rPr>
                  <a:t> </a:t>
                </a:r>
              </a:p>
            </p:txBody>
          </p:sp>
        </mc:Fallback>
      </mc:AlternateContent>
      <p:cxnSp>
        <p:nvCxnSpPr>
          <p:cNvPr id="7" name="Straight Connector 6"/>
          <p:cNvCxnSpPr>
            <a:cxnSpLocks/>
          </p:cNvCxnSpPr>
          <p:nvPr/>
        </p:nvCxnSpPr>
        <p:spPr>
          <a:xfrm>
            <a:off x="2590800" y="3733800"/>
            <a:ext cx="0" cy="336071"/>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8" name="Straight Connector 7"/>
          <p:cNvCxnSpPr>
            <a:cxnSpLocks/>
          </p:cNvCxnSpPr>
          <p:nvPr/>
        </p:nvCxnSpPr>
        <p:spPr>
          <a:xfrm>
            <a:off x="3352800" y="3733800"/>
            <a:ext cx="0" cy="336071"/>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0" name="Straight Connector 9"/>
          <p:cNvCxnSpPr>
            <a:cxnSpLocks/>
          </p:cNvCxnSpPr>
          <p:nvPr/>
        </p:nvCxnSpPr>
        <p:spPr>
          <a:xfrm>
            <a:off x="5638800" y="3733800"/>
            <a:ext cx="0" cy="336071"/>
          </a:xfrm>
          <a:prstGeom prst="line">
            <a:avLst/>
          </a:prstGeom>
          <a:ln w="25400"/>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1" name="TextBox 10"/>
              <p:cNvSpPr txBox="1"/>
              <p:nvPr/>
            </p:nvSpPr>
            <p:spPr>
              <a:xfrm>
                <a:off x="4191000" y="3181290"/>
                <a:ext cx="381000" cy="400110"/>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sz="2000" b="0" i="1" smtClean="0">
                          <a:latin typeface="Cambria Math" charset="0"/>
                          <a:ea typeface="Cambria Math" charset="0"/>
                          <a:cs typeface="Cambria Math" charset="0"/>
                        </a:rPr>
                        <m:t>⋯</m:t>
                      </m:r>
                      <m:r>
                        <a:rPr lang="en-US" sz="2000" b="0" i="0" smtClean="0">
                          <a:latin typeface="Cambria Math" charset="0"/>
                        </a:rPr>
                        <m:t> </m:t>
                      </m:r>
                    </m:oMath>
                  </m:oMathPara>
                </a14:m>
                <a:endParaRPr lang="en-US" sz="2000" dirty="0"/>
              </a:p>
            </p:txBody>
          </p:sp>
        </mc:Choice>
        <mc:Fallback xmlns="">
          <p:sp>
            <p:nvSpPr>
              <p:cNvPr id="11" name="TextBox 10"/>
              <p:cNvSpPr txBox="1">
                <a:spLocks noRot="1" noChangeAspect="1" noMove="1" noResize="1" noEditPoints="1" noAdjustHandles="1" noChangeArrowheads="1" noChangeShapeType="1" noTextEdit="1"/>
              </p:cNvSpPr>
              <p:nvPr/>
            </p:nvSpPr>
            <p:spPr>
              <a:xfrm>
                <a:off x="4191000" y="3181290"/>
                <a:ext cx="381000" cy="400110"/>
              </a:xfrm>
              <a:prstGeom prst="rect">
                <a:avLst/>
              </a:prstGeom>
              <a:blipFill rotWithShape="0">
                <a:blip r:embed="rId4"/>
                <a:stretch>
                  <a:fillRect t="-98485" r="-30645" b="-124242"/>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3" name="TextBox 12"/>
              <p:cNvSpPr txBox="1"/>
              <p:nvPr/>
            </p:nvSpPr>
            <p:spPr>
              <a:xfrm>
                <a:off x="3200400" y="3200400"/>
                <a:ext cx="381000" cy="369332"/>
              </a:xfrm>
              <a:prstGeom prst="rect">
                <a:avLst/>
              </a:prstGeom>
            </p:spPr>
            <p:style>
              <a:lnRef idx="0">
                <a:schemeClr val="accent2"/>
              </a:lnRef>
              <a:fillRef idx="3">
                <a:schemeClr val="accent2"/>
              </a:fillRef>
              <a:effectRef idx="3">
                <a:schemeClr val="accent2"/>
              </a:effectRef>
              <a:fontRef idx="minor">
                <a:schemeClr val="lt1"/>
              </a:fontRef>
            </p:style>
            <p:txBody>
              <a:bodyPr wrap="square"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charset="0"/>
                        </a:rPr>
                        <m:t>1</m:t>
                      </m:r>
                    </m:oMath>
                  </m:oMathPara>
                </a14:m>
                <a:endParaRPr lang="en-US" dirty="0">
                  <a:latin typeface="Bold sand ms"/>
                </a:endParaRPr>
              </a:p>
            </p:txBody>
          </p:sp>
        </mc:Choice>
        <mc:Fallback xmlns="">
          <p:sp>
            <p:nvSpPr>
              <p:cNvPr id="13" name="TextBox 12"/>
              <p:cNvSpPr txBox="1">
                <a:spLocks noRot="1" noChangeAspect="1" noMove="1" noResize="1" noEditPoints="1" noAdjustHandles="1" noChangeArrowheads="1" noChangeShapeType="1" noTextEdit="1"/>
              </p:cNvSpPr>
              <p:nvPr/>
            </p:nvSpPr>
            <p:spPr>
              <a:xfrm>
                <a:off x="3200400" y="3200400"/>
                <a:ext cx="381000" cy="369332"/>
              </a:xfrm>
              <a:prstGeom prst="rect">
                <a:avLst/>
              </a:prstGeom>
              <a:blipFill rotWithShape="0">
                <a:blip r:embed="rId3"/>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4" name="TextBox 13"/>
              <p:cNvSpPr txBox="1"/>
              <p:nvPr/>
            </p:nvSpPr>
            <p:spPr>
              <a:xfrm>
                <a:off x="5410200" y="3200400"/>
                <a:ext cx="381000" cy="369332"/>
              </a:xfrm>
              <a:prstGeom prst="rect">
                <a:avLst/>
              </a:prstGeom>
            </p:spPr>
            <p:style>
              <a:lnRef idx="0">
                <a:schemeClr val="accent2"/>
              </a:lnRef>
              <a:fillRef idx="3">
                <a:schemeClr val="accent2"/>
              </a:fillRef>
              <a:effectRef idx="3">
                <a:schemeClr val="accent2"/>
              </a:effectRef>
              <a:fontRef idx="minor">
                <a:schemeClr val="lt1"/>
              </a:fontRef>
            </p:style>
            <p:txBody>
              <a:bodyPr wrap="square"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charset="0"/>
                        </a:rPr>
                        <m:t>1</m:t>
                      </m:r>
                    </m:oMath>
                  </m:oMathPara>
                </a14:m>
                <a:endParaRPr lang="en-US" dirty="0">
                  <a:latin typeface="Bold sand ms"/>
                </a:endParaRPr>
              </a:p>
            </p:txBody>
          </p:sp>
        </mc:Choice>
        <mc:Fallback xmlns="">
          <p:sp>
            <p:nvSpPr>
              <p:cNvPr id="14" name="TextBox 13"/>
              <p:cNvSpPr txBox="1">
                <a:spLocks noRot="1" noChangeAspect="1" noMove="1" noResize="1" noEditPoints="1" noAdjustHandles="1" noChangeArrowheads="1" noChangeShapeType="1" noTextEdit="1"/>
              </p:cNvSpPr>
              <p:nvPr/>
            </p:nvSpPr>
            <p:spPr>
              <a:xfrm>
                <a:off x="5410200" y="3200400"/>
                <a:ext cx="381000" cy="369332"/>
              </a:xfrm>
              <a:prstGeom prst="rect">
                <a:avLst/>
              </a:prstGeom>
              <a:blipFill rotWithShape="0">
                <a:blip r:embed="rId5"/>
                <a:stretch>
                  <a:fillRect/>
                </a:stretch>
              </a:blipFill>
            </p:spPr>
            <p:txBody>
              <a:bodyPr/>
              <a:lstStyle/>
              <a:p>
                <a:r>
                  <a:rPr lang="en-US">
                    <a:noFill/>
                  </a:rPr>
                  <a:t> </a:t>
                </a:r>
              </a:p>
            </p:txBody>
          </p:sp>
        </mc:Fallback>
      </mc:AlternateContent>
      <p:cxnSp>
        <p:nvCxnSpPr>
          <p:cNvPr id="12" name="Straight Connector 11"/>
          <p:cNvCxnSpPr>
            <a:cxnSpLocks/>
          </p:cNvCxnSpPr>
          <p:nvPr/>
        </p:nvCxnSpPr>
        <p:spPr>
          <a:xfrm>
            <a:off x="6400800" y="3733800"/>
            <a:ext cx="0" cy="336071"/>
          </a:xfrm>
          <a:prstGeom prst="line">
            <a:avLst/>
          </a:prstGeom>
          <a:ln w="25400"/>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5" name="TextBox 14"/>
              <p:cNvSpPr txBox="1"/>
              <p:nvPr/>
            </p:nvSpPr>
            <p:spPr>
              <a:xfrm>
                <a:off x="2395728" y="2678668"/>
                <a:ext cx="381000" cy="369332"/>
              </a:xfrm>
              <a:prstGeom prst="rect">
                <a:avLst/>
              </a:prstGeom>
            </p:spPr>
            <p:style>
              <a:lnRef idx="0">
                <a:schemeClr val="accent2"/>
              </a:lnRef>
              <a:fillRef idx="3">
                <a:schemeClr val="accent2"/>
              </a:fillRef>
              <a:effectRef idx="3">
                <a:schemeClr val="accent2"/>
              </a:effectRef>
              <a:fontRef idx="minor">
                <a:schemeClr val="lt1"/>
              </a:fontRef>
            </p:style>
            <p:txBody>
              <a:bodyPr wrap="square"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charset="0"/>
                        </a:rPr>
                        <m:t>1</m:t>
                      </m:r>
                    </m:oMath>
                  </m:oMathPara>
                </a14:m>
                <a:endParaRPr lang="en-US" dirty="0">
                  <a:latin typeface="Bold sand ms"/>
                </a:endParaRPr>
              </a:p>
            </p:txBody>
          </p:sp>
        </mc:Choice>
        <mc:Fallback xmlns="">
          <p:sp>
            <p:nvSpPr>
              <p:cNvPr id="15" name="TextBox 14"/>
              <p:cNvSpPr txBox="1">
                <a:spLocks noRot="1" noChangeAspect="1" noMove="1" noResize="1" noEditPoints="1" noAdjustHandles="1" noChangeArrowheads="1" noChangeShapeType="1" noTextEdit="1"/>
              </p:cNvSpPr>
              <p:nvPr/>
            </p:nvSpPr>
            <p:spPr>
              <a:xfrm>
                <a:off x="2395728" y="2678668"/>
                <a:ext cx="381000" cy="369332"/>
              </a:xfrm>
              <a:prstGeom prst="rect">
                <a:avLst/>
              </a:prstGeom>
              <a:blipFill rotWithShape="0">
                <a:blip r:embed="rId6"/>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6" name="TextBox 15"/>
              <p:cNvSpPr txBox="1"/>
              <p:nvPr/>
            </p:nvSpPr>
            <p:spPr>
              <a:xfrm>
                <a:off x="3200400" y="2667000"/>
                <a:ext cx="381000" cy="369332"/>
              </a:xfrm>
              <a:prstGeom prst="rect">
                <a:avLst/>
              </a:prstGeom>
            </p:spPr>
            <p:style>
              <a:lnRef idx="0">
                <a:schemeClr val="accent2"/>
              </a:lnRef>
              <a:fillRef idx="3">
                <a:schemeClr val="accent2"/>
              </a:fillRef>
              <a:effectRef idx="3">
                <a:schemeClr val="accent2"/>
              </a:effectRef>
              <a:fontRef idx="minor">
                <a:schemeClr val="lt1"/>
              </a:fontRef>
            </p:style>
            <p:txBody>
              <a:bodyPr wrap="square"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charset="0"/>
                        </a:rPr>
                        <m:t>1</m:t>
                      </m:r>
                    </m:oMath>
                  </m:oMathPara>
                </a14:m>
                <a:endParaRPr lang="en-US" dirty="0">
                  <a:latin typeface="Bold sand ms"/>
                </a:endParaRPr>
              </a:p>
            </p:txBody>
          </p:sp>
        </mc:Choice>
        <mc:Fallback xmlns="">
          <p:sp>
            <p:nvSpPr>
              <p:cNvPr id="16" name="TextBox 15"/>
              <p:cNvSpPr txBox="1">
                <a:spLocks noRot="1" noChangeAspect="1" noMove="1" noResize="1" noEditPoints="1" noAdjustHandles="1" noChangeArrowheads="1" noChangeShapeType="1" noTextEdit="1"/>
              </p:cNvSpPr>
              <p:nvPr/>
            </p:nvSpPr>
            <p:spPr>
              <a:xfrm>
                <a:off x="3200400" y="2667000"/>
                <a:ext cx="381000" cy="369332"/>
              </a:xfrm>
              <a:prstGeom prst="rect">
                <a:avLst/>
              </a:prstGeom>
              <a:blipFill rotWithShape="0">
                <a:blip r:embed="rId7"/>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8" name="TextBox 17"/>
              <p:cNvSpPr txBox="1"/>
              <p:nvPr/>
            </p:nvSpPr>
            <p:spPr>
              <a:xfrm>
                <a:off x="5410200" y="2667000"/>
                <a:ext cx="381000" cy="369332"/>
              </a:xfrm>
              <a:prstGeom prst="rect">
                <a:avLst/>
              </a:prstGeom>
            </p:spPr>
            <p:style>
              <a:lnRef idx="0">
                <a:schemeClr val="accent2"/>
              </a:lnRef>
              <a:fillRef idx="3">
                <a:schemeClr val="accent2"/>
              </a:fillRef>
              <a:effectRef idx="3">
                <a:schemeClr val="accent2"/>
              </a:effectRef>
              <a:fontRef idx="minor">
                <a:schemeClr val="lt1"/>
              </a:fontRef>
            </p:style>
            <p:txBody>
              <a:bodyPr wrap="square"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charset="0"/>
                        </a:rPr>
                        <m:t>1</m:t>
                      </m:r>
                    </m:oMath>
                  </m:oMathPara>
                </a14:m>
                <a:endParaRPr lang="en-US" dirty="0">
                  <a:latin typeface="Bold sand ms"/>
                </a:endParaRPr>
              </a:p>
            </p:txBody>
          </p:sp>
        </mc:Choice>
        <mc:Fallback xmlns="">
          <p:sp>
            <p:nvSpPr>
              <p:cNvPr id="18" name="TextBox 17"/>
              <p:cNvSpPr txBox="1">
                <a:spLocks noRot="1" noChangeAspect="1" noMove="1" noResize="1" noEditPoints="1" noAdjustHandles="1" noChangeArrowheads="1" noChangeShapeType="1" noTextEdit="1"/>
              </p:cNvSpPr>
              <p:nvPr/>
            </p:nvSpPr>
            <p:spPr>
              <a:xfrm>
                <a:off x="5410200" y="2667000"/>
                <a:ext cx="381000" cy="369332"/>
              </a:xfrm>
              <a:prstGeom prst="rect">
                <a:avLst/>
              </a:prstGeom>
              <a:blipFill rotWithShape="0">
                <a:blip r:embed="rId8"/>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9" name="TextBox 18"/>
              <p:cNvSpPr txBox="1"/>
              <p:nvPr/>
            </p:nvSpPr>
            <p:spPr>
              <a:xfrm>
                <a:off x="4191000" y="2667000"/>
                <a:ext cx="381000" cy="400110"/>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sz="2000" b="0" i="1" smtClean="0">
                          <a:latin typeface="Cambria Math" charset="0"/>
                          <a:ea typeface="Cambria Math" charset="0"/>
                          <a:cs typeface="Cambria Math" charset="0"/>
                        </a:rPr>
                        <m:t>⋯</m:t>
                      </m:r>
                      <m:r>
                        <a:rPr lang="en-US" sz="2000" b="0" i="0" smtClean="0">
                          <a:latin typeface="Cambria Math" charset="0"/>
                        </a:rPr>
                        <m:t> </m:t>
                      </m:r>
                    </m:oMath>
                  </m:oMathPara>
                </a14:m>
                <a:endParaRPr lang="en-US" sz="2000" dirty="0"/>
              </a:p>
            </p:txBody>
          </p:sp>
        </mc:Choice>
        <mc:Fallback xmlns="">
          <p:sp>
            <p:nvSpPr>
              <p:cNvPr id="19" name="TextBox 18"/>
              <p:cNvSpPr txBox="1">
                <a:spLocks noRot="1" noChangeAspect="1" noMove="1" noResize="1" noEditPoints="1" noAdjustHandles="1" noChangeArrowheads="1" noChangeShapeType="1" noTextEdit="1"/>
              </p:cNvSpPr>
              <p:nvPr/>
            </p:nvSpPr>
            <p:spPr>
              <a:xfrm>
                <a:off x="4191000" y="2667000"/>
                <a:ext cx="381000" cy="400110"/>
              </a:xfrm>
              <a:prstGeom prst="rect">
                <a:avLst/>
              </a:prstGeom>
              <a:blipFill rotWithShape="0">
                <a:blip r:embed="rId9"/>
                <a:stretch>
                  <a:fillRect t="-101538" r="-30645" b="-126154"/>
                </a:stretch>
              </a:blipFill>
            </p:spPr>
            <p:txBody>
              <a:bodyPr/>
              <a:lstStyle/>
              <a:p>
                <a:r>
                  <a:rPr lang="en-US">
                    <a:noFill/>
                  </a:rPr>
                  <a:t> </a:t>
                </a:r>
              </a:p>
            </p:txBody>
          </p:sp>
        </mc:Fallback>
      </mc:AlternateContent>
      <p:cxnSp>
        <p:nvCxnSpPr>
          <p:cNvPr id="20" name="Straight Connector 19"/>
          <p:cNvCxnSpPr>
            <a:cxnSpLocks/>
          </p:cNvCxnSpPr>
          <p:nvPr/>
        </p:nvCxnSpPr>
        <p:spPr>
          <a:xfrm>
            <a:off x="6400800" y="4191000"/>
            <a:ext cx="12220" cy="990600"/>
          </a:xfrm>
          <a:prstGeom prst="line">
            <a:avLst/>
          </a:prstGeom>
          <a:ln w="25400">
            <a:solidFill>
              <a:schemeClr val="accent1"/>
            </a:solidFill>
            <a:headEnd type="arrow"/>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22" name="TextBox 21"/>
              <p:cNvSpPr txBox="1"/>
              <p:nvPr/>
            </p:nvSpPr>
            <p:spPr>
              <a:xfrm>
                <a:off x="1447800" y="5864423"/>
                <a:ext cx="6501716" cy="30777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2000" i="1" smtClean="0">
                          <a:latin typeface="Cambria Math" charset="0"/>
                        </a:rPr>
                        <m:t> </m:t>
                      </m:r>
                      <m:r>
                        <a:rPr lang="en-US" sz="2000" b="0" i="0" smtClean="0">
                          <a:latin typeface="Cambria Math" charset="0"/>
                        </a:rPr>
                        <m:t> </m:t>
                      </m:r>
                      <m:r>
                        <a:rPr lang="en-US" sz="2000" b="0" i="1" smtClean="0">
                          <a:latin typeface="Cambria Math" charset="0"/>
                        </a:rPr>
                        <m:t>𝑉</m:t>
                      </m:r>
                      <m:r>
                        <a:rPr lang="en-US" sz="2000" b="0" i="1" smtClean="0">
                          <a:latin typeface="Cambria Math" charset="0"/>
                        </a:rPr>
                        <m:t>=</m:t>
                      </m:r>
                      <m:r>
                        <m:rPr>
                          <m:sty m:val="p"/>
                        </m:rPr>
                        <a:rPr lang="en-US" sz="2000" b="0" i="0" smtClean="0">
                          <a:latin typeface="Cambria Math" charset="0"/>
                        </a:rPr>
                        <m:t>the</m:t>
                      </m:r>
                      <m:r>
                        <a:rPr lang="en-US" sz="2000" b="0" i="0" smtClean="0">
                          <a:latin typeface="Cambria Math" charset="0"/>
                        </a:rPr>
                        <m:t> </m:t>
                      </m:r>
                      <m:r>
                        <m:rPr>
                          <m:sty m:val="p"/>
                        </m:rPr>
                        <a:rPr lang="en-US" sz="2000" b="0" i="0" smtClean="0">
                          <a:latin typeface="Cambria Math" charset="0"/>
                        </a:rPr>
                        <m:t>value</m:t>
                      </m:r>
                      <m:r>
                        <a:rPr lang="en-US" sz="2000" b="0" i="0" smtClean="0">
                          <a:latin typeface="Cambria Math" charset="0"/>
                        </a:rPr>
                        <m:t> </m:t>
                      </m:r>
                      <m:r>
                        <m:rPr>
                          <m:sty m:val="p"/>
                        </m:rPr>
                        <a:rPr lang="en-US" sz="2000" b="0" i="0" smtClean="0">
                          <a:latin typeface="Cambria Math" charset="0"/>
                        </a:rPr>
                        <m:t>at</m:t>
                      </m:r>
                      <m:r>
                        <a:rPr lang="en-US" sz="2000" b="0" i="0" smtClean="0">
                          <a:latin typeface="Cambria Math" charset="0"/>
                        </a:rPr>
                        <m:t> </m:t>
                      </m:r>
                      <m:r>
                        <m:rPr>
                          <m:sty m:val="p"/>
                        </m:rPr>
                        <a:rPr lang="en-US" sz="2000" b="0" i="0" smtClean="0">
                          <a:latin typeface="Cambria Math" charset="0"/>
                        </a:rPr>
                        <m:t>the</m:t>
                      </m:r>
                      <m:r>
                        <a:rPr lang="en-US" sz="2000" b="0" i="0" smtClean="0">
                          <a:latin typeface="Cambria Math" charset="0"/>
                        </a:rPr>
                        <m:t> </m:t>
                      </m:r>
                      <m:r>
                        <m:rPr>
                          <m:sty m:val="p"/>
                        </m:rPr>
                        <a:rPr lang="en-US" sz="2000" b="0" i="0" smtClean="0">
                          <a:latin typeface="Cambria Math" charset="0"/>
                        </a:rPr>
                        <m:t>valuation</m:t>
                      </m:r>
                      <m:r>
                        <a:rPr lang="en-US" sz="2000" b="0" i="0" smtClean="0">
                          <a:latin typeface="Cambria Math" charset="0"/>
                        </a:rPr>
                        <m:t> </m:t>
                      </m:r>
                      <m:r>
                        <m:rPr>
                          <m:sty m:val="p"/>
                        </m:rPr>
                        <a:rPr lang="en-US" sz="2000" b="0" i="0" smtClean="0">
                          <a:latin typeface="Cambria Math" charset="0"/>
                        </a:rPr>
                        <m:t>date</m:t>
                      </m:r>
                      <m:r>
                        <a:rPr lang="en-US" sz="2000" b="0" i="0" smtClean="0">
                          <a:latin typeface="Cambria Math" charset="0"/>
                        </a:rPr>
                        <m:t> </m:t>
                      </m:r>
                      <m:r>
                        <m:rPr>
                          <m:sty m:val="p"/>
                        </m:rPr>
                        <a:rPr lang="en-US" sz="2000" b="0" i="0" smtClean="0">
                          <a:latin typeface="Cambria Math" charset="0"/>
                        </a:rPr>
                        <m:t>of</m:t>
                      </m:r>
                      <m:r>
                        <a:rPr lang="en-US" sz="2000" b="0" i="0" smtClean="0">
                          <a:latin typeface="Cambria Math" charset="0"/>
                        </a:rPr>
                        <m:t> </m:t>
                      </m:r>
                      <m:r>
                        <m:rPr>
                          <m:sty m:val="p"/>
                        </m:rPr>
                        <a:rPr lang="en-US" sz="2000" b="0" i="0" smtClean="0">
                          <a:latin typeface="Cambria Math" charset="0"/>
                        </a:rPr>
                        <m:t>a</m:t>
                      </m:r>
                      <m:r>
                        <a:rPr lang="en-US" sz="2000" b="0" i="0" smtClean="0">
                          <a:latin typeface="Cambria Math" charset="0"/>
                        </a:rPr>
                        <m:t> </m:t>
                      </m:r>
                      <m:r>
                        <m:rPr>
                          <m:sty m:val="p"/>
                        </m:rPr>
                        <a:rPr lang="en-US" sz="2000" b="0" i="0" smtClean="0">
                          <a:latin typeface="Cambria Math" charset="0"/>
                        </a:rPr>
                        <m:t>basic</m:t>
                      </m:r>
                      <m:r>
                        <a:rPr lang="en-US" sz="2000" b="0" i="0" smtClean="0">
                          <a:latin typeface="Cambria Math" charset="0"/>
                        </a:rPr>
                        <m:t> </m:t>
                      </m:r>
                      <m:r>
                        <m:rPr>
                          <m:sty m:val="p"/>
                        </m:rPr>
                        <a:rPr lang="en-US" sz="2000" b="0" i="0" smtClean="0">
                          <a:latin typeface="Cambria Math" charset="0"/>
                        </a:rPr>
                        <m:t>level</m:t>
                      </m:r>
                      <m:r>
                        <a:rPr lang="en-US" sz="2000" b="0" i="0" smtClean="0">
                          <a:latin typeface="Cambria Math" charset="0"/>
                        </a:rPr>
                        <m:t> </m:t>
                      </m:r>
                      <m:r>
                        <m:rPr>
                          <m:sty m:val="p"/>
                        </m:rPr>
                        <a:rPr lang="en-US" sz="2000" b="0" i="0" smtClean="0">
                          <a:latin typeface="Cambria Math" charset="0"/>
                        </a:rPr>
                        <m:t>annuity</m:t>
                      </m:r>
                    </m:oMath>
                  </m:oMathPara>
                </a14:m>
                <a:endParaRPr lang="en-US" sz="2000" b="0" dirty="0"/>
              </a:p>
            </p:txBody>
          </p:sp>
        </mc:Choice>
        <mc:Fallback xmlns="">
          <p:sp>
            <p:nvSpPr>
              <p:cNvPr id="22" name="TextBox 21"/>
              <p:cNvSpPr txBox="1">
                <a:spLocks noRot="1" noChangeAspect="1" noMove="1" noResize="1" noEditPoints="1" noAdjustHandles="1" noChangeArrowheads="1" noChangeShapeType="1" noTextEdit="1"/>
              </p:cNvSpPr>
              <p:nvPr/>
            </p:nvSpPr>
            <p:spPr>
              <a:xfrm>
                <a:off x="1447800" y="5864423"/>
                <a:ext cx="6501716" cy="307777"/>
              </a:xfrm>
              <a:prstGeom prst="rect">
                <a:avLst/>
              </a:prstGeom>
              <a:blipFill rotWithShape="0">
                <a:blip r:embed="rId10"/>
                <a:stretch>
                  <a:fillRect l="-1126" t="-143137" r="-844" b="-174510"/>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4" name="TextBox 23"/>
              <p:cNvSpPr txBox="1"/>
              <p:nvPr/>
            </p:nvSpPr>
            <p:spPr>
              <a:xfrm>
                <a:off x="5943600" y="5331023"/>
                <a:ext cx="2409506" cy="30777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2000" i="1" smtClean="0">
                          <a:latin typeface="Cambria Math" charset="0"/>
                        </a:rPr>
                        <m:t> </m:t>
                      </m:r>
                      <m:r>
                        <a:rPr lang="en-US" sz="2000" b="0" i="0" smtClean="0">
                          <a:latin typeface="Cambria Math" charset="0"/>
                        </a:rPr>
                        <m:t> </m:t>
                      </m:r>
                      <m:r>
                        <m:rPr>
                          <m:sty m:val="p"/>
                        </m:rPr>
                        <a:rPr lang="en-US" sz="2000" b="0" i="0" smtClean="0">
                          <a:latin typeface="Cambria Math" charset="0"/>
                        </a:rPr>
                        <m:t>Value</m:t>
                      </m:r>
                      <m:r>
                        <a:rPr lang="en-US" sz="2000" b="0" i="1" smtClean="0">
                          <a:latin typeface="Cambria Math" charset="0"/>
                        </a:rPr>
                        <m:t>=</m:t>
                      </m:r>
                      <m:r>
                        <a:rPr lang="en-US" sz="2000" b="0" i="1" smtClean="0">
                          <a:latin typeface="Cambria Math" charset="0"/>
                        </a:rPr>
                        <m:t>𝑉</m:t>
                      </m:r>
                      <m:r>
                        <a:rPr lang="en-US" sz="2000" b="0" i="1" smtClean="0">
                          <a:latin typeface="Cambria Math" charset="0"/>
                        </a:rPr>
                        <m:t>+</m:t>
                      </m:r>
                      <m:r>
                        <a:rPr lang="en-US" sz="2000" b="0" i="1" smtClean="0">
                          <a:latin typeface="Cambria Math" charset="0"/>
                        </a:rPr>
                        <m:t>𝑉</m:t>
                      </m:r>
                      <m:r>
                        <a:rPr lang="en-US" sz="2000" b="0" i="1" smtClean="0">
                          <a:latin typeface="Cambria Math" charset="0"/>
                        </a:rPr>
                        <m:t>=2</m:t>
                      </m:r>
                      <m:r>
                        <a:rPr lang="en-US" sz="2000" b="0" i="1" smtClean="0">
                          <a:latin typeface="Cambria Math" charset="0"/>
                          <a:ea typeface="Cambria Math" charset="0"/>
                          <a:cs typeface="Cambria Math" charset="0"/>
                        </a:rPr>
                        <m:t>𝑉</m:t>
                      </m:r>
                    </m:oMath>
                  </m:oMathPara>
                </a14:m>
                <a:endParaRPr lang="en-US" sz="2000" b="0" dirty="0"/>
              </a:p>
            </p:txBody>
          </p:sp>
        </mc:Choice>
        <mc:Fallback xmlns="">
          <p:sp>
            <p:nvSpPr>
              <p:cNvPr id="24" name="TextBox 23"/>
              <p:cNvSpPr txBox="1">
                <a:spLocks noRot="1" noChangeAspect="1" noMove="1" noResize="1" noEditPoints="1" noAdjustHandles="1" noChangeArrowheads="1" noChangeShapeType="1" noTextEdit="1"/>
              </p:cNvSpPr>
              <p:nvPr/>
            </p:nvSpPr>
            <p:spPr>
              <a:xfrm>
                <a:off x="5943600" y="5331023"/>
                <a:ext cx="2409506" cy="307777"/>
              </a:xfrm>
              <a:prstGeom prst="rect">
                <a:avLst/>
              </a:prstGeom>
              <a:blipFill rotWithShape="0">
                <a:blip r:embed="rId11"/>
                <a:stretch>
                  <a:fillRect l="-3797" t="-146000" r="-1519" b="-180000"/>
                </a:stretch>
              </a:blipFill>
            </p:spPr>
            <p:txBody>
              <a:bodyPr/>
              <a:lstStyle/>
              <a:p>
                <a:r>
                  <a:rPr lang="en-US">
                    <a:noFill/>
                  </a:rPr>
                  <a:t> </a:t>
                </a:r>
              </a:p>
            </p:txBody>
          </p:sp>
        </mc:Fallback>
      </mc:AlternateContent>
    </p:spTree>
    <p:extLst>
      <p:ext uri="{BB962C8B-B14F-4D97-AF65-F5344CB8AC3E}">
        <p14:creationId xmlns:p14="http://schemas.microsoft.com/office/powerpoint/2010/main" val="7022684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Content Placeholder 2"/>
          <p:cNvSpPr txBox="1">
            <a:spLocks/>
          </p:cNvSpPr>
          <p:nvPr/>
        </p:nvSpPr>
        <p:spPr>
          <a:xfrm>
            <a:off x="457200" y="1494000"/>
            <a:ext cx="8001000" cy="4525963"/>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1028700" indent="-571500" algn="l" defTabSz="914400" rtl="0" eaLnBrk="1" latinLnBrk="0" hangingPunct="1">
              <a:spcBef>
                <a:spcPct val="20000"/>
              </a:spcBef>
              <a:buFont typeface="+mj-lt"/>
              <a:buAutoNum type="romanLcPeriod"/>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Wingdings" pitchFamily="2" charset="2"/>
              <a:buChar char="Ø"/>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227013" indent="0">
              <a:spcBef>
                <a:spcPts val="700"/>
              </a:spcBef>
              <a:buClr>
                <a:schemeClr val="accent1"/>
              </a:buClr>
              <a:buNone/>
            </a:pPr>
            <a:r>
              <a:rPr lang="en-US" sz="2200" dirty="0">
                <a:latin typeface="Bold sand ms"/>
              </a:rPr>
              <a:t>A </a:t>
            </a:r>
            <a:r>
              <a:rPr lang="en-US" sz="2200" b="1" dirty="0">
                <a:solidFill>
                  <a:schemeClr val="bg1"/>
                </a:solidFill>
                <a:latin typeface="Bold sand ms"/>
              </a:rPr>
              <a:t>basic</a:t>
            </a:r>
            <a:r>
              <a:rPr lang="en-US" sz="2200" dirty="0">
                <a:latin typeface="Bold sand ms"/>
              </a:rPr>
              <a:t> </a:t>
            </a:r>
            <a:r>
              <a:rPr lang="en-US" sz="2200" b="1" dirty="0">
                <a:latin typeface="Bold sand ms"/>
              </a:rPr>
              <a:t>level</a:t>
            </a:r>
            <a:r>
              <a:rPr lang="en-US" sz="2200" dirty="0">
                <a:latin typeface="Bold sand ms"/>
              </a:rPr>
              <a:t> </a:t>
            </a:r>
            <a:r>
              <a:rPr lang="en-US" sz="2200" b="1" dirty="0">
                <a:latin typeface="Bold sand ms"/>
              </a:rPr>
              <a:t>annuity</a:t>
            </a:r>
            <a:r>
              <a:rPr lang="en-US" sz="2200" dirty="0">
                <a:latin typeface="Bold sand ms"/>
              </a:rPr>
              <a:t> is a sequence of periodic payments, all of which are equal</a:t>
            </a:r>
          </a:p>
          <a:p>
            <a:pPr marL="0" indent="0">
              <a:buFont typeface="Arial" pitchFamily="34" charset="0"/>
              <a:buNone/>
            </a:pPr>
            <a:endParaRPr lang="en-US" sz="2000" dirty="0">
              <a:solidFill>
                <a:schemeClr val="tx1"/>
              </a:solidFill>
              <a:latin typeface="Bold sand ms"/>
            </a:endParaRPr>
          </a:p>
        </p:txBody>
      </p:sp>
      <p:sp>
        <p:nvSpPr>
          <p:cNvPr id="4" name="Title 1"/>
          <p:cNvSpPr txBox="1">
            <a:spLocks/>
          </p:cNvSpPr>
          <p:nvPr/>
        </p:nvSpPr>
        <p:spPr>
          <a:xfrm>
            <a:off x="228600" y="228600"/>
            <a:ext cx="8686800" cy="11430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spcAft>
                <a:spcPts val="1200"/>
              </a:spcAft>
            </a:pPr>
            <a:r>
              <a:rPr lang="en-US" b="1" dirty="0">
                <a:latin typeface="Bold sand ms"/>
              </a:rPr>
              <a:t>Definitions and Terminology</a:t>
            </a:r>
          </a:p>
        </p:txBody>
      </p:sp>
      <p:cxnSp>
        <p:nvCxnSpPr>
          <p:cNvPr id="5" name="Straight Arrow Connector 4"/>
          <p:cNvCxnSpPr>
            <a:cxnSpLocks/>
          </p:cNvCxnSpPr>
          <p:nvPr/>
        </p:nvCxnSpPr>
        <p:spPr>
          <a:xfrm flipV="1">
            <a:off x="1460020" y="3886200"/>
            <a:ext cx="6189098" cy="18377"/>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mc:AlternateContent xmlns:mc="http://schemas.openxmlformats.org/markup-compatibility/2006" xmlns:a14="http://schemas.microsoft.com/office/drawing/2010/main">
        <mc:Choice Requires="a14">
          <p:sp>
            <p:nvSpPr>
              <p:cNvPr id="6" name="TextBox 5"/>
              <p:cNvSpPr txBox="1"/>
              <p:nvPr/>
            </p:nvSpPr>
            <p:spPr>
              <a:xfrm>
                <a:off x="2395728" y="3200400"/>
                <a:ext cx="381000" cy="369332"/>
              </a:xfrm>
              <a:prstGeom prst="rect">
                <a:avLst/>
              </a:prstGeom>
            </p:spPr>
            <p:style>
              <a:lnRef idx="0">
                <a:schemeClr val="accent2"/>
              </a:lnRef>
              <a:fillRef idx="3">
                <a:schemeClr val="accent2"/>
              </a:fillRef>
              <a:effectRef idx="3">
                <a:schemeClr val="accent2"/>
              </a:effectRef>
              <a:fontRef idx="minor">
                <a:schemeClr val="lt1"/>
              </a:fontRef>
            </p:style>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i="1" smtClean="0">
                              <a:latin typeface="Cambria Math" panose="02040503050406030204" pitchFamily="18" charset="0"/>
                            </a:rPr>
                          </m:ctrlPr>
                        </m:sSubPr>
                        <m:e>
                          <m:r>
                            <a:rPr lang="en-US" b="0" i="1" smtClean="0">
                              <a:latin typeface="Cambria Math" charset="0"/>
                            </a:rPr>
                            <m:t>𝑋</m:t>
                          </m:r>
                        </m:e>
                        <m:sub>
                          <m:r>
                            <a:rPr lang="en-US" b="0" i="1" smtClean="0">
                              <a:latin typeface="Cambria Math" charset="0"/>
                            </a:rPr>
                            <m:t>1</m:t>
                          </m:r>
                        </m:sub>
                      </m:sSub>
                    </m:oMath>
                  </m:oMathPara>
                </a14:m>
                <a:endParaRPr lang="en-US" dirty="0">
                  <a:latin typeface="Bold sand ms"/>
                </a:endParaRPr>
              </a:p>
            </p:txBody>
          </p:sp>
        </mc:Choice>
        <mc:Fallback xmlns="">
          <p:sp>
            <p:nvSpPr>
              <p:cNvPr id="6" name="TextBox 5"/>
              <p:cNvSpPr txBox="1">
                <a:spLocks noRot="1" noChangeAspect="1" noMove="1" noResize="1" noEditPoints="1" noAdjustHandles="1" noChangeArrowheads="1" noChangeShapeType="1" noTextEdit="1"/>
              </p:cNvSpPr>
              <p:nvPr/>
            </p:nvSpPr>
            <p:spPr>
              <a:xfrm>
                <a:off x="2395728" y="3200400"/>
                <a:ext cx="381000" cy="369332"/>
              </a:xfrm>
              <a:prstGeom prst="rect">
                <a:avLst/>
              </a:prstGeom>
              <a:blipFill rotWithShape="0">
                <a:blip r:embed="rId3"/>
                <a:stretch>
                  <a:fillRect/>
                </a:stretch>
              </a:blipFill>
            </p:spPr>
            <p:txBody>
              <a:bodyPr/>
              <a:lstStyle/>
              <a:p>
                <a:r>
                  <a:rPr lang="en-US">
                    <a:noFill/>
                  </a:rPr>
                  <a:t> </a:t>
                </a:r>
              </a:p>
            </p:txBody>
          </p:sp>
        </mc:Fallback>
      </mc:AlternateContent>
      <p:cxnSp>
        <p:nvCxnSpPr>
          <p:cNvPr id="7" name="Straight Connector 6"/>
          <p:cNvCxnSpPr>
            <a:cxnSpLocks/>
          </p:cNvCxnSpPr>
          <p:nvPr/>
        </p:nvCxnSpPr>
        <p:spPr>
          <a:xfrm>
            <a:off x="2590800" y="3733800"/>
            <a:ext cx="0" cy="336071"/>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8" name="Straight Connector 7"/>
          <p:cNvCxnSpPr>
            <a:cxnSpLocks/>
          </p:cNvCxnSpPr>
          <p:nvPr/>
        </p:nvCxnSpPr>
        <p:spPr>
          <a:xfrm>
            <a:off x="3352800" y="3733800"/>
            <a:ext cx="0" cy="336071"/>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0" name="Straight Connector 9"/>
          <p:cNvCxnSpPr>
            <a:cxnSpLocks/>
          </p:cNvCxnSpPr>
          <p:nvPr/>
        </p:nvCxnSpPr>
        <p:spPr>
          <a:xfrm>
            <a:off x="5638800" y="3733800"/>
            <a:ext cx="0" cy="336071"/>
          </a:xfrm>
          <a:prstGeom prst="line">
            <a:avLst/>
          </a:prstGeom>
          <a:ln w="25400"/>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1" name="TextBox 10"/>
              <p:cNvSpPr txBox="1"/>
              <p:nvPr/>
            </p:nvSpPr>
            <p:spPr>
              <a:xfrm>
                <a:off x="4191000" y="3181290"/>
                <a:ext cx="381000" cy="400110"/>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sz="2000" b="0" i="1" smtClean="0">
                          <a:latin typeface="Cambria Math" charset="0"/>
                          <a:ea typeface="Cambria Math" charset="0"/>
                          <a:cs typeface="Cambria Math" charset="0"/>
                        </a:rPr>
                        <m:t>⋯</m:t>
                      </m:r>
                      <m:r>
                        <a:rPr lang="en-US" sz="2000" b="0" i="0" smtClean="0">
                          <a:latin typeface="Cambria Math" charset="0"/>
                        </a:rPr>
                        <m:t> </m:t>
                      </m:r>
                    </m:oMath>
                  </m:oMathPara>
                </a14:m>
                <a:endParaRPr lang="en-US" sz="2000" dirty="0"/>
              </a:p>
            </p:txBody>
          </p:sp>
        </mc:Choice>
        <mc:Fallback xmlns="">
          <p:sp>
            <p:nvSpPr>
              <p:cNvPr id="11" name="TextBox 10"/>
              <p:cNvSpPr txBox="1">
                <a:spLocks noRot="1" noChangeAspect="1" noMove="1" noResize="1" noEditPoints="1" noAdjustHandles="1" noChangeArrowheads="1" noChangeShapeType="1" noTextEdit="1"/>
              </p:cNvSpPr>
              <p:nvPr/>
            </p:nvSpPr>
            <p:spPr>
              <a:xfrm>
                <a:off x="4191000" y="3181290"/>
                <a:ext cx="381000" cy="400110"/>
              </a:xfrm>
              <a:prstGeom prst="rect">
                <a:avLst/>
              </a:prstGeom>
              <a:blipFill rotWithShape="0">
                <a:blip r:embed="rId4"/>
                <a:stretch>
                  <a:fillRect t="-98485" r="-30645" b="-124242"/>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3" name="TextBox 12"/>
              <p:cNvSpPr txBox="1"/>
              <p:nvPr/>
            </p:nvSpPr>
            <p:spPr>
              <a:xfrm>
                <a:off x="3200400" y="3200400"/>
                <a:ext cx="381000" cy="369332"/>
              </a:xfrm>
              <a:prstGeom prst="rect">
                <a:avLst/>
              </a:prstGeom>
            </p:spPr>
            <p:style>
              <a:lnRef idx="0">
                <a:schemeClr val="accent2"/>
              </a:lnRef>
              <a:fillRef idx="3">
                <a:schemeClr val="accent2"/>
              </a:fillRef>
              <a:effectRef idx="3">
                <a:schemeClr val="accent2"/>
              </a:effectRef>
              <a:fontRef idx="minor">
                <a:schemeClr val="lt1"/>
              </a:fontRef>
            </p:style>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i="1" smtClean="0">
                              <a:latin typeface="Cambria Math" panose="02040503050406030204" pitchFamily="18" charset="0"/>
                            </a:rPr>
                          </m:ctrlPr>
                        </m:sSubPr>
                        <m:e>
                          <m:r>
                            <a:rPr lang="en-US" b="0" i="1" smtClean="0">
                              <a:latin typeface="Cambria Math" charset="0"/>
                            </a:rPr>
                            <m:t>𝑋</m:t>
                          </m:r>
                        </m:e>
                        <m:sub>
                          <m:r>
                            <a:rPr lang="en-US" b="0" i="1" smtClean="0">
                              <a:latin typeface="Cambria Math" charset="0"/>
                            </a:rPr>
                            <m:t>2</m:t>
                          </m:r>
                        </m:sub>
                      </m:sSub>
                    </m:oMath>
                  </m:oMathPara>
                </a14:m>
                <a:endParaRPr lang="en-US" dirty="0">
                  <a:latin typeface="Bold sand ms"/>
                </a:endParaRPr>
              </a:p>
            </p:txBody>
          </p:sp>
        </mc:Choice>
        <mc:Fallback xmlns="">
          <p:sp>
            <p:nvSpPr>
              <p:cNvPr id="13" name="TextBox 12"/>
              <p:cNvSpPr txBox="1">
                <a:spLocks noRot="1" noChangeAspect="1" noMove="1" noResize="1" noEditPoints="1" noAdjustHandles="1" noChangeArrowheads="1" noChangeShapeType="1" noTextEdit="1"/>
              </p:cNvSpPr>
              <p:nvPr/>
            </p:nvSpPr>
            <p:spPr>
              <a:xfrm>
                <a:off x="3200400" y="3200400"/>
                <a:ext cx="381000" cy="369332"/>
              </a:xfrm>
              <a:prstGeom prst="rect">
                <a:avLst/>
              </a:prstGeom>
              <a:blipFill rotWithShape="0">
                <a:blip r:embed="rId5"/>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4" name="TextBox 13"/>
              <p:cNvSpPr txBox="1"/>
              <p:nvPr/>
            </p:nvSpPr>
            <p:spPr>
              <a:xfrm>
                <a:off x="5410200" y="3200400"/>
                <a:ext cx="381000" cy="369332"/>
              </a:xfrm>
              <a:prstGeom prst="rect">
                <a:avLst/>
              </a:prstGeom>
            </p:spPr>
            <p:style>
              <a:lnRef idx="0">
                <a:schemeClr val="accent2"/>
              </a:lnRef>
              <a:fillRef idx="3">
                <a:schemeClr val="accent2"/>
              </a:fillRef>
              <a:effectRef idx="3">
                <a:schemeClr val="accent2"/>
              </a:effectRef>
              <a:fontRef idx="minor">
                <a:schemeClr val="lt1"/>
              </a:fontRef>
            </p:style>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i="1" smtClean="0">
                              <a:latin typeface="Cambria Math" panose="02040503050406030204" pitchFamily="18" charset="0"/>
                            </a:rPr>
                          </m:ctrlPr>
                        </m:sSubPr>
                        <m:e>
                          <m:r>
                            <a:rPr lang="en-US" b="0" i="1" smtClean="0">
                              <a:latin typeface="Cambria Math" charset="0"/>
                            </a:rPr>
                            <m:t>𝑋</m:t>
                          </m:r>
                        </m:e>
                        <m:sub>
                          <m:r>
                            <a:rPr lang="en-US" b="0" i="1" smtClean="0">
                              <a:latin typeface="Cambria Math" charset="0"/>
                            </a:rPr>
                            <m:t>𝑛</m:t>
                          </m:r>
                        </m:sub>
                      </m:sSub>
                    </m:oMath>
                  </m:oMathPara>
                </a14:m>
                <a:endParaRPr lang="en-US" dirty="0">
                  <a:latin typeface="Bold sand ms"/>
                </a:endParaRPr>
              </a:p>
            </p:txBody>
          </p:sp>
        </mc:Choice>
        <mc:Fallback xmlns="">
          <p:sp>
            <p:nvSpPr>
              <p:cNvPr id="14" name="TextBox 13"/>
              <p:cNvSpPr txBox="1">
                <a:spLocks noRot="1" noChangeAspect="1" noMove="1" noResize="1" noEditPoints="1" noAdjustHandles="1" noChangeArrowheads="1" noChangeShapeType="1" noTextEdit="1"/>
              </p:cNvSpPr>
              <p:nvPr/>
            </p:nvSpPr>
            <p:spPr>
              <a:xfrm>
                <a:off x="5410200" y="3200400"/>
                <a:ext cx="381000" cy="369332"/>
              </a:xfrm>
              <a:prstGeom prst="rect">
                <a:avLst/>
              </a:prstGeom>
              <a:blipFill rotWithShape="0">
                <a:blip r:embed="rId6"/>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134074477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Content Placeholder 2"/>
          <p:cNvSpPr txBox="1">
            <a:spLocks/>
          </p:cNvSpPr>
          <p:nvPr/>
        </p:nvSpPr>
        <p:spPr>
          <a:xfrm>
            <a:off x="457200" y="1494000"/>
            <a:ext cx="8001000" cy="4525963"/>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1028700" indent="-571500" algn="l" defTabSz="914400" rtl="0" eaLnBrk="1" latinLnBrk="0" hangingPunct="1">
              <a:spcBef>
                <a:spcPct val="20000"/>
              </a:spcBef>
              <a:buFont typeface="+mj-lt"/>
              <a:buAutoNum type="romanLcPeriod"/>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Wingdings" pitchFamily="2" charset="2"/>
              <a:buChar char="Ø"/>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endParaRPr lang="en-US" sz="2000" dirty="0">
              <a:solidFill>
                <a:schemeClr val="tx1"/>
              </a:solidFill>
              <a:latin typeface="Bold sand ms"/>
            </a:endParaRPr>
          </a:p>
        </p:txBody>
      </p:sp>
      <p:sp>
        <p:nvSpPr>
          <p:cNvPr id="4" name="Title 1"/>
          <p:cNvSpPr txBox="1">
            <a:spLocks/>
          </p:cNvSpPr>
          <p:nvPr/>
        </p:nvSpPr>
        <p:spPr>
          <a:xfrm>
            <a:off x="228600" y="228600"/>
            <a:ext cx="8686800" cy="11430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spcAft>
                <a:spcPts val="1200"/>
              </a:spcAft>
            </a:pPr>
            <a:r>
              <a:rPr lang="en-US" b="1" dirty="0">
                <a:latin typeface="Bold sand ms"/>
              </a:rPr>
              <a:t>Definitions and Terminology</a:t>
            </a:r>
          </a:p>
        </p:txBody>
      </p:sp>
      <p:cxnSp>
        <p:nvCxnSpPr>
          <p:cNvPr id="5" name="Straight Arrow Connector 4"/>
          <p:cNvCxnSpPr>
            <a:cxnSpLocks/>
          </p:cNvCxnSpPr>
          <p:nvPr/>
        </p:nvCxnSpPr>
        <p:spPr>
          <a:xfrm flipV="1">
            <a:off x="1460020" y="3886200"/>
            <a:ext cx="6189098" cy="18377"/>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mc:AlternateContent xmlns:mc="http://schemas.openxmlformats.org/markup-compatibility/2006" xmlns:a14="http://schemas.microsoft.com/office/drawing/2010/main">
        <mc:Choice Requires="a14">
          <p:sp>
            <p:nvSpPr>
              <p:cNvPr id="6" name="TextBox 5"/>
              <p:cNvSpPr txBox="1"/>
              <p:nvPr/>
            </p:nvSpPr>
            <p:spPr>
              <a:xfrm>
                <a:off x="2395728" y="3200400"/>
                <a:ext cx="381000" cy="369332"/>
              </a:xfrm>
              <a:prstGeom prst="rect">
                <a:avLst/>
              </a:prstGeom>
            </p:spPr>
            <p:style>
              <a:lnRef idx="0">
                <a:schemeClr val="accent2"/>
              </a:lnRef>
              <a:fillRef idx="3">
                <a:schemeClr val="accent2"/>
              </a:fillRef>
              <a:effectRef idx="3">
                <a:schemeClr val="accent2"/>
              </a:effectRef>
              <a:fontRef idx="minor">
                <a:schemeClr val="lt1"/>
              </a:fontRef>
            </p:style>
            <p:txBody>
              <a:bodyPr wrap="square"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charset="0"/>
                        </a:rPr>
                        <m:t>𝑋</m:t>
                      </m:r>
                    </m:oMath>
                  </m:oMathPara>
                </a14:m>
                <a:endParaRPr lang="en-US" dirty="0">
                  <a:latin typeface="Bold sand ms"/>
                </a:endParaRPr>
              </a:p>
            </p:txBody>
          </p:sp>
        </mc:Choice>
        <mc:Fallback xmlns="">
          <p:sp>
            <p:nvSpPr>
              <p:cNvPr id="6" name="TextBox 5"/>
              <p:cNvSpPr txBox="1">
                <a:spLocks noRot="1" noChangeAspect="1" noMove="1" noResize="1" noEditPoints="1" noAdjustHandles="1" noChangeArrowheads="1" noChangeShapeType="1" noTextEdit="1"/>
              </p:cNvSpPr>
              <p:nvPr/>
            </p:nvSpPr>
            <p:spPr>
              <a:xfrm>
                <a:off x="2395728" y="3200400"/>
                <a:ext cx="381000" cy="369332"/>
              </a:xfrm>
              <a:prstGeom prst="rect">
                <a:avLst/>
              </a:prstGeom>
              <a:blipFill rotWithShape="0">
                <a:blip r:embed="rId3"/>
                <a:stretch>
                  <a:fillRect/>
                </a:stretch>
              </a:blipFill>
            </p:spPr>
            <p:txBody>
              <a:bodyPr/>
              <a:lstStyle/>
              <a:p>
                <a:r>
                  <a:rPr lang="en-US">
                    <a:noFill/>
                  </a:rPr>
                  <a:t> </a:t>
                </a:r>
              </a:p>
            </p:txBody>
          </p:sp>
        </mc:Fallback>
      </mc:AlternateContent>
      <p:cxnSp>
        <p:nvCxnSpPr>
          <p:cNvPr id="7" name="Straight Connector 6"/>
          <p:cNvCxnSpPr>
            <a:cxnSpLocks/>
          </p:cNvCxnSpPr>
          <p:nvPr/>
        </p:nvCxnSpPr>
        <p:spPr>
          <a:xfrm>
            <a:off x="2590800" y="3733800"/>
            <a:ext cx="0" cy="336071"/>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8" name="Straight Connector 7"/>
          <p:cNvCxnSpPr>
            <a:cxnSpLocks/>
          </p:cNvCxnSpPr>
          <p:nvPr/>
        </p:nvCxnSpPr>
        <p:spPr>
          <a:xfrm>
            <a:off x="3352800" y="3733800"/>
            <a:ext cx="0" cy="336071"/>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0" name="Straight Connector 9"/>
          <p:cNvCxnSpPr>
            <a:cxnSpLocks/>
          </p:cNvCxnSpPr>
          <p:nvPr/>
        </p:nvCxnSpPr>
        <p:spPr>
          <a:xfrm>
            <a:off x="5638800" y="3733800"/>
            <a:ext cx="0" cy="336071"/>
          </a:xfrm>
          <a:prstGeom prst="line">
            <a:avLst/>
          </a:prstGeom>
          <a:ln w="25400"/>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1" name="TextBox 10"/>
              <p:cNvSpPr txBox="1"/>
              <p:nvPr/>
            </p:nvSpPr>
            <p:spPr>
              <a:xfrm>
                <a:off x="4191000" y="3181290"/>
                <a:ext cx="381000" cy="400110"/>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sz="2000" b="0" i="1" smtClean="0">
                          <a:latin typeface="Cambria Math" charset="0"/>
                          <a:ea typeface="Cambria Math" charset="0"/>
                          <a:cs typeface="Cambria Math" charset="0"/>
                        </a:rPr>
                        <m:t>⋯</m:t>
                      </m:r>
                      <m:r>
                        <a:rPr lang="en-US" sz="2000" b="0" i="0" smtClean="0">
                          <a:latin typeface="Cambria Math" charset="0"/>
                        </a:rPr>
                        <m:t> </m:t>
                      </m:r>
                    </m:oMath>
                  </m:oMathPara>
                </a14:m>
                <a:endParaRPr lang="en-US" sz="2000" dirty="0"/>
              </a:p>
            </p:txBody>
          </p:sp>
        </mc:Choice>
        <mc:Fallback xmlns="">
          <p:sp>
            <p:nvSpPr>
              <p:cNvPr id="11" name="TextBox 10"/>
              <p:cNvSpPr txBox="1">
                <a:spLocks noRot="1" noChangeAspect="1" noMove="1" noResize="1" noEditPoints="1" noAdjustHandles="1" noChangeArrowheads="1" noChangeShapeType="1" noTextEdit="1"/>
              </p:cNvSpPr>
              <p:nvPr/>
            </p:nvSpPr>
            <p:spPr>
              <a:xfrm>
                <a:off x="4191000" y="3181290"/>
                <a:ext cx="381000" cy="400110"/>
              </a:xfrm>
              <a:prstGeom prst="rect">
                <a:avLst/>
              </a:prstGeom>
              <a:blipFill rotWithShape="0">
                <a:blip r:embed="rId4"/>
                <a:stretch>
                  <a:fillRect t="-98485" r="-30645" b="-124242"/>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3" name="TextBox 12"/>
              <p:cNvSpPr txBox="1"/>
              <p:nvPr/>
            </p:nvSpPr>
            <p:spPr>
              <a:xfrm>
                <a:off x="3200400" y="3200400"/>
                <a:ext cx="381000" cy="369332"/>
              </a:xfrm>
              <a:prstGeom prst="rect">
                <a:avLst/>
              </a:prstGeom>
            </p:spPr>
            <p:style>
              <a:lnRef idx="0">
                <a:schemeClr val="accent2"/>
              </a:lnRef>
              <a:fillRef idx="3">
                <a:schemeClr val="accent2"/>
              </a:fillRef>
              <a:effectRef idx="3">
                <a:schemeClr val="accent2"/>
              </a:effectRef>
              <a:fontRef idx="minor">
                <a:schemeClr val="lt1"/>
              </a:fontRef>
            </p:style>
            <p:txBody>
              <a:bodyPr wrap="square"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charset="0"/>
                        </a:rPr>
                        <m:t>𝑋</m:t>
                      </m:r>
                    </m:oMath>
                  </m:oMathPara>
                </a14:m>
                <a:endParaRPr lang="en-US" dirty="0">
                  <a:latin typeface="Bold sand ms"/>
                </a:endParaRPr>
              </a:p>
            </p:txBody>
          </p:sp>
        </mc:Choice>
        <mc:Fallback xmlns="">
          <p:sp>
            <p:nvSpPr>
              <p:cNvPr id="13" name="TextBox 12"/>
              <p:cNvSpPr txBox="1">
                <a:spLocks noRot="1" noChangeAspect="1" noMove="1" noResize="1" noEditPoints="1" noAdjustHandles="1" noChangeArrowheads="1" noChangeShapeType="1" noTextEdit="1"/>
              </p:cNvSpPr>
              <p:nvPr/>
            </p:nvSpPr>
            <p:spPr>
              <a:xfrm>
                <a:off x="3200400" y="3200400"/>
                <a:ext cx="381000" cy="369332"/>
              </a:xfrm>
              <a:prstGeom prst="rect">
                <a:avLst/>
              </a:prstGeom>
              <a:blipFill rotWithShape="0">
                <a:blip r:embed="rId3"/>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4" name="TextBox 13"/>
              <p:cNvSpPr txBox="1"/>
              <p:nvPr/>
            </p:nvSpPr>
            <p:spPr>
              <a:xfrm>
                <a:off x="5410200" y="3200400"/>
                <a:ext cx="381000" cy="369332"/>
              </a:xfrm>
              <a:prstGeom prst="rect">
                <a:avLst/>
              </a:prstGeom>
            </p:spPr>
            <p:style>
              <a:lnRef idx="0">
                <a:schemeClr val="accent2"/>
              </a:lnRef>
              <a:fillRef idx="3">
                <a:schemeClr val="accent2"/>
              </a:fillRef>
              <a:effectRef idx="3">
                <a:schemeClr val="accent2"/>
              </a:effectRef>
              <a:fontRef idx="minor">
                <a:schemeClr val="lt1"/>
              </a:fontRef>
            </p:style>
            <p:txBody>
              <a:bodyPr wrap="square"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charset="0"/>
                        </a:rPr>
                        <m:t>𝑋</m:t>
                      </m:r>
                    </m:oMath>
                  </m:oMathPara>
                </a14:m>
                <a:endParaRPr lang="en-US" dirty="0">
                  <a:latin typeface="Bold sand ms"/>
                </a:endParaRPr>
              </a:p>
            </p:txBody>
          </p:sp>
        </mc:Choice>
        <mc:Fallback xmlns="">
          <p:sp>
            <p:nvSpPr>
              <p:cNvPr id="14" name="TextBox 13"/>
              <p:cNvSpPr txBox="1">
                <a:spLocks noRot="1" noChangeAspect="1" noMove="1" noResize="1" noEditPoints="1" noAdjustHandles="1" noChangeArrowheads="1" noChangeShapeType="1" noTextEdit="1"/>
              </p:cNvSpPr>
              <p:nvPr/>
            </p:nvSpPr>
            <p:spPr>
              <a:xfrm>
                <a:off x="5410200" y="3200400"/>
                <a:ext cx="381000" cy="369332"/>
              </a:xfrm>
              <a:prstGeom prst="rect">
                <a:avLst/>
              </a:prstGeom>
              <a:blipFill rotWithShape="0">
                <a:blip r:embed="rId5"/>
                <a:stretch>
                  <a:fillRect/>
                </a:stretch>
              </a:blipFill>
            </p:spPr>
            <p:txBody>
              <a:bodyPr/>
              <a:lstStyle/>
              <a:p>
                <a:r>
                  <a:rPr lang="en-US">
                    <a:noFill/>
                  </a:rPr>
                  <a:t> </a:t>
                </a:r>
              </a:p>
            </p:txBody>
          </p:sp>
        </mc:Fallback>
      </mc:AlternateContent>
      <p:cxnSp>
        <p:nvCxnSpPr>
          <p:cNvPr id="12" name="Straight Connector 11"/>
          <p:cNvCxnSpPr>
            <a:cxnSpLocks/>
          </p:cNvCxnSpPr>
          <p:nvPr/>
        </p:nvCxnSpPr>
        <p:spPr>
          <a:xfrm>
            <a:off x="6400800" y="3733800"/>
            <a:ext cx="0" cy="336071"/>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5" name="Straight Connector 14"/>
          <p:cNvCxnSpPr>
            <a:cxnSpLocks/>
          </p:cNvCxnSpPr>
          <p:nvPr/>
        </p:nvCxnSpPr>
        <p:spPr>
          <a:xfrm>
            <a:off x="6400800" y="4191000"/>
            <a:ext cx="12220" cy="990600"/>
          </a:xfrm>
          <a:prstGeom prst="line">
            <a:avLst/>
          </a:prstGeom>
          <a:ln w="25400">
            <a:solidFill>
              <a:schemeClr val="accent1"/>
            </a:solidFill>
            <a:headEnd type="arrow"/>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6" name="TextBox 15"/>
              <p:cNvSpPr txBox="1"/>
              <p:nvPr/>
            </p:nvSpPr>
            <p:spPr>
              <a:xfrm>
                <a:off x="5943600" y="5331023"/>
                <a:ext cx="1158074" cy="30777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2000" i="1" smtClean="0">
                          <a:latin typeface="Cambria Math" charset="0"/>
                        </a:rPr>
                        <m:t> </m:t>
                      </m:r>
                      <m:r>
                        <a:rPr lang="en-US" sz="2000" b="0" i="0" smtClean="0">
                          <a:latin typeface="Cambria Math" charset="0"/>
                        </a:rPr>
                        <m:t> </m:t>
                      </m:r>
                      <m:r>
                        <m:rPr>
                          <m:sty m:val="p"/>
                        </m:rPr>
                        <a:rPr lang="en-US" sz="2000" b="0" i="0" smtClean="0">
                          <a:latin typeface="Cambria Math" charset="0"/>
                        </a:rPr>
                        <m:t>Value</m:t>
                      </m:r>
                      <m:r>
                        <a:rPr lang="en-US" sz="2000" b="0" i="0" smtClean="0">
                          <a:latin typeface="Cambria Math" charset="0"/>
                        </a:rPr>
                        <m:t>=?</m:t>
                      </m:r>
                    </m:oMath>
                  </m:oMathPara>
                </a14:m>
                <a:endParaRPr lang="en-US" sz="2000" b="0" dirty="0"/>
              </a:p>
            </p:txBody>
          </p:sp>
        </mc:Choice>
        <mc:Fallback xmlns="">
          <p:sp>
            <p:nvSpPr>
              <p:cNvPr id="16" name="TextBox 15"/>
              <p:cNvSpPr txBox="1">
                <a:spLocks noRot="1" noChangeAspect="1" noMove="1" noResize="1" noEditPoints="1" noAdjustHandles="1" noChangeArrowheads="1" noChangeShapeType="1" noTextEdit="1"/>
              </p:cNvSpPr>
              <p:nvPr/>
            </p:nvSpPr>
            <p:spPr>
              <a:xfrm>
                <a:off x="5943600" y="5331023"/>
                <a:ext cx="1158074" cy="307777"/>
              </a:xfrm>
              <a:prstGeom prst="rect">
                <a:avLst/>
              </a:prstGeom>
              <a:blipFill rotWithShape="0">
                <a:blip r:embed="rId6"/>
                <a:stretch>
                  <a:fillRect l="-7895" t="-146000" r="-4737" b="-180000"/>
                </a:stretch>
              </a:blipFill>
            </p:spPr>
            <p:txBody>
              <a:bodyPr/>
              <a:lstStyle/>
              <a:p>
                <a:r>
                  <a:rPr lang="en-US">
                    <a:noFill/>
                  </a:rPr>
                  <a:t> </a:t>
                </a:r>
              </a:p>
            </p:txBody>
          </p:sp>
        </mc:Fallback>
      </mc:AlternateContent>
    </p:spTree>
    <p:extLst>
      <p:ext uri="{BB962C8B-B14F-4D97-AF65-F5344CB8AC3E}">
        <p14:creationId xmlns:p14="http://schemas.microsoft.com/office/powerpoint/2010/main" val="20428535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Content Placeholder 2"/>
          <p:cNvSpPr txBox="1">
            <a:spLocks/>
          </p:cNvSpPr>
          <p:nvPr/>
        </p:nvSpPr>
        <p:spPr>
          <a:xfrm>
            <a:off x="457200" y="1494000"/>
            <a:ext cx="8001000" cy="4525963"/>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1028700" indent="-571500" algn="l" defTabSz="914400" rtl="0" eaLnBrk="1" latinLnBrk="0" hangingPunct="1">
              <a:spcBef>
                <a:spcPct val="20000"/>
              </a:spcBef>
              <a:buFont typeface="+mj-lt"/>
              <a:buAutoNum type="romanLcPeriod"/>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Wingdings" pitchFamily="2" charset="2"/>
              <a:buChar char="Ø"/>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endParaRPr lang="en-US" sz="2000" dirty="0">
              <a:solidFill>
                <a:schemeClr val="tx1"/>
              </a:solidFill>
              <a:latin typeface="Bold sand ms"/>
            </a:endParaRPr>
          </a:p>
        </p:txBody>
      </p:sp>
      <p:sp>
        <p:nvSpPr>
          <p:cNvPr id="4" name="Title 1"/>
          <p:cNvSpPr txBox="1">
            <a:spLocks/>
          </p:cNvSpPr>
          <p:nvPr/>
        </p:nvSpPr>
        <p:spPr>
          <a:xfrm>
            <a:off x="228600" y="228600"/>
            <a:ext cx="8686800" cy="11430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spcAft>
                <a:spcPts val="1200"/>
              </a:spcAft>
            </a:pPr>
            <a:r>
              <a:rPr lang="en-US" b="1" dirty="0">
                <a:latin typeface="Bold sand ms"/>
              </a:rPr>
              <a:t>Definitions and Terminology</a:t>
            </a:r>
          </a:p>
        </p:txBody>
      </p:sp>
      <p:cxnSp>
        <p:nvCxnSpPr>
          <p:cNvPr id="5" name="Straight Arrow Connector 4"/>
          <p:cNvCxnSpPr>
            <a:cxnSpLocks/>
          </p:cNvCxnSpPr>
          <p:nvPr/>
        </p:nvCxnSpPr>
        <p:spPr>
          <a:xfrm flipV="1">
            <a:off x="1460020" y="3886200"/>
            <a:ext cx="6189098" cy="18377"/>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mc:AlternateContent xmlns:mc="http://schemas.openxmlformats.org/markup-compatibility/2006" xmlns:a14="http://schemas.microsoft.com/office/drawing/2010/main">
        <mc:Choice Requires="a14">
          <p:sp>
            <p:nvSpPr>
              <p:cNvPr id="6" name="TextBox 5"/>
              <p:cNvSpPr txBox="1"/>
              <p:nvPr/>
            </p:nvSpPr>
            <p:spPr>
              <a:xfrm>
                <a:off x="2395728" y="3200400"/>
                <a:ext cx="381000" cy="369332"/>
              </a:xfrm>
              <a:prstGeom prst="rect">
                <a:avLst/>
              </a:prstGeom>
            </p:spPr>
            <p:style>
              <a:lnRef idx="0">
                <a:schemeClr val="accent2"/>
              </a:lnRef>
              <a:fillRef idx="3">
                <a:schemeClr val="accent2"/>
              </a:fillRef>
              <a:effectRef idx="3">
                <a:schemeClr val="accent2"/>
              </a:effectRef>
              <a:fontRef idx="minor">
                <a:schemeClr val="lt1"/>
              </a:fontRef>
            </p:style>
            <p:txBody>
              <a:bodyPr wrap="square"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charset="0"/>
                        </a:rPr>
                        <m:t>𝑋</m:t>
                      </m:r>
                    </m:oMath>
                  </m:oMathPara>
                </a14:m>
                <a:endParaRPr lang="en-US" dirty="0">
                  <a:latin typeface="Bold sand ms"/>
                </a:endParaRPr>
              </a:p>
            </p:txBody>
          </p:sp>
        </mc:Choice>
        <mc:Fallback xmlns="">
          <p:sp>
            <p:nvSpPr>
              <p:cNvPr id="6" name="TextBox 5"/>
              <p:cNvSpPr txBox="1">
                <a:spLocks noRot="1" noChangeAspect="1" noMove="1" noResize="1" noEditPoints="1" noAdjustHandles="1" noChangeArrowheads="1" noChangeShapeType="1" noTextEdit="1"/>
              </p:cNvSpPr>
              <p:nvPr/>
            </p:nvSpPr>
            <p:spPr>
              <a:xfrm>
                <a:off x="2395728" y="3200400"/>
                <a:ext cx="381000" cy="369332"/>
              </a:xfrm>
              <a:prstGeom prst="rect">
                <a:avLst/>
              </a:prstGeom>
              <a:blipFill rotWithShape="0">
                <a:blip r:embed="rId3"/>
                <a:stretch>
                  <a:fillRect/>
                </a:stretch>
              </a:blipFill>
            </p:spPr>
            <p:txBody>
              <a:bodyPr/>
              <a:lstStyle/>
              <a:p>
                <a:r>
                  <a:rPr lang="en-US">
                    <a:noFill/>
                  </a:rPr>
                  <a:t> </a:t>
                </a:r>
              </a:p>
            </p:txBody>
          </p:sp>
        </mc:Fallback>
      </mc:AlternateContent>
      <p:cxnSp>
        <p:nvCxnSpPr>
          <p:cNvPr id="7" name="Straight Connector 6"/>
          <p:cNvCxnSpPr>
            <a:cxnSpLocks/>
          </p:cNvCxnSpPr>
          <p:nvPr/>
        </p:nvCxnSpPr>
        <p:spPr>
          <a:xfrm>
            <a:off x="2590800" y="3733800"/>
            <a:ext cx="0" cy="336071"/>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8" name="Straight Connector 7"/>
          <p:cNvCxnSpPr>
            <a:cxnSpLocks/>
          </p:cNvCxnSpPr>
          <p:nvPr/>
        </p:nvCxnSpPr>
        <p:spPr>
          <a:xfrm>
            <a:off x="3352800" y="3733800"/>
            <a:ext cx="0" cy="336071"/>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0" name="Straight Connector 9"/>
          <p:cNvCxnSpPr>
            <a:cxnSpLocks/>
          </p:cNvCxnSpPr>
          <p:nvPr/>
        </p:nvCxnSpPr>
        <p:spPr>
          <a:xfrm>
            <a:off x="5638800" y="3733800"/>
            <a:ext cx="0" cy="336071"/>
          </a:xfrm>
          <a:prstGeom prst="line">
            <a:avLst/>
          </a:prstGeom>
          <a:ln w="25400"/>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1" name="TextBox 10"/>
              <p:cNvSpPr txBox="1"/>
              <p:nvPr/>
            </p:nvSpPr>
            <p:spPr>
              <a:xfrm>
                <a:off x="4191000" y="3181290"/>
                <a:ext cx="381000" cy="400110"/>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sz="2000" b="0" i="1" smtClean="0">
                          <a:latin typeface="Cambria Math" charset="0"/>
                          <a:ea typeface="Cambria Math" charset="0"/>
                          <a:cs typeface="Cambria Math" charset="0"/>
                        </a:rPr>
                        <m:t>⋯</m:t>
                      </m:r>
                      <m:r>
                        <a:rPr lang="en-US" sz="2000" b="0" i="0" smtClean="0">
                          <a:latin typeface="Cambria Math" charset="0"/>
                        </a:rPr>
                        <m:t> </m:t>
                      </m:r>
                    </m:oMath>
                  </m:oMathPara>
                </a14:m>
                <a:endParaRPr lang="en-US" sz="2000" dirty="0"/>
              </a:p>
            </p:txBody>
          </p:sp>
        </mc:Choice>
        <mc:Fallback xmlns="">
          <p:sp>
            <p:nvSpPr>
              <p:cNvPr id="11" name="TextBox 10"/>
              <p:cNvSpPr txBox="1">
                <a:spLocks noRot="1" noChangeAspect="1" noMove="1" noResize="1" noEditPoints="1" noAdjustHandles="1" noChangeArrowheads="1" noChangeShapeType="1" noTextEdit="1"/>
              </p:cNvSpPr>
              <p:nvPr/>
            </p:nvSpPr>
            <p:spPr>
              <a:xfrm>
                <a:off x="4191000" y="3181290"/>
                <a:ext cx="381000" cy="400110"/>
              </a:xfrm>
              <a:prstGeom prst="rect">
                <a:avLst/>
              </a:prstGeom>
              <a:blipFill rotWithShape="0">
                <a:blip r:embed="rId4"/>
                <a:stretch>
                  <a:fillRect t="-98485" r="-30645" b="-124242"/>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3" name="TextBox 12"/>
              <p:cNvSpPr txBox="1"/>
              <p:nvPr/>
            </p:nvSpPr>
            <p:spPr>
              <a:xfrm>
                <a:off x="3200400" y="3200400"/>
                <a:ext cx="381000" cy="369332"/>
              </a:xfrm>
              <a:prstGeom prst="rect">
                <a:avLst/>
              </a:prstGeom>
            </p:spPr>
            <p:style>
              <a:lnRef idx="0">
                <a:schemeClr val="accent2"/>
              </a:lnRef>
              <a:fillRef idx="3">
                <a:schemeClr val="accent2"/>
              </a:fillRef>
              <a:effectRef idx="3">
                <a:schemeClr val="accent2"/>
              </a:effectRef>
              <a:fontRef idx="minor">
                <a:schemeClr val="lt1"/>
              </a:fontRef>
            </p:style>
            <p:txBody>
              <a:bodyPr wrap="square"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charset="0"/>
                        </a:rPr>
                        <m:t>𝑋</m:t>
                      </m:r>
                    </m:oMath>
                  </m:oMathPara>
                </a14:m>
                <a:endParaRPr lang="en-US" dirty="0">
                  <a:latin typeface="Bold sand ms"/>
                </a:endParaRPr>
              </a:p>
            </p:txBody>
          </p:sp>
        </mc:Choice>
        <mc:Fallback xmlns="">
          <p:sp>
            <p:nvSpPr>
              <p:cNvPr id="13" name="TextBox 12"/>
              <p:cNvSpPr txBox="1">
                <a:spLocks noRot="1" noChangeAspect="1" noMove="1" noResize="1" noEditPoints="1" noAdjustHandles="1" noChangeArrowheads="1" noChangeShapeType="1" noTextEdit="1"/>
              </p:cNvSpPr>
              <p:nvPr/>
            </p:nvSpPr>
            <p:spPr>
              <a:xfrm>
                <a:off x="3200400" y="3200400"/>
                <a:ext cx="381000" cy="369332"/>
              </a:xfrm>
              <a:prstGeom prst="rect">
                <a:avLst/>
              </a:prstGeom>
              <a:blipFill rotWithShape="0">
                <a:blip r:embed="rId3"/>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4" name="TextBox 13"/>
              <p:cNvSpPr txBox="1"/>
              <p:nvPr/>
            </p:nvSpPr>
            <p:spPr>
              <a:xfrm>
                <a:off x="5410200" y="3200400"/>
                <a:ext cx="381000" cy="369332"/>
              </a:xfrm>
              <a:prstGeom prst="rect">
                <a:avLst/>
              </a:prstGeom>
            </p:spPr>
            <p:style>
              <a:lnRef idx="0">
                <a:schemeClr val="accent2"/>
              </a:lnRef>
              <a:fillRef idx="3">
                <a:schemeClr val="accent2"/>
              </a:fillRef>
              <a:effectRef idx="3">
                <a:schemeClr val="accent2"/>
              </a:effectRef>
              <a:fontRef idx="minor">
                <a:schemeClr val="lt1"/>
              </a:fontRef>
            </p:style>
            <p:txBody>
              <a:bodyPr wrap="square"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charset="0"/>
                        </a:rPr>
                        <m:t>𝑋</m:t>
                      </m:r>
                    </m:oMath>
                  </m:oMathPara>
                </a14:m>
                <a:endParaRPr lang="en-US" dirty="0">
                  <a:latin typeface="Bold sand ms"/>
                </a:endParaRPr>
              </a:p>
            </p:txBody>
          </p:sp>
        </mc:Choice>
        <mc:Fallback xmlns="">
          <p:sp>
            <p:nvSpPr>
              <p:cNvPr id="14" name="TextBox 13"/>
              <p:cNvSpPr txBox="1">
                <a:spLocks noRot="1" noChangeAspect="1" noMove="1" noResize="1" noEditPoints="1" noAdjustHandles="1" noChangeArrowheads="1" noChangeShapeType="1" noTextEdit="1"/>
              </p:cNvSpPr>
              <p:nvPr/>
            </p:nvSpPr>
            <p:spPr>
              <a:xfrm>
                <a:off x="5410200" y="3200400"/>
                <a:ext cx="381000" cy="369332"/>
              </a:xfrm>
              <a:prstGeom prst="rect">
                <a:avLst/>
              </a:prstGeom>
              <a:blipFill rotWithShape="0">
                <a:blip r:embed="rId5"/>
                <a:stretch>
                  <a:fillRect/>
                </a:stretch>
              </a:blipFill>
            </p:spPr>
            <p:txBody>
              <a:bodyPr/>
              <a:lstStyle/>
              <a:p>
                <a:r>
                  <a:rPr lang="en-US">
                    <a:noFill/>
                  </a:rPr>
                  <a:t> </a:t>
                </a:r>
              </a:p>
            </p:txBody>
          </p:sp>
        </mc:Fallback>
      </mc:AlternateContent>
      <p:cxnSp>
        <p:nvCxnSpPr>
          <p:cNvPr id="12" name="Straight Connector 11"/>
          <p:cNvCxnSpPr>
            <a:cxnSpLocks/>
          </p:cNvCxnSpPr>
          <p:nvPr/>
        </p:nvCxnSpPr>
        <p:spPr>
          <a:xfrm>
            <a:off x="6400800" y="3733800"/>
            <a:ext cx="0" cy="336071"/>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5" name="Straight Connector 14"/>
          <p:cNvCxnSpPr>
            <a:cxnSpLocks/>
          </p:cNvCxnSpPr>
          <p:nvPr/>
        </p:nvCxnSpPr>
        <p:spPr>
          <a:xfrm>
            <a:off x="6400800" y="4191000"/>
            <a:ext cx="12220" cy="990600"/>
          </a:xfrm>
          <a:prstGeom prst="line">
            <a:avLst/>
          </a:prstGeom>
          <a:ln w="25400">
            <a:solidFill>
              <a:schemeClr val="accent1"/>
            </a:solidFill>
            <a:headEnd type="arrow"/>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6" name="TextBox 15"/>
              <p:cNvSpPr txBox="1"/>
              <p:nvPr/>
            </p:nvSpPr>
            <p:spPr>
              <a:xfrm>
                <a:off x="5943600" y="5331023"/>
                <a:ext cx="1646285" cy="30777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2000" i="1" smtClean="0">
                          <a:latin typeface="Cambria Math" charset="0"/>
                        </a:rPr>
                        <m:t> </m:t>
                      </m:r>
                      <m:r>
                        <a:rPr lang="en-US" sz="2000" b="0" i="0" smtClean="0">
                          <a:latin typeface="Cambria Math" charset="0"/>
                        </a:rPr>
                        <m:t> </m:t>
                      </m:r>
                      <m:r>
                        <m:rPr>
                          <m:sty m:val="p"/>
                        </m:rPr>
                        <a:rPr lang="en-US" sz="2000" b="0" i="0" smtClean="0">
                          <a:latin typeface="Cambria Math" charset="0"/>
                        </a:rPr>
                        <m:t>Value</m:t>
                      </m:r>
                      <m:r>
                        <a:rPr lang="en-US" sz="2000" b="0" i="1" smtClean="0">
                          <a:latin typeface="Cambria Math" charset="0"/>
                        </a:rPr>
                        <m:t>=</m:t>
                      </m:r>
                      <m:r>
                        <a:rPr lang="en-US" sz="2000" b="0" i="1" smtClean="0">
                          <a:latin typeface="Cambria Math" charset="0"/>
                        </a:rPr>
                        <m:t>𝑋</m:t>
                      </m:r>
                      <m:r>
                        <a:rPr lang="en-US" sz="2000" b="0" i="1" smtClean="0">
                          <a:latin typeface="Cambria Math" charset="0"/>
                          <a:ea typeface="Cambria Math" charset="0"/>
                          <a:cs typeface="Cambria Math" charset="0"/>
                        </a:rPr>
                        <m:t>∙</m:t>
                      </m:r>
                      <m:r>
                        <a:rPr lang="en-US" sz="2000" b="0" i="1" smtClean="0">
                          <a:latin typeface="Cambria Math" charset="0"/>
                          <a:ea typeface="Cambria Math" charset="0"/>
                          <a:cs typeface="Cambria Math" charset="0"/>
                        </a:rPr>
                        <m:t>𝑉</m:t>
                      </m:r>
                    </m:oMath>
                  </m:oMathPara>
                </a14:m>
                <a:endParaRPr lang="en-US" sz="2000" b="0" dirty="0"/>
              </a:p>
            </p:txBody>
          </p:sp>
        </mc:Choice>
        <mc:Fallback xmlns="">
          <p:sp>
            <p:nvSpPr>
              <p:cNvPr id="16" name="TextBox 15"/>
              <p:cNvSpPr txBox="1">
                <a:spLocks noRot="1" noChangeAspect="1" noMove="1" noResize="1" noEditPoints="1" noAdjustHandles="1" noChangeArrowheads="1" noChangeShapeType="1" noTextEdit="1"/>
              </p:cNvSpPr>
              <p:nvPr/>
            </p:nvSpPr>
            <p:spPr>
              <a:xfrm>
                <a:off x="5943600" y="5331023"/>
                <a:ext cx="1646285" cy="307777"/>
              </a:xfrm>
              <a:prstGeom prst="rect">
                <a:avLst/>
              </a:prstGeom>
              <a:blipFill rotWithShape="0">
                <a:blip r:embed="rId6"/>
                <a:stretch>
                  <a:fillRect l="-5556" t="-146000" r="-2593" b="-180000"/>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8" name="TextBox 17"/>
              <p:cNvSpPr txBox="1"/>
              <p:nvPr/>
            </p:nvSpPr>
            <p:spPr>
              <a:xfrm>
                <a:off x="1447800" y="5864423"/>
                <a:ext cx="6501716" cy="30777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2000" i="1" smtClean="0">
                          <a:latin typeface="Cambria Math" charset="0"/>
                        </a:rPr>
                        <m:t> </m:t>
                      </m:r>
                      <m:r>
                        <a:rPr lang="en-US" sz="2000" b="0" i="0" smtClean="0">
                          <a:latin typeface="Cambria Math" charset="0"/>
                        </a:rPr>
                        <m:t> </m:t>
                      </m:r>
                      <m:r>
                        <a:rPr lang="en-US" sz="2000" b="0" i="1" smtClean="0">
                          <a:latin typeface="Cambria Math" charset="0"/>
                        </a:rPr>
                        <m:t>𝑉</m:t>
                      </m:r>
                      <m:r>
                        <a:rPr lang="en-US" sz="2000" b="0" i="1" smtClean="0">
                          <a:latin typeface="Cambria Math" charset="0"/>
                        </a:rPr>
                        <m:t>=</m:t>
                      </m:r>
                      <m:r>
                        <m:rPr>
                          <m:sty m:val="p"/>
                        </m:rPr>
                        <a:rPr lang="en-US" sz="2000" b="0" i="0" smtClean="0">
                          <a:latin typeface="Cambria Math" charset="0"/>
                        </a:rPr>
                        <m:t>the</m:t>
                      </m:r>
                      <m:r>
                        <a:rPr lang="en-US" sz="2000" b="0" i="0" smtClean="0">
                          <a:latin typeface="Cambria Math" charset="0"/>
                        </a:rPr>
                        <m:t> </m:t>
                      </m:r>
                      <m:r>
                        <m:rPr>
                          <m:sty m:val="p"/>
                        </m:rPr>
                        <a:rPr lang="en-US" sz="2000" b="0" i="0" smtClean="0">
                          <a:latin typeface="Cambria Math" charset="0"/>
                        </a:rPr>
                        <m:t>value</m:t>
                      </m:r>
                      <m:r>
                        <a:rPr lang="en-US" sz="2000" b="0" i="0" smtClean="0">
                          <a:latin typeface="Cambria Math" charset="0"/>
                        </a:rPr>
                        <m:t> </m:t>
                      </m:r>
                      <m:r>
                        <m:rPr>
                          <m:sty m:val="p"/>
                        </m:rPr>
                        <a:rPr lang="en-US" sz="2000" b="0" i="0" smtClean="0">
                          <a:latin typeface="Cambria Math" charset="0"/>
                        </a:rPr>
                        <m:t>at</m:t>
                      </m:r>
                      <m:r>
                        <a:rPr lang="en-US" sz="2000" b="0" i="0" smtClean="0">
                          <a:latin typeface="Cambria Math" charset="0"/>
                        </a:rPr>
                        <m:t> </m:t>
                      </m:r>
                      <m:r>
                        <m:rPr>
                          <m:sty m:val="p"/>
                        </m:rPr>
                        <a:rPr lang="en-US" sz="2000" b="0" i="0" smtClean="0">
                          <a:latin typeface="Cambria Math" charset="0"/>
                        </a:rPr>
                        <m:t>the</m:t>
                      </m:r>
                      <m:r>
                        <a:rPr lang="en-US" sz="2000" b="0" i="0" smtClean="0">
                          <a:latin typeface="Cambria Math" charset="0"/>
                        </a:rPr>
                        <m:t> </m:t>
                      </m:r>
                      <m:r>
                        <m:rPr>
                          <m:sty m:val="p"/>
                        </m:rPr>
                        <a:rPr lang="en-US" sz="2000" b="0" i="0" smtClean="0">
                          <a:latin typeface="Cambria Math" charset="0"/>
                        </a:rPr>
                        <m:t>valuation</m:t>
                      </m:r>
                      <m:r>
                        <a:rPr lang="en-US" sz="2000" b="0" i="0" smtClean="0">
                          <a:latin typeface="Cambria Math" charset="0"/>
                        </a:rPr>
                        <m:t> </m:t>
                      </m:r>
                      <m:r>
                        <m:rPr>
                          <m:sty m:val="p"/>
                        </m:rPr>
                        <a:rPr lang="en-US" sz="2000" b="0" i="0" smtClean="0">
                          <a:latin typeface="Cambria Math" charset="0"/>
                        </a:rPr>
                        <m:t>date</m:t>
                      </m:r>
                      <m:r>
                        <a:rPr lang="en-US" sz="2000" b="0" i="0" smtClean="0">
                          <a:latin typeface="Cambria Math" charset="0"/>
                        </a:rPr>
                        <m:t> </m:t>
                      </m:r>
                      <m:r>
                        <m:rPr>
                          <m:sty m:val="p"/>
                        </m:rPr>
                        <a:rPr lang="en-US" sz="2000" b="0" i="0" smtClean="0">
                          <a:latin typeface="Cambria Math" charset="0"/>
                        </a:rPr>
                        <m:t>of</m:t>
                      </m:r>
                      <m:r>
                        <a:rPr lang="en-US" sz="2000" b="0" i="0" smtClean="0">
                          <a:latin typeface="Cambria Math" charset="0"/>
                        </a:rPr>
                        <m:t> </m:t>
                      </m:r>
                      <m:r>
                        <m:rPr>
                          <m:sty m:val="p"/>
                        </m:rPr>
                        <a:rPr lang="en-US" sz="2000" b="0" i="0" smtClean="0">
                          <a:latin typeface="Cambria Math" charset="0"/>
                        </a:rPr>
                        <m:t>a</m:t>
                      </m:r>
                      <m:r>
                        <a:rPr lang="en-US" sz="2000" b="0" i="0" smtClean="0">
                          <a:latin typeface="Cambria Math" charset="0"/>
                        </a:rPr>
                        <m:t> </m:t>
                      </m:r>
                      <m:r>
                        <m:rPr>
                          <m:sty m:val="p"/>
                        </m:rPr>
                        <a:rPr lang="en-US" sz="2000" b="0" i="0" smtClean="0">
                          <a:latin typeface="Cambria Math" charset="0"/>
                        </a:rPr>
                        <m:t>basic</m:t>
                      </m:r>
                      <m:r>
                        <a:rPr lang="en-US" sz="2000" b="0" i="0" smtClean="0">
                          <a:latin typeface="Cambria Math" charset="0"/>
                        </a:rPr>
                        <m:t> </m:t>
                      </m:r>
                      <m:r>
                        <m:rPr>
                          <m:sty m:val="p"/>
                        </m:rPr>
                        <a:rPr lang="en-US" sz="2000" b="0" i="0" smtClean="0">
                          <a:latin typeface="Cambria Math" charset="0"/>
                        </a:rPr>
                        <m:t>level</m:t>
                      </m:r>
                      <m:r>
                        <a:rPr lang="en-US" sz="2000" b="0" i="0" smtClean="0">
                          <a:latin typeface="Cambria Math" charset="0"/>
                        </a:rPr>
                        <m:t> </m:t>
                      </m:r>
                      <m:r>
                        <m:rPr>
                          <m:sty m:val="p"/>
                        </m:rPr>
                        <a:rPr lang="en-US" sz="2000" b="0" i="0" smtClean="0">
                          <a:latin typeface="Cambria Math" charset="0"/>
                        </a:rPr>
                        <m:t>annuity</m:t>
                      </m:r>
                    </m:oMath>
                  </m:oMathPara>
                </a14:m>
                <a:endParaRPr lang="en-US" sz="2000" b="0" dirty="0"/>
              </a:p>
            </p:txBody>
          </p:sp>
        </mc:Choice>
        <mc:Fallback xmlns="">
          <p:sp>
            <p:nvSpPr>
              <p:cNvPr id="18" name="TextBox 17"/>
              <p:cNvSpPr txBox="1">
                <a:spLocks noRot="1" noChangeAspect="1" noMove="1" noResize="1" noEditPoints="1" noAdjustHandles="1" noChangeArrowheads="1" noChangeShapeType="1" noTextEdit="1"/>
              </p:cNvSpPr>
              <p:nvPr/>
            </p:nvSpPr>
            <p:spPr>
              <a:xfrm>
                <a:off x="1447800" y="5864423"/>
                <a:ext cx="6501716" cy="307777"/>
              </a:xfrm>
              <a:prstGeom prst="rect">
                <a:avLst/>
              </a:prstGeom>
              <a:blipFill rotWithShape="0">
                <a:blip r:embed="rId7"/>
                <a:stretch>
                  <a:fillRect l="-1126" t="-143137" r="-844" b="-174510"/>
                </a:stretch>
              </a:blipFill>
            </p:spPr>
            <p:txBody>
              <a:bodyPr/>
              <a:lstStyle/>
              <a:p>
                <a:r>
                  <a:rPr lang="en-US">
                    <a:noFill/>
                  </a:rPr>
                  <a:t> </a:t>
                </a:r>
              </a:p>
            </p:txBody>
          </p:sp>
        </mc:Fallback>
      </mc:AlternateContent>
    </p:spTree>
    <p:extLst>
      <p:ext uri="{BB962C8B-B14F-4D97-AF65-F5344CB8AC3E}">
        <p14:creationId xmlns:p14="http://schemas.microsoft.com/office/powerpoint/2010/main" val="136602545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Content Placeholder 2"/>
          <p:cNvSpPr txBox="1">
            <a:spLocks/>
          </p:cNvSpPr>
          <p:nvPr/>
        </p:nvSpPr>
        <p:spPr>
          <a:xfrm>
            <a:off x="457200" y="1494000"/>
            <a:ext cx="8001000" cy="4525963"/>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1028700" indent="-571500" algn="l" defTabSz="914400" rtl="0" eaLnBrk="1" latinLnBrk="0" hangingPunct="1">
              <a:spcBef>
                <a:spcPct val="20000"/>
              </a:spcBef>
              <a:buFont typeface="+mj-lt"/>
              <a:buAutoNum type="romanLcPeriod"/>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Wingdings" pitchFamily="2" charset="2"/>
              <a:buChar char="Ø"/>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227013" indent="0">
              <a:spcBef>
                <a:spcPts val="700"/>
              </a:spcBef>
              <a:buClr>
                <a:schemeClr val="accent1"/>
              </a:buClr>
              <a:buNone/>
            </a:pPr>
            <a:r>
              <a:rPr lang="en-US" sz="2200" dirty="0">
                <a:latin typeface="Bold sand ms"/>
              </a:rPr>
              <a:t>A </a:t>
            </a:r>
            <a:r>
              <a:rPr lang="en-US" sz="2200" b="1" dirty="0">
                <a:latin typeface="Bold sand ms"/>
              </a:rPr>
              <a:t>perpetuity</a:t>
            </a:r>
            <a:r>
              <a:rPr lang="en-US" sz="2200" dirty="0">
                <a:latin typeface="Bold sand ms"/>
              </a:rPr>
              <a:t> is an annuity in which the payments continue forever. </a:t>
            </a:r>
            <a:endParaRPr lang="en-US" sz="2000" dirty="0">
              <a:solidFill>
                <a:schemeClr val="tx1"/>
              </a:solidFill>
              <a:latin typeface="Bold sand ms"/>
            </a:endParaRPr>
          </a:p>
          <a:p>
            <a:pPr marL="0" indent="0">
              <a:buFont typeface="Arial" pitchFamily="34" charset="0"/>
              <a:buNone/>
            </a:pPr>
            <a:endParaRPr lang="en-US" sz="2000" dirty="0">
              <a:solidFill>
                <a:schemeClr val="tx1"/>
              </a:solidFill>
              <a:latin typeface="Bold sand ms"/>
            </a:endParaRPr>
          </a:p>
        </p:txBody>
      </p:sp>
      <p:sp>
        <p:nvSpPr>
          <p:cNvPr id="4" name="Title 1"/>
          <p:cNvSpPr txBox="1">
            <a:spLocks/>
          </p:cNvSpPr>
          <p:nvPr/>
        </p:nvSpPr>
        <p:spPr>
          <a:xfrm>
            <a:off x="228600" y="228600"/>
            <a:ext cx="8686800" cy="11430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spcAft>
                <a:spcPts val="1200"/>
              </a:spcAft>
            </a:pPr>
            <a:r>
              <a:rPr lang="en-US" b="1" dirty="0">
                <a:latin typeface="Bold sand ms"/>
              </a:rPr>
              <a:t>Definitions and Terminology</a:t>
            </a:r>
          </a:p>
        </p:txBody>
      </p:sp>
      <p:cxnSp>
        <p:nvCxnSpPr>
          <p:cNvPr id="5" name="Straight Arrow Connector 4"/>
          <p:cNvCxnSpPr>
            <a:cxnSpLocks/>
          </p:cNvCxnSpPr>
          <p:nvPr/>
        </p:nvCxnSpPr>
        <p:spPr>
          <a:xfrm flipV="1">
            <a:off x="1460020" y="3886200"/>
            <a:ext cx="6189098" cy="18377"/>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mc:AlternateContent xmlns:mc="http://schemas.openxmlformats.org/markup-compatibility/2006" xmlns:a14="http://schemas.microsoft.com/office/drawing/2010/main">
        <mc:Choice Requires="a14">
          <p:sp>
            <p:nvSpPr>
              <p:cNvPr id="6" name="TextBox 5"/>
              <p:cNvSpPr txBox="1"/>
              <p:nvPr/>
            </p:nvSpPr>
            <p:spPr>
              <a:xfrm>
                <a:off x="2395728" y="3200400"/>
                <a:ext cx="381000" cy="369332"/>
              </a:xfrm>
              <a:prstGeom prst="rect">
                <a:avLst/>
              </a:prstGeom>
            </p:spPr>
            <p:style>
              <a:lnRef idx="0">
                <a:schemeClr val="accent2"/>
              </a:lnRef>
              <a:fillRef idx="3">
                <a:schemeClr val="accent2"/>
              </a:fillRef>
              <a:effectRef idx="3">
                <a:schemeClr val="accent2"/>
              </a:effectRef>
              <a:fontRef idx="minor">
                <a:schemeClr val="lt1"/>
              </a:fontRef>
            </p:style>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i="1" smtClean="0">
                              <a:latin typeface="Cambria Math" panose="02040503050406030204" pitchFamily="18" charset="0"/>
                            </a:rPr>
                          </m:ctrlPr>
                        </m:sSubPr>
                        <m:e>
                          <m:r>
                            <a:rPr lang="en-US" b="0" i="1" smtClean="0">
                              <a:latin typeface="Cambria Math" charset="0"/>
                            </a:rPr>
                            <m:t>𝑋</m:t>
                          </m:r>
                        </m:e>
                        <m:sub>
                          <m:r>
                            <a:rPr lang="en-US" b="0" i="1" smtClean="0">
                              <a:latin typeface="Cambria Math" charset="0"/>
                            </a:rPr>
                            <m:t>1</m:t>
                          </m:r>
                        </m:sub>
                      </m:sSub>
                    </m:oMath>
                  </m:oMathPara>
                </a14:m>
                <a:endParaRPr lang="en-US" dirty="0">
                  <a:latin typeface="Bold sand ms"/>
                </a:endParaRPr>
              </a:p>
            </p:txBody>
          </p:sp>
        </mc:Choice>
        <mc:Fallback xmlns="">
          <p:sp>
            <p:nvSpPr>
              <p:cNvPr id="6" name="TextBox 5"/>
              <p:cNvSpPr txBox="1">
                <a:spLocks noRot="1" noChangeAspect="1" noMove="1" noResize="1" noEditPoints="1" noAdjustHandles="1" noChangeArrowheads="1" noChangeShapeType="1" noTextEdit="1"/>
              </p:cNvSpPr>
              <p:nvPr/>
            </p:nvSpPr>
            <p:spPr>
              <a:xfrm>
                <a:off x="2395728" y="3200400"/>
                <a:ext cx="381000" cy="369332"/>
              </a:xfrm>
              <a:prstGeom prst="rect">
                <a:avLst/>
              </a:prstGeom>
              <a:blipFill rotWithShape="0">
                <a:blip r:embed="rId3"/>
                <a:stretch>
                  <a:fillRect/>
                </a:stretch>
              </a:blipFill>
            </p:spPr>
            <p:txBody>
              <a:bodyPr/>
              <a:lstStyle/>
              <a:p>
                <a:r>
                  <a:rPr lang="en-US">
                    <a:noFill/>
                  </a:rPr>
                  <a:t> </a:t>
                </a:r>
              </a:p>
            </p:txBody>
          </p:sp>
        </mc:Fallback>
      </mc:AlternateContent>
      <p:cxnSp>
        <p:nvCxnSpPr>
          <p:cNvPr id="7" name="Straight Connector 6"/>
          <p:cNvCxnSpPr>
            <a:cxnSpLocks/>
          </p:cNvCxnSpPr>
          <p:nvPr/>
        </p:nvCxnSpPr>
        <p:spPr>
          <a:xfrm>
            <a:off x="2590800" y="3733800"/>
            <a:ext cx="0" cy="336071"/>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8" name="Straight Connector 7"/>
          <p:cNvCxnSpPr>
            <a:cxnSpLocks/>
          </p:cNvCxnSpPr>
          <p:nvPr/>
        </p:nvCxnSpPr>
        <p:spPr>
          <a:xfrm>
            <a:off x="3352800" y="3733800"/>
            <a:ext cx="0" cy="336071"/>
          </a:xfrm>
          <a:prstGeom prst="line">
            <a:avLst/>
          </a:prstGeom>
          <a:ln w="25400"/>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1" name="TextBox 10"/>
              <p:cNvSpPr txBox="1"/>
              <p:nvPr/>
            </p:nvSpPr>
            <p:spPr>
              <a:xfrm>
                <a:off x="4724400" y="3181290"/>
                <a:ext cx="381000" cy="400110"/>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sz="2000" b="0" i="1" smtClean="0">
                          <a:latin typeface="Cambria Math" charset="0"/>
                          <a:ea typeface="Cambria Math" charset="0"/>
                          <a:cs typeface="Cambria Math" charset="0"/>
                        </a:rPr>
                        <m:t>⋯</m:t>
                      </m:r>
                      <m:r>
                        <a:rPr lang="en-US" sz="2000" b="0" i="0" smtClean="0">
                          <a:latin typeface="Cambria Math" charset="0"/>
                        </a:rPr>
                        <m:t> </m:t>
                      </m:r>
                    </m:oMath>
                  </m:oMathPara>
                </a14:m>
                <a:endParaRPr lang="en-US" sz="2000" dirty="0"/>
              </a:p>
            </p:txBody>
          </p:sp>
        </mc:Choice>
        <mc:Fallback xmlns="">
          <p:sp>
            <p:nvSpPr>
              <p:cNvPr id="11" name="TextBox 10"/>
              <p:cNvSpPr txBox="1">
                <a:spLocks noRot="1" noChangeAspect="1" noMove="1" noResize="1" noEditPoints="1" noAdjustHandles="1" noChangeArrowheads="1" noChangeShapeType="1" noTextEdit="1"/>
              </p:cNvSpPr>
              <p:nvPr/>
            </p:nvSpPr>
            <p:spPr>
              <a:xfrm>
                <a:off x="4724400" y="3181290"/>
                <a:ext cx="381000" cy="400110"/>
              </a:xfrm>
              <a:prstGeom prst="rect">
                <a:avLst/>
              </a:prstGeom>
              <a:blipFill rotWithShape="0">
                <a:blip r:embed="rId4"/>
                <a:stretch>
                  <a:fillRect t="-98485" r="-28571" b="-124242"/>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3" name="TextBox 12"/>
              <p:cNvSpPr txBox="1"/>
              <p:nvPr/>
            </p:nvSpPr>
            <p:spPr>
              <a:xfrm>
                <a:off x="3200400" y="3200400"/>
                <a:ext cx="381000" cy="369332"/>
              </a:xfrm>
              <a:prstGeom prst="rect">
                <a:avLst/>
              </a:prstGeom>
            </p:spPr>
            <p:style>
              <a:lnRef idx="0">
                <a:schemeClr val="accent2"/>
              </a:lnRef>
              <a:fillRef idx="3">
                <a:schemeClr val="accent2"/>
              </a:fillRef>
              <a:effectRef idx="3">
                <a:schemeClr val="accent2"/>
              </a:effectRef>
              <a:fontRef idx="minor">
                <a:schemeClr val="lt1"/>
              </a:fontRef>
            </p:style>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i="1" smtClean="0">
                              <a:latin typeface="Cambria Math" panose="02040503050406030204" pitchFamily="18" charset="0"/>
                            </a:rPr>
                          </m:ctrlPr>
                        </m:sSubPr>
                        <m:e>
                          <m:r>
                            <a:rPr lang="en-US" b="0" i="1" smtClean="0">
                              <a:latin typeface="Cambria Math" charset="0"/>
                            </a:rPr>
                            <m:t>𝑋</m:t>
                          </m:r>
                        </m:e>
                        <m:sub>
                          <m:r>
                            <a:rPr lang="en-US" b="0" i="1" smtClean="0">
                              <a:latin typeface="Cambria Math" charset="0"/>
                            </a:rPr>
                            <m:t>2</m:t>
                          </m:r>
                        </m:sub>
                      </m:sSub>
                    </m:oMath>
                  </m:oMathPara>
                </a14:m>
                <a:endParaRPr lang="en-US" dirty="0">
                  <a:latin typeface="Bold sand ms"/>
                </a:endParaRPr>
              </a:p>
            </p:txBody>
          </p:sp>
        </mc:Choice>
        <mc:Fallback xmlns="">
          <p:sp>
            <p:nvSpPr>
              <p:cNvPr id="13" name="TextBox 12"/>
              <p:cNvSpPr txBox="1">
                <a:spLocks noRot="1" noChangeAspect="1" noMove="1" noResize="1" noEditPoints="1" noAdjustHandles="1" noChangeArrowheads="1" noChangeShapeType="1" noTextEdit="1"/>
              </p:cNvSpPr>
              <p:nvPr/>
            </p:nvSpPr>
            <p:spPr>
              <a:xfrm>
                <a:off x="3200400" y="3200400"/>
                <a:ext cx="381000" cy="369332"/>
              </a:xfrm>
              <a:prstGeom prst="rect">
                <a:avLst/>
              </a:prstGeom>
              <a:blipFill rotWithShape="0">
                <a:blip r:embed="rId5"/>
                <a:stretch>
                  <a:fillRect/>
                </a:stretch>
              </a:blipFill>
            </p:spPr>
            <p:txBody>
              <a:bodyPr/>
              <a:lstStyle/>
              <a:p>
                <a:r>
                  <a:rPr lang="en-US">
                    <a:noFill/>
                  </a:rPr>
                  <a:t> </a:t>
                </a:r>
              </a:p>
            </p:txBody>
          </p:sp>
        </mc:Fallback>
      </mc:AlternateContent>
      <p:cxnSp>
        <p:nvCxnSpPr>
          <p:cNvPr id="12" name="Straight Connector 11"/>
          <p:cNvCxnSpPr>
            <a:cxnSpLocks/>
          </p:cNvCxnSpPr>
          <p:nvPr/>
        </p:nvCxnSpPr>
        <p:spPr>
          <a:xfrm>
            <a:off x="4114800" y="3733800"/>
            <a:ext cx="0" cy="336071"/>
          </a:xfrm>
          <a:prstGeom prst="line">
            <a:avLst/>
          </a:prstGeom>
          <a:ln w="25400"/>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4" name="TextBox 13"/>
              <p:cNvSpPr txBox="1"/>
              <p:nvPr/>
            </p:nvSpPr>
            <p:spPr>
              <a:xfrm>
                <a:off x="3962400" y="3200400"/>
                <a:ext cx="381000" cy="369332"/>
              </a:xfrm>
              <a:prstGeom prst="rect">
                <a:avLst/>
              </a:prstGeom>
            </p:spPr>
            <p:style>
              <a:lnRef idx="0">
                <a:schemeClr val="accent2"/>
              </a:lnRef>
              <a:fillRef idx="3">
                <a:schemeClr val="accent2"/>
              </a:fillRef>
              <a:effectRef idx="3">
                <a:schemeClr val="accent2"/>
              </a:effectRef>
              <a:fontRef idx="minor">
                <a:schemeClr val="lt1"/>
              </a:fontRef>
            </p:style>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i="1" smtClean="0">
                              <a:latin typeface="Cambria Math" panose="02040503050406030204" pitchFamily="18" charset="0"/>
                            </a:rPr>
                          </m:ctrlPr>
                        </m:sSubPr>
                        <m:e>
                          <m:r>
                            <a:rPr lang="en-US" b="0" i="1" smtClean="0">
                              <a:latin typeface="Cambria Math" charset="0"/>
                            </a:rPr>
                            <m:t>𝑋</m:t>
                          </m:r>
                        </m:e>
                        <m:sub>
                          <m:r>
                            <a:rPr lang="en-US" b="0" i="1" smtClean="0">
                              <a:latin typeface="Cambria Math" charset="0"/>
                            </a:rPr>
                            <m:t>3</m:t>
                          </m:r>
                        </m:sub>
                      </m:sSub>
                    </m:oMath>
                  </m:oMathPara>
                </a14:m>
                <a:endParaRPr lang="en-US" dirty="0">
                  <a:latin typeface="Bold sand ms"/>
                </a:endParaRPr>
              </a:p>
            </p:txBody>
          </p:sp>
        </mc:Choice>
        <mc:Fallback xmlns="">
          <p:sp>
            <p:nvSpPr>
              <p:cNvPr id="14" name="TextBox 13"/>
              <p:cNvSpPr txBox="1">
                <a:spLocks noRot="1" noChangeAspect="1" noMove="1" noResize="1" noEditPoints="1" noAdjustHandles="1" noChangeArrowheads="1" noChangeShapeType="1" noTextEdit="1"/>
              </p:cNvSpPr>
              <p:nvPr/>
            </p:nvSpPr>
            <p:spPr>
              <a:xfrm>
                <a:off x="3962400" y="3200400"/>
                <a:ext cx="381000" cy="369332"/>
              </a:xfrm>
              <a:prstGeom prst="rect">
                <a:avLst/>
              </a:prstGeom>
              <a:blipFill rotWithShape="0">
                <a:blip r:embed="rId6"/>
                <a:stretch>
                  <a:fillRect/>
                </a:stretch>
              </a:blipFill>
            </p:spPr>
            <p:txBody>
              <a:bodyPr/>
              <a:lstStyle/>
              <a:p>
                <a:r>
                  <a:rPr lang="en-US">
                    <a:noFill/>
                  </a:rPr>
                  <a:t> </a:t>
                </a:r>
              </a:p>
            </p:txBody>
          </p:sp>
        </mc:Fallback>
      </mc:AlternateContent>
      <p:cxnSp>
        <p:nvCxnSpPr>
          <p:cNvPr id="15" name="Straight Connector 14"/>
          <p:cNvCxnSpPr>
            <a:cxnSpLocks/>
          </p:cNvCxnSpPr>
          <p:nvPr/>
        </p:nvCxnSpPr>
        <p:spPr>
          <a:xfrm>
            <a:off x="1828800" y="3733800"/>
            <a:ext cx="0" cy="336071"/>
          </a:xfrm>
          <a:prstGeom prst="line">
            <a:avLst/>
          </a:prstGeom>
          <a:ln w="254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5860969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Content Placeholder 2"/>
          <p:cNvSpPr txBox="1">
            <a:spLocks/>
          </p:cNvSpPr>
          <p:nvPr/>
        </p:nvSpPr>
        <p:spPr>
          <a:xfrm>
            <a:off x="457200" y="1494000"/>
            <a:ext cx="8001000" cy="4525963"/>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1028700" indent="-571500" algn="l" defTabSz="914400" rtl="0" eaLnBrk="1" latinLnBrk="0" hangingPunct="1">
              <a:spcBef>
                <a:spcPct val="20000"/>
              </a:spcBef>
              <a:buFont typeface="+mj-lt"/>
              <a:buAutoNum type="romanLcPeriod"/>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Wingdings" pitchFamily="2" charset="2"/>
              <a:buChar char="Ø"/>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227013" indent="0">
              <a:spcBef>
                <a:spcPts val="700"/>
              </a:spcBef>
              <a:buClr>
                <a:schemeClr val="accent1"/>
              </a:buClr>
              <a:buNone/>
            </a:pPr>
            <a:r>
              <a:rPr lang="en-US" sz="2200" dirty="0">
                <a:latin typeface="Bold sand ms"/>
              </a:rPr>
              <a:t>A </a:t>
            </a:r>
            <a:r>
              <a:rPr lang="en-US" sz="2200" b="1" dirty="0">
                <a:latin typeface="Bold sand ms"/>
              </a:rPr>
              <a:t>perpetuity</a:t>
            </a:r>
            <a:r>
              <a:rPr lang="en-US" sz="2200" dirty="0">
                <a:latin typeface="Bold sand ms"/>
              </a:rPr>
              <a:t> is an annuity in which the payments continue forever.</a:t>
            </a:r>
          </a:p>
          <a:p>
            <a:pPr marL="227013" indent="0">
              <a:spcBef>
                <a:spcPts val="700"/>
              </a:spcBef>
              <a:buClr>
                <a:schemeClr val="accent1"/>
              </a:buClr>
              <a:buNone/>
            </a:pPr>
            <a:r>
              <a:rPr lang="en-US" sz="2200" dirty="0">
                <a:latin typeface="Bold sand ms"/>
              </a:rPr>
              <a:t>A perpetuity has no end date. </a:t>
            </a:r>
            <a:endParaRPr lang="en-US" sz="2000" dirty="0">
              <a:solidFill>
                <a:schemeClr val="tx1"/>
              </a:solidFill>
              <a:latin typeface="Bold sand ms"/>
            </a:endParaRPr>
          </a:p>
          <a:p>
            <a:pPr marL="0" indent="0">
              <a:buFont typeface="Arial" pitchFamily="34" charset="0"/>
              <a:buNone/>
            </a:pPr>
            <a:endParaRPr lang="en-US" sz="2000" dirty="0">
              <a:solidFill>
                <a:schemeClr val="tx1"/>
              </a:solidFill>
              <a:latin typeface="Bold sand ms"/>
            </a:endParaRPr>
          </a:p>
        </p:txBody>
      </p:sp>
      <p:sp>
        <p:nvSpPr>
          <p:cNvPr id="4" name="Title 1"/>
          <p:cNvSpPr txBox="1">
            <a:spLocks/>
          </p:cNvSpPr>
          <p:nvPr/>
        </p:nvSpPr>
        <p:spPr>
          <a:xfrm>
            <a:off x="228600" y="228600"/>
            <a:ext cx="8686800" cy="11430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spcAft>
                <a:spcPts val="1200"/>
              </a:spcAft>
            </a:pPr>
            <a:r>
              <a:rPr lang="en-US" b="1" dirty="0">
                <a:latin typeface="Bold sand ms"/>
              </a:rPr>
              <a:t>Definitions and Terminology</a:t>
            </a:r>
          </a:p>
        </p:txBody>
      </p:sp>
      <p:cxnSp>
        <p:nvCxnSpPr>
          <p:cNvPr id="5" name="Straight Arrow Connector 4"/>
          <p:cNvCxnSpPr>
            <a:cxnSpLocks/>
          </p:cNvCxnSpPr>
          <p:nvPr/>
        </p:nvCxnSpPr>
        <p:spPr>
          <a:xfrm flipV="1">
            <a:off x="1460020" y="3886200"/>
            <a:ext cx="6189098" cy="18377"/>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mc:AlternateContent xmlns:mc="http://schemas.openxmlformats.org/markup-compatibility/2006" xmlns:a14="http://schemas.microsoft.com/office/drawing/2010/main">
        <mc:Choice Requires="a14">
          <p:sp>
            <p:nvSpPr>
              <p:cNvPr id="6" name="TextBox 5"/>
              <p:cNvSpPr txBox="1"/>
              <p:nvPr/>
            </p:nvSpPr>
            <p:spPr>
              <a:xfrm>
                <a:off x="2395728" y="3200400"/>
                <a:ext cx="381000" cy="369332"/>
              </a:xfrm>
              <a:prstGeom prst="rect">
                <a:avLst/>
              </a:prstGeom>
            </p:spPr>
            <p:style>
              <a:lnRef idx="0">
                <a:schemeClr val="accent2"/>
              </a:lnRef>
              <a:fillRef idx="3">
                <a:schemeClr val="accent2"/>
              </a:fillRef>
              <a:effectRef idx="3">
                <a:schemeClr val="accent2"/>
              </a:effectRef>
              <a:fontRef idx="minor">
                <a:schemeClr val="lt1"/>
              </a:fontRef>
            </p:style>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i="1" smtClean="0">
                              <a:latin typeface="Cambria Math" panose="02040503050406030204" pitchFamily="18" charset="0"/>
                            </a:rPr>
                          </m:ctrlPr>
                        </m:sSubPr>
                        <m:e>
                          <m:r>
                            <a:rPr lang="en-US" b="0" i="1" smtClean="0">
                              <a:latin typeface="Cambria Math" charset="0"/>
                            </a:rPr>
                            <m:t>𝑋</m:t>
                          </m:r>
                        </m:e>
                        <m:sub>
                          <m:r>
                            <a:rPr lang="en-US" b="0" i="1" smtClean="0">
                              <a:latin typeface="Cambria Math" charset="0"/>
                            </a:rPr>
                            <m:t>1</m:t>
                          </m:r>
                        </m:sub>
                      </m:sSub>
                    </m:oMath>
                  </m:oMathPara>
                </a14:m>
                <a:endParaRPr lang="en-US" dirty="0">
                  <a:latin typeface="Bold sand ms"/>
                </a:endParaRPr>
              </a:p>
            </p:txBody>
          </p:sp>
        </mc:Choice>
        <mc:Fallback xmlns="">
          <p:sp>
            <p:nvSpPr>
              <p:cNvPr id="6" name="TextBox 5"/>
              <p:cNvSpPr txBox="1">
                <a:spLocks noRot="1" noChangeAspect="1" noMove="1" noResize="1" noEditPoints="1" noAdjustHandles="1" noChangeArrowheads="1" noChangeShapeType="1" noTextEdit="1"/>
              </p:cNvSpPr>
              <p:nvPr/>
            </p:nvSpPr>
            <p:spPr>
              <a:xfrm>
                <a:off x="2395728" y="3200400"/>
                <a:ext cx="381000" cy="369332"/>
              </a:xfrm>
              <a:prstGeom prst="rect">
                <a:avLst/>
              </a:prstGeom>
              <a:blipFill rotWithShape="0">
                <a:blip r:embed="rId3"/>
                <a:stretch>
                  <a:fillRect/>
                </a:stretch>
              </a:blipFill>
            </p:spPr>
            <p:txBody>
              <a:bodyPr/>
              <a:lstStyle/>
              <a:p>
                <a:r>
                  <a:rPr lang="en-US">
                    <a:noFill/>
                  </a:rPr>
                  <a:t> </a:t>
                </a:r>
              </a:p>
            </p:txBody>
          </p:sp>
        </mc:Fallback>
      </mc:AlternateContent>
      <p:cxnSp>
        <p:nvCxnSpPr>
          <p:cNvPr id="7" name="Straight Connector 6"/>
          <p:cNvCxnSpPr>
            <a:cxnSpLocks/>
          </p:cNvCxnSpPr>
          <p:nvPr/>
        </p:nvCxnSpPr>
        <p:spPr>
          <a:xfrm>
            <a:off x="2590800" y="3733800"/>
            <a:ext cx="0" cy="336071"/>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8" name="Straight Connector 7"/>
          <p:cNvCxnSpPr>
            <a:cxnSpLocks/>
          </p:cNvCxnSpPr>
          <p:nvPr/>
        </p:nvCxnSpPr>
        <p:spPr>
          <a:xfrm>
            <a:off x="3352800" y="3733800"/>
            <a:ext cx="0" cy="336071"/>
          </a:xfrm>
          <a:prstGeom prst="line">
            <a:avLst/>
          </a:prstGeom>
          <a:ln w="25400"/>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1" name="TextBox 10"/>
              <p:cNvSpPr txBox="1"/>
              <p:nvPr/>
            </p:nvSpPr>
            <p:spPr>
              <a:xfrm>
                <a:off x="4724400" y="3181290"/>
                <a:ext cx="381000" cy="400110"/>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sz="2000" b="0" i="1" smtClean="0">
                          <a:latin typeface="Cambria Math" charset="0"/>
                          <a:ea typeface="Cambria Math" charset="0"/>
                          <a:cs typeface="Cambria Math" charset="0"/>
                        </a:rPr>
                        <m:t>⋯</m:t>
                      </m:r>
                      <m:r>
                        <a:rPr lang="en-US" sz="2000" b="0" i="0" smtClean="0">
                          <a:latin typeface="Cambria Math" charset="0"/>
                        </a:rPr>
                        <m:t> </m:t>
                      </m:r>
                    </m:oMath>
                  </m:oMathPara>
                </a14:m>
                <a:endParaRPr lang="en-US" sz="2000" dirty="0"/>
              </a:p>
            </p:txBody>
          </p:sp>
        </mc:Choice>
        <mc:Fallback xmlns="">
          <p:sp>
            <p:nvSpPr>
              <p:cNvPr id="11" name="TextBox 10"/>
              <p:cNvSpPr txBox="1">
                <a:spLocks noRot="1" noChangeAspect="1" noMove="1" noResize="1" noEditPoints="1" noAdjustHandles="1" noChangeArrowheads="1" noChangeShapeType="1" noTextEdit="1"/>
              </p:cNvSpPr>
              <p:nvPr/>
            </p:nvSpPr>
            <p:spPr>
              <a:xfrm>
                <a:off x="4724400" y="3181290"/>
                <a:ext cx="381000" cy="400110"/>
              </a:xfrm>
              <a:prstGeom prst="rect">
                <a:avLst/>
              </a:prstGeom>
              <a:blipFill rotWithShape="0">
                <a:blip r:embed="rId4"/>
                <a:stretch>
                  <a:fillRect t="-98485" r="-28571" b="-124242"/>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3" name="TextBox 12"/>
              <p:cNvSpPr txBox="1"/>
              <p:nvPr/>
            </p:nvSpPr>
            <p:spPr>
              <a:xfrm>
                <a:off x="3200400" y="3200400"/>
                <a:ext cx="381000" cy="369332"/>
              </a:xfrm>
              <a:prstGeom prst="rect">
                <a:avLst/>
              </a:prstGeom>
            </p:spPr>
            <p:style>
              <a:lnRef idx="0">
                <a:schemeClr val="accent2"/>
              </a:lnRef>
              <a:fillRef idx="3">
                <a:schemeClr val="accent2"/>
              </a:fillRef>
              <a:effectRef idx="3">
                <a:schemeClr val="accent2"/>
              </a:effectRef>
              <a:fontRef idx="minor">
                <a:schemeClr val="lt1"/>
              </a:fontRef>
            </p:style>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i="1" smtClean="0">
                              <a:latin typeface="Cambria Math" panose="02040503050406030204" pitchFamily="18" charset="0"/>
                            </a:rPr>
                          </m:ctrlPr>
                        </m:sSubPr>
                        <m:e>
                          <m:r>
                            <a:rPr lang="en-US" b="0" i="1" smtClean="0">
                              <a:latin typeface="Cambria Math" charset="0"/>
                            </a:rPr>
                            <m:t>𝑋</m:t>
                          </m:r>
                        </m:e>
                        <m:sub>
                          <m:r>
                            <a:rPr lang="en-US" b="0" i="1" smtClean="0">
                              <a:latin typeface="Cambria Math" charset="0"/>
                            </a:rPr>
                            <m:t>2</m:t>
                          </m:r>
                        </m:sub>
                      </m:sSub>
                    </m:oMath>
                  </m:oMathPara>
                </a14:m>
                <a:endParaRPr lang="en-US" dirty="0">
                  <a:latin typeface="Bold sand ms"/>
                </a:endParaRPr>
              </a:p>
            </p:txBody>
          </p:sp>
        </mc:Choice>
        <mc:Fallback xmlns="">
          <p:sp>
            <p:nvSpPr>
              <p:cNvPr id="13" name="TextBox 12"/>
              <p:cNvSpPr txBox="1">
                <a:spLocks noRot="1" noChangeAspect="1" noMove="1" noResize="1" noEditPoints="1" noAdjustHandles="1" noChangeArrowheads="1" noChangeShapeType="1" noTextEdit="1"/>
              </p:cNvSpPr>
              <p:nvPr/>
            </p:nvSpPr>
            <p:spPr>
              <a:xfrm>
                <a:off x="3200400" y="3200400"/>
                <a:ext cx="381000" cy="369332"/>
              </a:xfrm>
              <a:prstGeom prst="rect">
                <a:avLst/>
              </a:prstGeom>
              <a:blipFill rotWithShape="0">
                <a:blip r:embed="rId5"/>
                <a:stretch>
                  <a:fillRect/>
                </a:stretch>
              </a:blipFill>
            </p:spPr>
            <p:txBody>
              <a:bodyPr/>
              <a:lstStyle/>
              <a:p>
                <a:r>
                  <a:rPr lang="en-US">
                    <a:noFill/>
                  </a:rPr>
                  <a:t> </a:t>
                </a:r>
              </a:p>
            </p:txBody>
          </p:sp>
        </mc:Fallback>
      </mc:AlternateContent>
      <p:cxnSp>
        <p:nvCxnSpPr>
          <p:cNvPr id="12" name="Straight Connector 11"/>
          <p:cNvCxnSpPr>
            <a:cxnSpLocks/>
          </p:cNvCxnSpPr>
          <p:nvPr/>
        </p:nvCxnSpPr>
        <p:spPr>
          <a:xfrm>
            <a:off x="4114800" y="3733800"/>
            <a:ext cx="0" cy="336071"/>
          </a:xfrm>
          <a:prstGeom prst="line">
            <a:avLst/>
          </a:prstGeom>
          <a:ln w="25400"/>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4" name="TextBox 13"/>
              <p:cNvSpPr txBox="1"/>
              <p:nvPr/>
            </p:nvSpPr>
            <p:spPr>
              <a:xfrm>
                <a:off x="3962400" y="3200400"/>
                <a:ext cx="381000" cy="369332"/>
              </a:xfrm>
              <a:prstGeom prst="rect">
                <a:avLst/>
              </a:prstGeom>
            </p:spPr>
            <p:style>
              <a:lnRef idx="0">
                <a:schemeClr val="accent2"/>
              </a:lnRef>
              <a:fillRef idx="3">
                <a:schemeClr val="accent2"/>
              </a:fillRef>
              <a:effectRef idx="3">
                <a:schemeClr val="accent2"/>
              </a:effectRef>
              <a:fontRef idx="minor">
                <a:schemeClr val="lt1"/>
              </a:fontRef>
            </p:style>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i="1" smtClean="0">
                              <a:latin typeface="Cambria Math" panose="02040503050406030204" pitchFamily="18" charset="0"/>
                            </a:rPr>
                          </m:ctrlPr>
                        </m:sSubPr>
                        <m:e>
                          <m:r>
                            <a:rPr lang="en-US" b="0" i="1" smtClean="0">
                              <a:latin typeface="Cambria Math" charset="0"/>
                            </a:rPr>
                            <m:t>𝑋</m:t>
                          </m:r>
                        </m:e>
                        <m:sub>
                          <m:r>
                            <a:rPr lang="en-US" b="0" i="1" smtClean="0">
                              <a:latin typeface="Cambria Math" charset="0"/>
                            </a:rPr>
                            <m:t>3</m:t>
                          </m:r>
                        </m:sub>
                      </m:sSub>
                    </m:oMath>
                  </m:oMathPara>
                </a14:m>
                <a:endParaRPr lang="en-US" dirty="0">
                  <a:latin typeface="Bold sand ms"/>
                </a:endParaRPr>
              </a:p>
            </p:txBody>
          </p:sp>
        </mc:Choice>
        <mc:Fallback xmlns="">
          <p:sp>
            <p:nvSpPr>
              <p:cNvPr id="14" name="TextBox 13"/>
              <p:cNvSpPr txBox="1">
                <a:spLocks noRot="1" noChangeAspect="1" noMove="1" noResize="1" noEditPoints="1" noAdjustHandles="1" noChangeArrowheads="1" noChangeShapeType="1" noTextEdit="1"/>
              </p:cNvSpPr>
              <p:nvPr/>
            </p:nvSpPr>
            <p:spPr>
              <a:xfrm>
                <a:off x="3962400" y="3200400"/>
                <a:ext cx="381000" cy="369332"/>
              </a:xfrm>
              <a:prstGeom prst="rect">
                <a:avLst/>
              </a:prstGeom>
              <a:blipFill rotWithShape="0">
                <a:blip r:embed="rId6"/>
                <a:stretch>
                  <a:fillRect/>
                </a:stretch>
              </a:blipFill>
            </p:spPr>
            <p:txBody>
              <a:bodyPr/>
              <a:lstStyle/>
              <a:p>
                <a:r>
                  <a:rPr lang="en-US">
                    <a:noFill/>
                  </a:rPr>
                  <a:t> </a:t>
                </a:r>
              </a:p>
            </p:txBody>
          </p:sp>
        </mc:Fallback>
      </mc:AlternateContent>
      <p:cxnSp>
        <p:nvCxnSpPr>
          <p:cNvPr id="15" name="Straight Connector 14"/>
          <p:cNvCxnSpPr>
            <a:cxnSpLocks/>
          </p:cNvCxnSpPr>
          <p:nvPr/>
        </p:nvCxnSpPr>
        <p:spPr>
          <a:xfrm>
            <a:off x="1828800" y="3733800"/>
            <a:ext cx="0" cy="336071"/>
          </a:xfrm>
          <a:prstGeom prst="line">
            <a:avLst/>
          </a:prstGeom>
          <a:ln w="254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572661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Content Placeholder 2"/>
          <p:cNvSpPr txBox="1">
            <a:spLocks/>
          </p:cNvSpPr>
          <p:nvPr/>
        </p:nvSpPr>
        <p:spPr>
          <a:xfrm>
            <a:off x="457200" y="1494000"/>
            <a:ext cx="8001000" cy="4525963"/>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1028700" indent="-571500" algn="l" defTabSz="914400" rtl="0" eaLnBrk="1" latinLnBrk="0" hangingPunct="1">
              <a:spcBef>
                <a:spcPct val="20000"/>
              </a:spcBef>
              <a:buFont typeface="+mj-lt"/>
              <a:buAutoNum type="romanLcPeriod"/>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Wingdings" pitchFamily="2" charset="2"/>
              <a:buChar char="Ø"/>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227013" indent="0">
              <a:spcBef>
                <a:spcPts val="700"/>
              </a:spcBef>
              <a:buClr>
                <a:schemeClr val="accent1"/>
              </a:buClr>
              <a:buNone/>
            </a:pPr>
            <a:r>
              <a:rPr lang="en-US" sz="2200" dirty="0">
                <a:latin typeface="Bold sand ms"/>
              </a:rPr>
              <a:t>A </a:t>
            </a:r>
            <a:r>
              <a:rPr lang="en-US" sz="2200" b="1" dirty="0">
                <a:latin typeface="Bold sand ms"/>
              </a:rPr>
              <a:t>perpetuity</a:t>
            </a:r>
            <a:r>
              <a:rPr lang="en-US" sz="2200" dirty="0">
                <a:latin typeface="Bold sand ms"/>
              </a:rPr>
              <a:t> is an annuity in which the payments continue forever.</a:t>
            </a:r>
          </a:p>
          <a:p>
            <a:pPr marL="227013" indent="0">
              <a:spcBef>
                <a:spcPts val="700"/>
              </a:spcBef>
              <a:buClr>
                <a:schemeClr val="accent1"/>
              </a:buClr>
              <a:buNone/>
            </a:pPr>
            <a:r>
              <a:rPr lang="en-US" sz="2200" dirty="0">
                <a:latin typeface="Bold sand ms"/>
              </a:rPr>
              <a:t>A perpetuity has no end date. </a:t>
            </a:r>
            <a:endParaRPr lang="en-US" sz="2000" dirty="0">
              <a:solidFill>
                <a:schemeClr val="tx1"/>
              </a:solidFill>
              <a:latin typeface="Bold sand ms"/>
            </a:endParaRPr>
          </a:p>
          <a:p>
            <a:pPr marL="0" indent="0">
              <a:buFont typeface="Arial" pitchFamily="34" charset="0"/>
              <a:buNone/>
            </a:pPr>
            <a:endParaRPr lang="en-US" sz="2000" dirty="0">
              <a:solidFill>
                <a:schemeClr val="tx1"/>
              </a:solidFill>
              <a:latin typeface="Bold sand ms"/>
            </a:endParaRPr>
          </a:p>
        </p:txBody>
      </p:sp>
      <p:sp>
        <p:nvSpPr>
          <p:cNvPr id="4" name="Title 1"/>
          <p:cNvSpPr txBox="1">
            <a:spLocks/>
          </p:cNvSpPr>
          <p:nvPr/>
        </p:nvSpPr>
        <p:spPr>
          <a:xfrm>
            <a:off x="228600" y="228600"/>
            <a:ext cx="8686800" cy="11430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spcAft>
                <a:spcPts val="1200"/>
              </a:spcAft>
            </a:pPr>
            <a:r>
              <a:rPr lang="en-US" b="1" dirty="0">
                <a:latin typeface="Bold sand ms"/>
              </a:rPr>
              <a:t>Definitions and Terminology</a:t>
            </a:r>
          </a:p>
        </p:txBody>
      </p:sp>
      <p:cxnSp>
        <p:nvCxnSpPr>
          <p:cNvPr id="5" name="Straight Arrow Connector 4"/>
          <p:cNvCxnSpPr>
            <a:cxnSpLocks/>
          </p:cNvCxnSpPr>
          <p:nvPr/>
        </p:nvCxnSpPr>
        <p:spPr>
          <a:xfrm flipV="1">
            <a:off x="1460020" y="3886200"/>
            <a:ext cx="6189098" cy="18377"/>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mc:AlternateContent xmlns:mc="http://schemas.openxmlformats.org/markup-compatibility/2006" xmlns:a14="http://schemas.microsoft.com/office/drawing/2010/main">
        <mc:Choice Requires="a14">
          <p:sp>
            <p:nvSpPr>
              <p:cNvPr id="6" name="TextBox 5"/>
              <p:cNvSpPr txBox="1"/>
              <p:nvPr/>
            </p:nvSpPr>
            <p:spPr>
              <a:xfrm>
                <a:off x="2395728" y="3200400"/>
                <a:ext cx="381000" cy="369332"/>
              </a:xfrm>
              <a:prstGeom prst="rect">
                <a:avLst/>
              </a:prstGeom>
            </p:spPr>
            <p:style>
              <a:lnRef idx="0">
                <a:schemeClr val="accent2"/>
              </a:lnRef>
              <a:fillRef idx="3">
                <a:schemeClr val="accent2"/>
              </a:fillRef>
              <a:effectRef idx="3">
                <a:schemeClr val="accent2"/>
              </a:effectRef>
              <a:fontRef idx="minor">
                <a:schemeClr val="lt1"/>
              </a:fontRef>
            </p:style>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i="1" smtClean="0">
                              <a:latin typeface="Cambria Math" panose="02040503050406030204" pitchFamily="18" charset="0"/>
                            </a:rPr>
                          </m:ctrlPr>
                        </m:sSubPr>
                        <m:e>
                          <m:r>
                            <a:rPr lang="en-US" b="0" i="1" smtClean="0">
                              <a:latin typeface="Cambria Math" charset="0"/>
                            </a:rPr>
                            <m:t>𝑋</m:t>
                          </m:r>
                        </m:e>
                        <m:sub>
                          <m:r>
                            <a:rPr lang="en-US" b="0" i="1" smtClean="0">
                              <a:latin typeface="Cambria Math" charset="0"/>
                            </a:rPr>
                            <m:t>1</m:t>
                          </m:r>
                        </m:sub>
                      </m:sSub>
                    </m:oMath>
                  </m:oMathPara>
                </a14:m>
                <a:endParaRPr lang="en-US" dirty="0">
                  <a:latin typeface="Bold sand ms"/>
                </a:endParaRPr>
              </a:p>
            </p:txBody>
          </p:sp>
        </mc:Choice>
        <mc:Fallback xmlns="">
          <p:sp>
            <p:nvSpPr>
              <p:cNvPr id="6" name="TextBox 5"/>
              <p:cNvSpPr txBox="1">
                <a:spLocks noRot="1" noChangeAspect="1" noMove="1" noResize="1" noEditPoints="1" noAdjustHandles="1" noChangeArrowheads="1" noChangeShapeType="1" noTextEdit="1"/>
              </p:cNvSpPr>
              <p:nvPr/>
            </p:nvSpPr>
            <p:spPr>
              <a:xfrm>
                <a:off x="2395728" y="3200400"/>
                <a:ext cx="381000" cy="369332"/>
              </a:xfrm>
              <a:prstGeom prst="rect">
                <a:avLst/>
              </a:prstGeom>
              <a:blipFill rotWithShape="0">
                <a:blip r:embed="rId3"/>
                <a:stretch>
                  <a:fillRect/>
                </a:stretch>
              </a:blipFill>
            </p:spPr>
            <p:txBody>
              <a:bodyPr/>
              <a:lstStyle/>
              <a:p>
                <a:r>
                  <a:rPr lang="en-US">
                    <a:noFill/>
                  </a:rPr>
                  <a:t> </a:t>
                </a:r>
              </a:p>
            </p:txBody>
          </p:sp>
        </mc:Fallback>
      </mc:AlternateContent>
      <p:cxnSp>
        <p:nvCxnSpPr>
          <p:cNvPr id="7" name="Straight Connector 6"/>
          <p:cNvCxnSpPr>
            <a:cxnSpLocks/>
          </p:cNvCxnSpPr>
          <p:nvPr/>
        </p:nvCxnSpPr>
        <p:spPr>
          <a:xfrm>
            <a:off x="2590800" y="3733800"/>
            <a:ext cx="0" cy="336071"/>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8" name="Straight Connector 7"/>
          <p:cNvCxnSpPr>
            <a:cxnSpLocks/>
          </p:cNvCxnSpPr>
          <p:nvPr/>
        </p:nvCxnSpPr>
        <p:spPr>
          <a:xfrm>
            <a:off x="3352800" y="3733800"/>
            <a:ext cx="0" cy="336071"/>
          </a:xfrm>
          <a:prstGeom prst="line">
            <a:avLst/>
          </a:prstGeom>
          <a:ln w="25400"/>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1" name="TextBox 10"/>
              <p:cNvSpPr txBox="1"/>
              <p:nvPr/>
            </p:nvSpPr>
            <p:spPr>
              <a:xfrm>
                <a:off x="4724400" y="3181290"/>
                <a:ext cx="381000" cy="400110"/>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sz="2000" b="0" i="1" smtClean="0">
                          <a:latin typeface="Cambria Math" charset="0"/>
                          <a:ea typeface="Cambria Math" charset="0"/>
                          <a:cs typeface="Cambria Math" charset="0"/>
                        </a:rPr>
                        <m:t>⋯</m:t>
                      </m:r>
                      <m:r>
                        <a:rPr lang="en-US" sz="2000" b="0" i="0" smtClean="0">
                          <a:latin typeface="Cambria Math" charset="0"/>
                        </a:rPr>
                        <m:t> </m:t>
                      </m:r>
                    </m:oMath>
                  </m:oMathPara>
                </a14:m>
                <a:endParaRPr lang="en-US" sz="2000" dirty="0"/>
              </a:p>
            </p:txBody>
          </p:sp>
        </mc:Choice>
        <mc:Fallback xmlns="">
          <p:sp>
            <p:nvSpPr>
              <p:cNvPr id="11" name="TextBox 10"/>
              <p:cNvSpPr txBox="1">
                <a:spLocks noRot="1" noChangeAspect="1" noMove="1" noResize="1" noEditPoints="1" noAdjustHandles="1" noChangeArrowheads="1" noChangeShapeType="1" noTextEdit="1"/>
              </p:cNvSpPr>
              <p:nvPr/>
            </p:nvSpPr>
            <p:spPr>
              <a:xfrm>
                <a:off x="4724400" y="3181290"/>
                <a:ext cx="381000" cy="400110"/>
              </a:xfrm>
              <a:prstGeom prst="rect">
                <a:avLst/>
              </a:prstGeom>
              <a:blipFill rotWithShape="0">
                <a:blip r:embed="rId4"/>
                <a:stretch>
                  <a:fillRect t="-98485" r="-28571" b="-124242"/>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3" name="TextBox 12"/>
              <p:cNvSpPr txBox="1"/>
              <p:nvPr/>
            </p:nvSpPr>
            <p:spPr>
              <a:xfrm>
                <a:off x="3200400" y="3200400"/>
                <a:ext cx="381000" cy="369332"/>
              </a:xfrm>
              <a:prstGeom prst="rect">
                <a:avLst/>
              </a:prstGeom>
            </p:spPr>
            <p:style>
              <a:lnRef idx="0">
                <a:schemeClr val="accent2"/>
              </a:lnRef>
              <a:fillRef idx="3">
                <a:schemeClr val="accent2"/>
              </a:fillRef>
              <a:effectRef idx="3">
                <a:schemeClr val="accent2"/>
              </a:effectRef>
              <a:fontRef idx="minor">
                <a:schemeClr val="lt1"/>
              </a:fontRef>
            </p:style>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i="1" smtClean="0">
                              <a:latin typeface="Cambria Math" panose="02040503050406030204" pitchFamily="18" charset="0"/>
                            </a:rPr>
                          </m:ctrlPr>
                        </m:sSubPr>
                        <m:e>
                          <m:r>
                            <a:rPr lang="en-US" b="0" i="1" smtClean="0">
                              <a:latin typeface="Cambria Math" charset="0"/>
                            </a:rPr>
                            <m:t>𝑋</m:t>
                          </m:r>
                        </m:e>
                        <m:sub>
                          <m:r>
                            <a:rPr lang="en-US" b="0" i="1" smtClean="0">
                              <a:latin typeface="Cambria Math" charset="0"/>
                            </a:rPr>
                            <m:t>2</m:t>
                          </m:r>
                        </m:sub>
                      </m:sSub>
                    </m:oMath>
                  </m:oMathPara>
                </a14:m>
                <a:endParaRPr lang="en-US" dirty="0">
                  <a:latin typeface="Bold sand ms"/>
                </a:endParaRPr>
              </a:p>
            </p:txBody>
          </p:sp>
        </mc:Choice>
        <mc:Fallback xmlns="">
          <p:sp>
            <p:nvSpPr>
              <p:cNvPr id="13" name="TextBox 12"/>
              <p:cNvSpPr txBox="1">
                <a:spLocks noRot="1" noChangeAspect="1" noMove="1" noResize="1" noEditPoints="1" noAdjustHandles="1" noChangeArrowheads="1" noChangeShapeType="1" noTextEdit="1"/>
              </p:cNvSpPr>
              <p:nvPr/>
            </p:nvSpPr>
            <p:spPr>
              <a:xfrm>
                <a:off x="3200400" y="3200400"/>
                <a:ext cx="381000" cy="369332"/>
              </a:xfrm>
              <a:prstGeom prst="rect">
                <a:avLst/>
              </a:prstGeom>
              <a:blipFill rotWithShape="0">
                <a:blip r:embed="rId5"/>
                <a:stretch>
                  <a:fillRect/>
                </a:stretch>
              </a:blipFill>
            </p:spPr>
            <p:txBody>
              <a:bodyPr/>
              <a:lstStyle/>
              <a:p>
                <a:r>
                  <a:rPr lang="en-US">
                    <a:noFill/>
                  </a:rPr>
                  <a:t> </a:t>
                </a:r>
              </a:p>
            </p:txBody>
          </p:sp>
        </mc:Fallback>
      </mc:AlternateContent>
      <p:cxnSp>
        <p:nvCxnSpPr>
          <p:cNvPr id="12" name="Straight Connector 11"/>
          <p:cNvCxnSpPr>
            <a:cxnSpLocks/>
          </p:cNvCxnSpPr>
          <p:nvPr/>
        </p:nvCxnSpPr>
        <p:spPr>
          <a:xfrm>
            <a:off x="4114800" y="3733800"/>
            <a:ext cx="0" cy="336071"/>
          </a:xfrm>
          <a:prstGeom prst="line">
            <a:avLst/>
          </a:prstGeom>
          <a:ln w="25400"/>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4" name="TextBox 13"/>
              <p:cNvSpPr txBox="1"/>
              <p:nvPr/>
            </p:nvSpPr>
            <p:spPr>
              <a:xfrm>
                <a:off x="3962400" y="3200400"/>
                <a:ext cx="381000" cy="369332"/>
              </a:xfrm>
              <a:prstGeom prst="rect">
                <a:avLst/>
              </a:prstGeom>
            </p:spPr>
            <p:style>
              <a:lnRef idx="0">
                <a:schemeClr val="accent2"/>
              </a:lnRef>
              <a:fillRef idx="3">
                <a:schemeClr val="accent2"/>
              </a:fillRef>
              <a:effectRef idx="3">
                <a:schemeClr val="accent2"/>
              </a:effectRef>
              <a:fontRef idx="minor">
                <a:schemeClr val="lt1"/>
              </a:fontRef>
            </p:style>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i="1" smtClean="0">
                              <a:latin typeface="Cambria Math" panose="02040503050406030204" pitchFamily="18" charset="0"/>
                            </a:rPr>
                          </m:ctrlPr>
                        </m:sSubPr>
                        <m:e>
                          <m:r>
                            <a:rPr lang="en-US" b="0" i="1" smtClean="0">
                              <a:latin typeface="Cambria Math" charset="0"/>
                            </a:rPr>
                            <m:t>𝑋</m:t>
                          </m:r>
                        </m:e>
                        <m:sub>
                          <m:r>
                            <a:rPr lang="en-US" b="0" i="1" smtClean="0">
                              <a:latin typeface="Cambria Math" charset="0"/>
                            </a:rPr>
                            <m:t>3</m:t>
                          </m:r>
                        </m:sub>
                      </m:sSub>
                    </m:oMath>
                  </m:oMathPara>
                </a14:m>
                <a:endParaRPr lang="en-US" dirty="0">
                  <a:latin typeface="Bold sand ms"/>
                </a:endParaRPr>
              </a:p>
            </p:txBody>
          </p:sp>
        </mc:Choice>
        <mc:Fallback xmlns="">
          <p:sp>
            <p:nvSpPr>
              <p:cNvPr id="14" name="TextBox 13"/>
              <p:cNvSpPr txBox="1">
                <a:spLocks noRot="1" noChangeAspect="1" noMove="1" noResize="1" noEditPoints="1" noAdjustHandles="1" noChangeArrowheads="1" noChangeShapeType="1" noTextEdit="1"/>
              </p:cNvSpPr>
              <p:nvPr/>
            </p:nvSpPr>
            <p:spPr>
              <a:xfrm>
                <a:off x="3962400" y="3200400"/>
                <a:ext cx="381000" cy="369332"/>
              </a:xfrm>
              <a:prstGeom prst="rect">
                <a:avLst/>
              </a:prstGeom>
              <a:blipFill rotWithShape="0">
                <a:blip r:embed="rId6"/>
                <a:stretch>
                  <a:fillRect/>
                </a:stretch>
              </a:blipFill>
            </p:spPr>
            <p:txBody>
              <a:bodyPr/>
              <a:lstStyle/>
              <a:p>
                <a:r>
                  <a:rPr lang="en-US">
                    <a:noFill/>
                  </a:rPr>
                  <a:t> </a:t>
                </a:r>
              </a:p>
            </p:txBody>
          </p:sp>
        </mc:Fallback>
      </mc:AlternateContent>
      <p:cxnSp>
        <p:nvCxnSpPr>
          <p:cNvPr id="15" name="Straight Connector 14"/>
          <p:cNvCxnSpPr>
            <a:cxnSpLocks/>
          </p:cNvCxnSpPr>
          <p:nvPr/>
        </p:nvCxnSpPr>
        <p:spPr>
          <a:xfrm>
            <a:off x="2578580" y="4114800"/>
            <a:ext cx="12220" cy="548640"/>
          </a:xfrm>
          <a:prstGeom prst="line">
            <a:avLst/>
          </a:prstGeom>
          <a:ln w="25400">
            <a:solidFill>
              <a:schemeClr val="accent1"/>
            </a:solidFill>
            <a:headEnd type="arrow"/>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a:cxnSpLocks/>
          </p:cNvCxnSpPr>
          <p:nvPr/>
        </p:nvCxnSpPr>
        <p:spPr>
          <a:xfrm>
            <a:off x="1828800" y="3733800"/>
            <a:ext cx="0" cy="336071"/>
          </a:xfrm>
          <a:prstGeom prst="line">
            <a:avLst/>
          </a:prstGeom>
          <a:ln w="254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9478326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Content Placeholder 2"/>
          <p:cNvSpPr txBox="1">
            <a:spLocks/>
          </p:cNvSpPr>
          <p:nvPr/>
        </p:nvSpPr>
        <p:spPr>
          <a:xfrm>
            <a:off x="457200" y="1494000"/>
            <a:ext cx="8001000" cy="4525963"/>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1028700" indent="-571500" algn="l" defTabSz="914400" rtl="0" eaLnBrk="1" latinLnBrk="0" hangingPunct="1">
              <a:spcBef>
                <a:spcPct val="20000"/>
              </a:spcBef>
              <a:buFont typeface="+mj-lt"/>
              <a:buAutoNum type="romanLcPeriod"/>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Wingdings" pitchFamily="2" charset="2"/>
              <a:buChar char="Ø"/>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227013" indent="0">
              <a:spcBef>
                <a:spcPts val="700"/>
              </a:spcBef>
              <a:buClr>
                <a:schemeClr val="accent1"/>
              </a:buClr>
              <a:buNone/>
            </a:pPr>
            <a:r>
              <a:rPr lang="en-US" sz="2200" dirty="0">
                <a:latin typeface="Bold sand ms"/>
              </a:rPr>
              <a:t>A </a:t>
            </a:r>
            <a:r>
              <a:rPr lang="en-US" sz="2200" b="1" dirty="0">
                <a:latin typeface="Bold sand ms"/>
              </a:rPr>
              <a:t>perpetuity</a:t>
            </a:r>
            <a:r>
              <a:rPr lang="en-US" sz="2200" dirty="0">
                <a:latin typeface="Bold sand ms"/>
              </a:rPr>
              <a:t> is an annuity in which the payments continue forever.</a:t>
            </a:r>
          </a:p>
          <a:p>
            <a:pPr marL="227013" indent="0">
              <a:spcBef>
                <a:spcPts val="700"/>
              </a:spcBef>
              <a:buClr>
                <a:schemeClr val="accent1"/>
              </a:buClr>
              <a:buNone/>
            </a:pPr>
            <a:r>
              <a:rPr lang="en-US" sz="2200" dirty="0">
                <a:latin typeface="Bold sand ms"/>
              </a:rPr>
              <a:t>A perpetuity has no end date. </a:t>
            </a:r>
            <a:endParaRPr lang="en-US" sz="2000" dirty="0">
              <a:solidFill>
                <a:schemeClr val="tx1"/>
              </a:solidFill>
              <a:latin typeface="Bold sand ms"/>
            </a:endParaRPr>
          </a:p>
          <a:p>
            <a:pPr marL="0" indent="0">
              <a:buFont typeface="Arial" pitchFamily="34" charset="0"/>
              <a:buNone/>
            </a:pPr>
            <a:endParaRPr lang="en-US" sz="2000" dirty="0">
              <a:solidFill>
                <a:schemeClr val="tx1"/>
              </a:solidFill>
              <a:latin typeface="Bold sand ms"/>
            </a:endParaRPr>
          </a:p>
        </p:txBody>
      </p:sp>
      <p:sp>
        <p:nvSpPr>
          <p:cNvPr id="4" name="Title 1"/>
          <p:cNvSpPr txBox="1">
            <a:spLocks/>
          </p:cNvSpPr>
          <p:nvPr/>
        </p:nvSpPr>
        <p:spPr>
          <a:xfrm>
            <a:off x="228600" y="228600"/>
            <a:ext cx="8686800" cy="11430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spcAft>
                <a:spcPts val="1200"/>
              </a:spcAft>
            </a:pPr>
            <a:r>
              <a:rPr lang="en-US" b="1" dirty="0">
                <a:latin typeface="Bold sand ms"/>
              </a:rPr>
              <a:t>Definitions and Terminology</a:t>
            </a:r>
          </a:p>
        </p:txBody>
      </p:sp>
      <p:cxnSp>
        <p:nvCxnSpPr>
          <p:cNvPr id="5" name="Straight Arrow Connector 4"/>
          <p:cNvCxnSpPr>
            <a:cxnSpLocks/>
          </p:cNvCxnSpPr>
          <p:nvPr/>
        </p:nvCxnSpPr>
        <p:spPr>
          <a:xfrm flipV="1">
            <a:off x="1460020" y="3886200"/>
            <a:ext cx="6189098" cy="18377"/>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mc:AlternateContent xmlns:mc="http://schemas.openxmlformats.org/markup-compatibility/2006" xmlns:a14="http://schemas.microsoft.com/office/drawing/2010/main">
        <mc:Choice Requires="a14">
          <p:sp>
            <p:nvSpPr>
              <p:cNvPr id="6" name="TextBox 5"/>
              <p:cNvSpPr txBox="1"/>
              <p:nvPr/>
            </p:nvSpPr>
            <p:spPr>
              <a:xfrm>
                <a:off x="2395728" y="3200400"/>
                <a:ext cx="381000" cy="369332"/>
              </a:xfrm>
              <a:prstGeom prst="rect">
                <a:avLst/>
              </a:prstGeom>
            </p:spPr>
            <p:style>
              <a:lnRef idx="0">
                <a:schemeClr val="accent2"/>
              </a:lnRef>
              <a:fillRef idx="3">
                <a:schemeClr val="accent2"/>
              </a:fillRef>
              <a:effectRef idx="3">
                <a:schemeClr val="accent2"/>
              </a:effectRef>
              <a:fontRef idx="minor">
                <a:schemeClr val="lt1"/>
              </a:fontRef>
            </p:style>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i="1" smtClean="0">
                              <a:latin typeface="Cambria Math" panose="02040503050406030204" pitchFamily="18" charset="0"/>
                            </a:rPr>
                          </m:ctrlPr>
                        </m:sSubPr>
                        <m:e>
                          <m:r>
                            <a:rPr lang="en-US" b="0" i="1" smtClean="0">
                              <a:latin typeface="Cambria Math" charset="0"/>
                            </a:rPr>
                            <m:t>𝑋</m:t>
                          </m:r>
                        </m:e>
                        <m:sub>
                          <m:r>
                            <a:rPr lang="en-US" b="0" i="1" smtClean="0">
                              <a:latin typeface="Cambria Math" charset="0"/>
                            </a:rPr>
                            <m:t>1</m:t>
                          </m:r>
                        </m:sub>
                      </m:sSub>
                    </m:oMath>
                  </m:oMathPara>
                </a14:m>
                <a:endParaRPr lang="en-US" dirty="0">
                  <a:latin typeface="Bold sand ms"/>
                </a:endParaRPr>
              </a:p>
            </p:txBody>
          </p:sp>
        </mc:Choice>
        <mc:Fallback xmlns="">
          <p:sp>
            <p:nvSpPr>
              <p:cNvPr id="6" name="TextBox 5"/>
              <p:cNvSpPr txBox="1">
                <a:spLocks noRot="1" noChangeAspect="1" noMove="1" noResize="1" noEditPoints="1" noAdjustHandles="1" noChangeArrowheads="1" noChangeShapeType="1" noTextEdit="1"/>
              </p:cNvSpPr>
              <p:nvPr/>
            </p:nvSpPr>
            <p:spPr>
              <a:xfrm>
                <a:off x="2395728" y="3200400"/>
                <a:ext cx="381000" cy="369332"/>
              </a:xfrm>
              <a:prstGeom prst="rect">
                <a:avLst/>
              </a:prstGeom>
              <a:blipFill rotWithShape="0">
                <a:blip r:embed="rId3"/>
                <a:stretch>
                  <a:fillRect/>
                </a:stretch>
              </a:blipFill>
            </p:spPr>
            <p:txBody>
              <a:bodyPr/>
              <a:lstStyle/>
              <a:p>
                <a:r>
                  <a:rPr lang="en-US">
                    <a:noFill/>
                  </a:rPr>
                  <a:t> </a:t>
                </a:r>
              </a:p>
            </p:txBody>
          </p:sp>
        </mc:Fallback>
      </mc:AlternateContent>
      <p:cxnSp>
        <p:nvCxnSpPr>
          <p:cNvPr id="7" name="Straight Connector 6"/>
          <p:cNvCxnSpPr>
            <a:cxnSpLocks/>
          </p:cNvCxnSpPr>
          <p:nvPr/>
        </p:nvCxnSpPr>
        <p:spPr>
          <a:xfrm>
            <a:off x="2590800" y="3733800"/>
            <a:ext cx="0" cy="336071"/>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8" name="Straight Connector 7"/>
          <p:cNvCxnSpPr>
            <a:cxnSpLocks/>
          </p:cNvCxnSpPr>
          <p:nvPr/>
        </p:nvCxnSpPr>
        <p:spPr>
          <a:xfrm>
            <a:off x="3352800" y="3733800"/>
            <a:ext cx="0" cy="336071"/>
          </a:xfrm>
          <a:prstGeom prst="line">
            <a:avLst/>
          </a:prstGeom>
          <a:ln w="25400"/>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1" name="TextBox 10"/>
              <p:cNvSpPr txBox="1"/>
              <p:nvPr/>
            </p:nvSpPr>
            <p:spPr>
              <a:xfrm>
                <a:off x="4724400" y="3181290"/>
                <a:ext cx="381000" cy="400110"/>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sz="2000" b="0" i="1" smtClean="0">
                          <a:latin typeface="Cambria Math" charset="0"/>
                          <a:ea typeface="Cambria Math" charset="0"/>
                          <a:cs typeface="Cambria Math" charset="0"/>
                        </a:rPr>
                        <m:t>⋯</m:t>
                      </m:r>
                      <m:r>
                        <a:rPr lang="en-US" sz="2000" b="0" i="0" smtClean="0">
                          <a:latin typeface="Cambria Math" charset="0"/>
                        </a:rPr>
                        <m:t> </m:t>
                      </m:r>
                    </m:oMath>
                  </m:oMathPara>
                </a14:m>
                <a:endParaRPr lang="en-US" sz="2000" dirty="0"/>
              </a:p>
            </p:txBody>
          </p:sp>
        </mc:Choice>
        <mc:Fallback xmlns="">
          <p:sp>
            <p:nvSpPr>
              <p:cNvPr id="11" name="TextBox 10"/>
              <p:cNvSpPr txBox="1">
                <a:spLocks noRot="1" noChangeAspect="1" noMove="1" noResize="1" noEditPoints="1" noAdjustHandles="1" noChangeArrowheads="1" noChangeShapeType="1" noTextEdit="1"/>
              </p:cNvSpPr>
              <p:nvPr/>
            </p:nvSpPr>
            <p:spPr>
              <a:xfrm>
                <a:off x="4724400" y="3181290"/>
                <a:ext cx="381000" cy="400110"/>
              </a:xfrm>
              <a:prstGeom prst="rect">
                <a:avLst/>
              </a:prstGeom>
              <a:blipFill rotWithShape="0">
                <a:blip r:embed="rId4"/>
                <a:stretch>
                  <a:fillRect t="-98485" r="-28571" b="-124242"/>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3" name="TextBox 12"/>
              <p:cNvSpPr txBox="1"/>
              <p:nvPr/>
            </p:nvSpPr>
            <p:spPr>
              <a:xfrm>
                <a:off x="3200400" y="3200400"/>
                <a:ext cx="381000" cy="369332"/>
              </a:xfrm>
              <a:prstGeom prst="rect">
                <a:avLst/>
              </a:prstGeom>
            </p:spPr>
            <p:style>
              <a:lnRef idx="0">
                <a:schemeClr val="accent2"/>
              </a:lnRef>
              <a:fillRef idx="3">
                <a:schemeClr val="accent2"/>
              </a:fillRef>
              <a:effectRef idx="3">
                <a:schemeClr val="accent2"/>
              </a:effectRef>
              <a:fontRef idx="minor">
                <a:schemeClr val="lt1"/>
              </a:fontRef>
            </p:style>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i="1" smtClean="0">
                              <a:latin typeface="Cambria Math" panose="02040503050406030204" pitchFamily="18" charset="0"/>
                            </a:rPr>
                          </m:ctrlPr>
                        </m:sSubPr>
                        <m:e>
                          <m:r>
                            <a:rPr lang="en-US" b="0" i="1" smtClean="0">
                              <a:latin typeface="Cambria Math" charset="0"/>
                            </a:rPr>
                            <m:t>𝑋</m:t>
                          </m:r>
                        </m:e>
                        <m:sub>
                          <m:r>
                            <a:rPr lang="en-US" b="0" i="1" smtClean="0">
                              <a:latin typeface="Cambria Math" charset="0"/>
                            </a:rPr>
                            <m:t>2</m:t>
                          </m:r>
                        </m:sub>
                      </m:sSub>
                    </m:oMath>
                  </m:oMathPara>
                </a14:m>
                <a:endParaRPr lang="en-US" dirty="0">
                  <a:latin typeface="Bold sand ms"/>
                </a:endParaRPr>
              </a:p>
            </p:txBody>
          </p:sp>
        </mc:Choice>
        <mc:Fallback xmlns="">
          <p:sp>
            <p:nvSpPr>
              <p:cNvPr id="13" name="TextBox 12"/>
              <p:cNvSpPr txBox="1">
                <a:spLocks noRot="1" noChangeAspect="1" noMove="1" noResize="1" noEditPoints="1" noAdjustHandles="1" noChangeArrowheads="1" noChangeShapeType="1" noTextEdit="1"/>
              </p:cNvSpPr>
              <p:nvPr/>
            </p:nvSpPr>
            <p:spPr>
              <a:xfrm>
                <a:off x="3200400" y="3200400"/>
                <a:ext cx="381000" cy="369332"/>
              </a:xfrm>
              <a:prstGeom prst="rect">
                <a:avLst/>
              </a:prstGeom>
              <a:blipFill rotWithShape="0">
                <a:blip r:embed="rId5"/>
                <a:stretch>
                  <a:fillRect/>
                </a:stretch>
              </a:blipFill>
            </p:spPr>
            <p:txBody>
              <a:bodyPr/>
              <a:lstStyle/>
              <a:p>
                <a:r>
                  <a:rPr lang="en-US">
                    <a:noFill/>
                  </a:rPr>
                  <a:t> </a:t>
                </a:r>
              </a:p>
            </p:txBody>
          </p:sp>
        </mc:Fallback>
      </mc:AlternateContent>
      <p:cxnSp>
        <p:nvCxnSpPr>
          <p:cNvPr id="12" name="Straight Connector 11"/>
          <p:cNvCxnSpPr>
            <a:cxnSpLocks/>
          </p:cNvCxnSpPr>
          <p:nvPr/>
        </p:nvCxnSpPr>
        <p:spPr>
          <a:xfrm>
            <a:off x="4114800" y="3733800"/>
            <a:ext cx="0" cy="336071"/>
          </a:xfrm>
          <a:prstGeom prst="line">
            <a:avLst/>
          </a:prstGeom>
          <a:ln w="25400"/>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4" name="TextBox 13"/>
              <p:cNvSpPr txBox="1"/>
              <p:nvPr/>
            </p:nvSpPr>
            <p:spPr>
              <a:xfrm>
                <a:off x="3962400" y="3200400"/>
                <a:ext cx="381000" cy="369332"/>
              </a:xfrm>
              <a:prstGeom prst="rect">
                <a:avLst/>
              </a:prstGeom>
            </p:spPr>
            <p:style>
              <a:lnRef idx="0">
                <a:schemeClr val="accent2"/>
              </a:lnRef>
              <a:fillRef idx="3">
                <a:schemeClr val="accent2"/>
              </a:fillRef>
              <a:effectRef idx="3">
                <a:schemeClr val="accent2"/>
              </a:effectRef>
              <a:fontRef idx="minor">
                <a:schemeClr val="lt1"/>
              </a:fontRef>
            </p:style>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i="1" smtClean="0">
                              <a:latin typeface="Cambria Math" panose="02040503050406030204" pitchFamily="18" charset="0"/>
                            </a:rPr>
                          </m:ctrlPr>
                        </m:sSubPr>
                        <m:e>
                          <m:r>
                            <a:rPr lang="en-US" b="0" i="1" smtClean="0">
                              <a:latin typeface="Cambria Math" charset="0"/>
                            </a:rPr>
                            <m:t>𝑋</m:t>
                          </m:r>
                        </m:e>
                        <m:sub>
                          <m:r>
                            <a:rPr lang="en-US" b="0" i="1" smtClean="0">
                              <a:latin typeface="Cambria Math" charset="0"/>
                            </a:rPr>
                            <m:t>3</m:t>
                          </m:r>
                        </m:sub>
                      </m:sSub>
                    </m:oMath>
                  </m:oMathPara>
                </a14:m>
                <a:endParaRPr lang="en-US" dirty="0">
                  <a:latin typeface="Bold sand ms"/>
                </a:endParaRPr>
              </a:p>
            </p:txBody>
          </p:sp>
        </mc:Choice>
        <mc:Fallback xmlns="">
          <p:sp>
            <p:nvSpPr>
              <p:cNvPr id="14" name="TextBox 13"/>
              <p:cNvSpPr txBox="1">
                <a:spLocks noRot="1" noChangeAspect="1" noMove="1" noResize="1" noEditPoints="1" noAdjustHandles="1" noChangeArrowheads="1" noChangeShapeType="1" noTextEdit="1"/>
              </p:cNvSpPr>
              <p:nvPr/>
            </p:nvSpPr>
            <p:spPr>
              <a:xfrm>
                <a:off x="3962400" y="3200400"/>
                <a:ext cx="381000" cy="369332"/>
              </a:xfrm>
              <a:prstGeom prst="rect">
                <a:avLst/>
              </a:prstGeom>
              <a:blipFill rotWithShape="0">
                <a:blip r:embed="rId6"/>
                <a:stretch>
                  <a:fillRect/>
                </a:stretch>
              </a:blipFill>
            </p:spPr>
            <p:txBody>
              <a:bodyPr/>
              <a:lstStyle/>
              <a:p>
                <a:r>
                  <a:rPr lang="en-US">
                    <a:noFill/>
                  </a:rPr>
                  <a:t> </a:t>
                </a:r>
              </a:p>
            </p:txBody>
          </p:sp>
        </mc:Fallback>
      </mc:AlternateContent>
      <p:cxnSp>
        <p:nvCxnSpPr>
          <p:cNvPr id="15" name="Straight Connector 14"/>
          <p:cNvCxnSpPr>
            <a:cxnSpLocks/>
          </p:cNvCxnSpPr>
          <p:nvPr/>
        </p:nvCxnSpPr>
        <p:spPr>
          <a:xfrm>
            <a:off x="2578580" y="4114800"/>
            <a:ext cx="12220" cy="548640"/>
          </a:xfrm>
          <a:prstGeom prst="line">
            <a:avLst/>
          </a:prstGeom>
          <a:ln w="25400">
            <a:solidFill>
              <a:schemeClr val="accent1"/>
            </a:solidFill>
            <a:headEnd type="arrow"/>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6" name="TextBox 15"/>
              <p:cNvSpPr txBox="1"/>
              <p:nvPr/>
            </p:nvSpPr>
            <p:spPr>
              <a:xfrm>
                <a:off x="2667000" y="4076518"/>
                <a:ext cx="538609" cy="419282"/>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groupChr>
                        <m:groupChrPr>
                          <m:chr m:val="⏞"/>
                          <m:pos m:val="top"/>
                          <m:vertJc m:val="bot"/>
                          <m:ctrlPr>
                            <a:rPr lang="en-US" sz="1200" b="0" i="1" smtClean="0">
                              <a:latin typeface="Cambria Math" panose="02040503050406030204" pitchFamily="18" charset="0"/>
                            </a:rPr>
                          </m:ctrlPr>
                        </m:groupChrPr>
                        <m:e>
                          <m:eqArr>
                            <m:eqArrPr>
                              <m:ctrlPr>
                                <a:rPr lang="en-US" sz="1200" i="1">
                                  <a:latin typeface="Cambria Math" panose="02040503050406030204" pitchFamily="18" charset="0"/>
                                </a:rPr>
                              </m:ctrlPr>
                            </m:eqArrPr>
                            <m:e>
                              <m:sSup>
                                <m:sSupPr>
                                  <m:ctrlPr>
                                    <a:rPr lang="en-US" sz="1200" i="1">
                                      <a:latin typeface="Cambria Math" panose="02040503050406030204" pitchFamily="18" charset="0"/>
                                    </a:rPr>
                                  </m:ctrlPr>
                                </m:sSupPr>
                                <m:e>
                                  <m:r>
                                    <a:rPr lang="en-US" sz="1200" i="1">
                                      <a:latin typeface="Cambria Math" charset="0"/>
                                    </a:rPr>
                                    <m:t>1</m:t>
                                  </m:r>
                                </m:e>
                                <m:sup>
                                  <m:r>
                                    <m:rPr>
                                      <m:sty m:val="p"/>
                                    </m:rPr>
                                    <a:rPr lang="en-US" sz="1200">
                                      <a:latin typeface="Cambria Math" charset="0"/>
                                    </a:rPr>
                                    <m:t>st</m:t>
                                  </m:r>
                                </m:sup>
                              </m:sSup>
                            </m:e>
                            <m:e>
                              <m:r>
                                <m:rPr>
                                  <m:nor/>
                                </m:rPr>
                                <a:rPr lang="en-US" sz="1200" i="1" dirty="0">
                                  <a:latin typeface="Cambria Math" charset="0"/>
                                </a:rPr>
                                <m:t> </m:t>
                              </m:r>
                              <m:r>
                                <m:rPr>
                                  <m:sty m:val="p"/>
                                </m:rPr>
                                <a:rPr lang="en-US" sz="1200">
                                  <a:latin typeface="Cambria Math" charset="0"/>
                                </a:rPr>
                                <m:t>period</m:t>
                              </m:r>
                              <m:r>
                                <m:rPr>
                                  <m:nor/>
                                </m:rPr>
                                <a:rPr lang="en-US" sz="1200" dirty="0"/>
                                <m:t> </m:t>
                              </m:r>
                            </m:e>
                          </m:eqArr>
                        </m:e>
                      </m:groupChr>
                    </m:oMath>
                  </m:oMathPara>
                </a14:m>
                <a:endParaRPr lang="en-US" sz="1200" dirty="0"/>
              </a:p>
            </p:txBody>
          </p:sp>
        </mc:Choice>
        <mc:Fallback xmlns="">
          <p:sp>
            <p:nvSpPr>
              <p:cNvPr id="16" name="TextBox 15"/>
              <p:cNvSpPr txBox="1">
                <a:spLocks noRot="1" noChangeAspect="1" noMove="1" noResize="1" noEditPoints="1" noAdjustHandles="1" noChangeArrowheads="1" noChangeShapeType="1" noTextEdit="1"/>
              </p:cNvSpPr>
              <p:nvPr/>
            </p:nvSpPr>
            <p:spPr>
              <a:xfrm>
                <a:off x="2667000" y="4076518"/>
                <a:ext cx="538609" cy="419282"/>
              </a:xfrm>
              <a:prstGeom prst="rect">
                <a:avLst/>
              </a:prstGeom>
              <a:blipFill rotWithShape="0">
                <a:blip r:embed="rId7"/>
                <a:stretch>
                  <a:fillRect l="-11364" t="-5797" r="-10227" b="-78261"/>
                </a:stretch>
              </a:blipFill>
            </p:spPr>
            <p:txBody>
              <a:bodyPr/>
              <a:lstStyle/>
              <a:p>
                <a:r>
                  <a:rPr lang="en-US">
                    <a:noFill/>
                  </a:rPr>
                  <a:t> </a:t>
                </a:r>
              </a:p>
            </p:txBody>
          </p:sp>
        </mc:Fallback>
      </mc:AlternateContent>
      <p:cxnSp>
        <p:nvCxnSpPr>
          <p:cNvPr id="18" name="Straight Connector 17"/>
          <p:cNvCxnSpPr>
            <a:cxnSpLocks/>
          </p:cNvCxnSpPr>
          <p:nvPr/>
        </p:nvCxnSpPr>
        <p:spPr>
          <a:xfrm>
            <a:off x="1828800" y="3733800"/>
            <a:ext cx="0" cy="336071"/>
          </a:xfrm>
          <a:prstGeom prst="line">
            <a:avLst/>
          </a:prstGeom>
          <a:ln w="254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7903272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Content Placeholder 2"/>
          <p:cNvSpPr txBox="1">
            <a:spLocks/>
          </p:cNvSpPr>
          <p:nvPr/>
        </p:nvSpPr>
        <p:spPr>
          <a:xfrm>
            <a:off x="457200" y="1494000"/>
            <a:ext cx="8001000" cy="4525963"/>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1028700" indent="-571500" algn="l" defTabSz="914400" rtl="0" eaLnBrk="1" latinLnBrk="0" hangingPunct="1">
              <a:spcBef>
                <a:spcPct val="20000"/>
              </a:spcBef>
              <a:buFont typeface="+mj-lt"/>
              <a:buAutoNum type="romanLcPeriod"/>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Wingdings" pitchFamily="2" charset="2"/>
              <a:buChar char="Ø"/>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227013" indent="0">
              <a:spcBef>
                <a:spcPts val="700"/>
              </a:spcBef>
              <a:buClr>
                <a:schemeClr val="accent1"/>
              </a:buClr>
              <a:buNone/>
            </a:pPr>
            <a:r>
              <a:rPr lang="en-US" sz="2200" dirty="0">
                <a:latin typeface="Bold sand ms"/>
              </a:rPr>
              <a:t>A </a:t>
            </a:r>
            <a:r>
              <a:rPr lang="en-US" sz="2200" b="1" dirty="0">
                <a:latin typeface="Bold sand ms"/>
              </a:rPr>
              <a:t>perpetuity</a:t>
            </a:r>
            <a:r>
              <a:rPr lang="en-US" sz="2200" dirty="0">
                <a:latin typeface="Bold sand ms"/>
              </a:rPr>
              <a:t> is an annuity in which the payments continue forever.</a:t>
            </a:r>
          </a:p>
          <a:p>
            <a:pPr marL="227013" indent="0">
              <a:spcBef>
                <a:spcPts val="700"/>
              </a:spcBef>
              <a:buClr>
                <a:schemeClr val="accent1"/>
              </a:buClr>
              <a:buNone/>
            </a:pPr>
            <a:r>
              <a:rPr lang="en-US" sz="2200" dirty="0">
                <a:latin typeface="Bold sand ms"/>
              </a:rPr>
              <a:t>A perpetuity has no end date. </a:t>
            </a:r>
            <a:endParaRPr lang="en-US" sz="2000" dirty="0">
              <a:solidFill>
                <a:schemeClr val="tx1"/>
              </a:solidFill>
              <a:latin typeface="Bold sand ms"/>
            </a:endParaRPr>
          </a:p>
          <a:p>
            <a:pPr marL="0" indent="0">
              <a:buFont typeface="Arial" pitchFamily="34" charset="0"/>
              <a:buNone/>
            </a:pPr>
            <a:endParaRPr lang="en-US" sz="2000" dirty="0">
              <a:solidFill>
                <a:schemeClr val="tx1"/>
              </a:solidFill>
              <a:latin typeface="Bold sand ms"/>
            </a:endParaRPr>
          </a:p>
        </p:txBody>
      </p:sp>
      <p:sp>
        <p:nvSpPr>
          <p:cNvPr id="4" name="Title 1"/>
          <p:cNvSpPr txBox="1">
            <a:spLocks/>
          </p:cNvSpPr>
          <p:nvPr/>
        </p:nvSpPr>
        <p:spPr>
          <a:xfrm>
            <a:off x="228600" y="228600"/>
            <a:ext cx="8686800" cy="11430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spcAft>
                <a:spcPts val="1200"/>
              </a:spcAft>
            </a:pPr>
            <a:r>
              <a:rPr lang="en-US" b="1" dirty="0">
                <a:latin typeface="Bold sand ms"/>
              </a:rPr>
              <a:t>Definitions and Terminology</a:t>
            </a:r>
          </a:p>
        </p:txBody>
      </p:sp>
      <p:cxnSp>
        <p:nvCxnSpPr>
          <p:cNvPr id="5" name="Straight Arrow Connector 4"/>
          <p:cNvCxnSpPr>
            <a:cxnSpLocks/>
          </p:cNvCxnSpPr>
          <p:nvPr/>
        </p:nvCxnSpPr>
        <p:spPr>
          <a:xfrm flipV="1">
            <a:off x="1460020" y="3886200"/>
            <a:ext cx="6189098" cy="18377"/>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mc:AlternateContent xmlns:mc="http://schemas.openxmlformats.org/markup-compatibility/2006" xmlns:a14="http://schemas.microsoft.com/office/drawing/2010/main">
        <mc:Choice Requires="a14">
          <p:sp>
            <p:nvSpPr>
              <p:cNvPr id="6" name="TextBox 5"/>
              <p:cNvSpPr txBox="1"/>
              <p:nvPr/>
            </p:nvSpPr>
            <p:spPr>
              <a:xfrm>
                <a:off x="2395728" y="3200400"/>
                <a:ext cx="381000" cy="369332"/>
              </a:xfrm>
              <a:prstGeom prst="rect">
                <a:avLst/>
              </a:prstGeom>
            </p:spPr>
            <p:style>
              <a:lnRef idx="0">
                <a:schemeClr val="accent2"/>
              </a:lnRef>
              <a:fillRef idx="3">
                <a:schemeClr val="accent2"/>
              </a:fillRef>
              <a:effectRef idx="3">
                <a:schemeClr val="accent2"/>
              </a:effectRef>
              <a:fontRef idx="minor">
                <a:schemeClr val="lt1"/>
              </a:fontRef>
            </p:style>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i="1" smtClean="0">
                              <a:latin typeface="Cambria Math" panose="02040503050406030204" pitchFamily="18" charset="0"/>
                            </a:rPr>
                          </m:ctrlPr>
                        </m:sSubPr>
                        <m:e>
                          <m:r>
                            <a:rPr lang="en-US" b="0" i="1" smtClean="0">
                              <a:latin typeface="Cambria Math" charset="0"/>
                            </a:rPr>
                            <m:t>𝑋</m:t>
                          </m:r>
                        </m:e>
                        <m:sub>
                          <m:r>
                            <a:rPr lang="en-US" b="0" i="1" smtClean="0">
                              <a:latin typeface="Cambria Math" charset="0"/>
                            </a:rPr>
                            <m:t>1</m:t>
                          </m:r>
                        </m:sub>
                      </m:sSub>
                    </m:oMath>
                  </m:oMathPara>
                </a14:m>
                <a:endParaRPr lang="en-US" dirty="0">
                  <a:latin typeface="Bold sand ms"/>
                </a:endParaRPr>
              </a:p>
            </p:txBody>
          </p:sp>
        </mc:Choice>
        <mc:Fallback xmlns="">
          <p:sp>
            <p:nvSpPr>
              <p:cNvPr id="6" name="TextBox 5"/>
              <p:cNvSpPr txBox="1">
                <a:spLocks noRot="1" noChangeAspect="1" noMove="1" noResize="1" noEditPoints="1" noAdjustHandles="1" noChangeArrowheads="1" noChangeShapeType="1" noTextEdit="1"/>
              </p:cNvSpPr>
              <p:nvPr/>
            </p:nvSpPr>
            <p:spPr>
              <a:xfrm>
                <a:off x="2395728" y="3200400"/>
                <a:ext cx="381000" cy="369332"/>
              </a:xfrm>
              <a:prstGeom prst="rect">
                <a:avLst/>
              </a:prstGeom>
              <a:blipFill rotWithShape="0">
                <a:blip r:embed="rId3"/>
                <a:stretch>
                  <a:fillRect/>
                </a:stretch>
              </a:blipFill>
            </p:spPr>
            <p:txBody>
              <a:bodyPr/>
              <a:lstStyle/>
              <a:p>
                <a:r>
                  <a:rPr lang="en-US">
                    <a:noFill/>
                  </a:rPr>
                  <a:t> </a:t>
                </a:r>
              </a:p>
            </p:txBody>
          </p:sp>
        </mc:Fallback>
      </mc:AlternateContent>
      <p:cxnSp>
        <p:nvCxnSpPr>
          <p:cNvPr id="7" name="Straight Connector 6"/>
          <p:cNvCxnSpPr>
            <a:cxnSpLocks/>
          </p:cNvCxnSpPr>
          <p:nvPr/>
        </p:nvCxnSpPr>
        <p:spPr>
          <a:xfrm>
            <a:off x="2590800" y="3733800"/>
            <a:ext cx="0" cy="336071"/>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8" name="Straight Connector 7"/>
          <p:cNvCxnSpPr>
            <a:cxnSpLocks/>
          </p:cNvCxnSpPr>
          <p:nvPr/>
        </p:nvCxnSpPr>
        <p:spPr>
          <a:xfrm>
            <a:off x="3352800" y="3733800"/>
            <a:ext cx="0" cy="336071"/>
          </a:xfrm>
          <a:prstGeom prst="line">
            <a:avLst/>
          </a:prstGeom>
          <a:ln w="25400"/>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1" name="TextBox 10"/>
              <p:cNvSpPr txBox="1"/>
              <p:nvPr/>
            </p:nvSpPr>
            <p:spPr>
              <a:xfrm>
                <a:off x="4724400" y="3181290"/>
                <a:ext cx="381000" cy="400110"/>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sz="2000" b="0" i="1" smtClean="0">
                          <a:latin typeface="Cambria Math" charset="0"/>
                          <a:ea typeface="Cambria Math" charset="0"/>
                          <a:cs typeface="Cambria Math" charset="0"/>
                        </a:rPr>
                        <m:t>⋯</m:t>
                      </m:r>
                      <m:r>
                        <a:rPr lang="en-US" sz="2000" b="0" i="0" smtClean="0">
                          <a:latin typeface="Cambria Math" charset="0"/>
                        </a:rPr>
                        <m:t> </m:t>
                      </m:r>
                    </m:oMath>
                  </m:oMathPara>
                </a14:m>
                <a:endParaRPr lang="en-US" sz="2000" dirty="0"/>
              </a:p>
            </p:txBody>
          </p:sp>
        </mc:Choice>
        <mc:Fallback xmlns="">
          <p:sp>
            <p:nvSpPr>
              <p:cNvPr id="11" name="TextBox 10"/>
              <p:cNvSpPr txBox="1">
                <a:spLocks noRot="1" noChangeAspect="1" noMove="1" noResize="1" noEditPoints="1" noAdjustHandles="1" noChangeArrowheads="1" noChangeShapeType="1" noTextEdit="1"/>
              </p:cNvSpPr>
              <p:nvPr/>
            </p:nvSpPr>
            <p:spPr>
              <a:xfrm>
                <a:off x="4724400" y="3181290"/>
                <a:ext cx="381000" cy="400110"/>
              </a:xfrm>
              <a:prstGeom prst="rect">
                <a:avLst/>
              </a:prstGeom>
              <a:blipFill rotWithShape="0">
                <a:blip r:embed="rId4"/>
                <a:stretch>
                  <a:fillRect t="-98485" r="-28571" b="-124242"/>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3" name="TextBox 12"/>
              <p:cNvSpPr txBox="1"/>
              <p:nvPr/>
            </p:nvSpPr>
            <p:spPr>
              <a:xfrm>
                <a:off x="3200400" y="3200400"/>
                <a:ext cx="381000" cy="369332"/>
              </a:xfrm>
              <a:prstGeom prst="rect">
                <a:avLst/>
              </a:prstGeom>
            </p:spPr>
            <p:style>
              <a:lnRef idx="0">
                <a:schemeClr val="accent2"/>
              </a:lnRef>
              <a:fillRef idx="3">
                <a:schemeClr val="accent2"/>
              </a:fillRef>
              <a:effectRef idx="3">
                <a:schemeClr val="accent2"/>
              </a:effectRef>
              <a:fontRef idx="minor">
                <a:schemeClr val="lt1"/>
              </a:fontRef>
            </p:style>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i="1" smtClean="0">
                              <a:latin typeface="Cambria Math" panose="02040503050406030204" pitchFamily="18" charset="0"/>
                            </a:rPr>
                          </m:ctrlPr>
                        </m:sSubPr>
                        <m:e>
                          <m:r>
                            <a:rPr lang="en-US" b="0" i="1" smtClean="0">
                              <a:latin typeface="Cambria Math" charset="0"/>
                            </a:rPr>
                            <m:t>𝑋</m:t>
                          </m:r>
                        </m:e>
                        <m:sub>
                          <m:r>
                            <a:rPr lang="en-US" b="0" i="1" smtClean="0">
                              <a:latin typeface="Cambria Math" charset="0"/>
                            </a:rPr>
                            <m:t>2</m:t>
                          </m:r>
                        </m:sub>
                      </m:sSub>
                    </m:oMath>
                  </m:oMathPara>
                </a14:m>
                <a:endParaRPr lang="en-US" dirty="0">
                  <a:latin typeface="Bold sand ms"/>
                </a:endParaRPr>
              </a:p>
            </p:txBody>
          </p:sp>
        </mc:Choice>
        <mc:Fallback xmlns="">
          <p:sp>
            <p:nvSpPr>
              <p:cNvPr id="13" name="TextBox 12"/>
              <p:cNvSpPr txBox="1">
                <a:spLocks noRot="1" noChangeAspect="1" noMove="1" noResize="1" noEditPoints="1" noAdjustHandles="1" noChangeArrowheads="1" noChangeShapeType="1" noTextEdit="1"/>
              </p:cNvSpPr>
              <p:nvPr/>
            </p:nvSpPr>
            <p:spPr>
              <a:xfrm>
                <a:off x="3200400" y="3200400"/>
                <a:ext cx="381000" cy="369332"/>
              </a:xfrm>
              <a:prstGeom prst="rect">
                <a:avLst/>
              </a:prstGeom>
              <a:blipFill rotWithShape="0">
                <a:blip r:embed="rId5"/>
                <a:stretch>
                  <a:fillRect/>
                </a:stretch>
              </a:blipFill>
            </p:spPr>
            <p:txBody>
              <a:bodyPr/>
              <a:lstStyle/>
              <a:p>
                <a:r>
                  <a:rPr lang="en-US">
                    <a:noFill/>
                  </a:rPr>
                  <a:t> </a:t>
                </a:r>
              </a:p>
            </p:txBody>
          </p:sp>
        </mc:Fallback>
      </mc:AlternateContent>
      <p:cxnSp>
        <p:nvCxnSpPr>
          <p:cNvPr id="12" name="Straight Connector 11"/>
          <p:cNvCxnSpPr>
            <a:cxnSpLocks/>
          </p:cNvCxnSpPr>
          <p:nvPr/>
        </p:nvCxnSpPr>
        <p:spPr>
          <a:xfrm>
            <a:off x="4114800" y="3733800"/>
            <a:ext cx="0" cy="336071"/>
          </a:xfrm>
          <a:prstGeom prst="line">
            <a:avLst/>
          </a:prstGeom>
          <a:ln w="25400"/>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4" name="TextBox 13"/>
              <p:cNvSpPr txBox="1"/>
              <p:nvPr/>
            </p:nvSpPr>
            <p:spPr>
              <a:xfrm>
                <a:off x="3962400" y="3200400"/>
                <a:ext cx="381000" cy="369332"/>
              </a:xfrm>
              <a:prstGeom prst="rect">
                <a:avLst/>
              </a:prstGeom>
            </p:spPr>
            <p:style>
              <a:lnRef idx="0">
                <a:schemeClr val="accent2"/>
              </a:lnRef>
              <a:fillRef idx="3">
                <a:schemeClr val="accent2"/>
              </a:fillRef>
              <a:effectRef idx="3">
                <a:schemeClr val="accent2"/>
              </a:effectRef>
              <a:fontRef idx="minor">
                <a:schemeClr val="lt1"/>
              </a:fontRef>
            </p:style>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i="1" smtClean="0">
                              <a:latin typeface="Cambria Math" panose="02040503050406030204" pitchFamily="18" charset="0"/>
                            </a:rPr>
                          </m:ctrlPr>
                        </m:sSubPr>
                        <m:e>
                          <m:r>
                            <a:rPr lang="en-US" b="0" i="1" smtClean="0">
                              <a:latin typeface="Cambria Math" charset="0"/>
                            </a:rPr>
                            <m:t>𝑋</m:t>
                          </m:r>
                        </m:e>
                        <m:sub>
                          <m:r>
                            <a:rPr lang="en-US" b="0" i="1" smtClean="0">
                              <a:latin typeface="Cambria Math" charset="0"/>
                            </a:rPr>
                            <m:t>3</m:t>
                          </m:r>
                        </m:sub>
                      </m:sSub>
                    </m:oMath>
                  </m:oMathPara>
                </a14:m>
                <a:endParaRPr lang="en-US" dirty="0">
                  <a:latin typeface="Bold sand ms"/>
                </a:endParaRPr>
              </a:p>
            </p:txBody>
          </p:sp>
        </mc:Choice>
        <mc:Fallback xmlns="">
          <p:sp>
            <p:nvSpPr>
              <p:cNvPr id="14" name="TextBox 13"/>
              <p:cNvSpPr txBox="1">
                <a:spLocks noRot="1" noChangeAspect="1" noMove="1" noResize="1" noEditPoints="1" noAdjustHandles="1" noChangeArrowheads="1" noChangeShapeType="1" noTextEdit="1"/>
              </p:cNvSpPr>
              <p:nvPr/>
            </p:nvSpPr>
            <p:spPr>
              <a:xfrm>
                <a:off x="3962400" y="3200400"/>
                <a:ext cx="381000" cy="369332"/>
              </a:xfrm>
              <a:prstGeom prst="rect">
                <a:avLst/>
              </a:prstGeom>
              <a:blipFill rotWithShape="0">
                <a:blip r:embed="rId6"/>
                <a:stretch>
                  <a:fillRect/>
                </a:stretch>
              </a:blipFill>
            </p:spPr>
            <p:txBody>
              <a:bodyPr/>
              <a:lstStyle/>
              <a:p>
                <a:r>
                  <a:rPr lang="en-US">
                    <a:noFill/>
                  </a:rPr>
                  <a:t> </a:t>
                </a:r>
              </a:p>
            </p:txBody>
          </p:sp>
        </mc:Fallback>
      </mc:AlternateContent>
      <p:cxnSp>
        <p:nvCxnSpPr>
          <p:cNvPr id="15" name="Straight Connector 14"/>
          <p:cNvCxnSpPr>
            <a:cxnSpLocks/>
          </p:cNvCxnSpPr>
          <p:nvPr/>
        </p:nvCxnSpPr>
        <p:spPr>
          <a:xfrm>
            <a:off x="2578580" y="4114800"/>
            <a:ext cx="12220" cy="548640"/>
          </a:xfrm>
          <a:prstGeom prst="line">
            <a:avLst/>
          </a:prstGeom>
          <a:ln w="25400">
            <a:solidFill>
              <a:schemeClr val="accent1"/>
            </a:solidFill>
            <a:headEnd type="arrow"/>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6" name="TextBox 15"/>
              <p:cNvSpPr txBox="1"/>
              <p:nvPr/>
            </p:nvSpPr>
            <p:spPr>
              <a:xfrm>
                <a:off x="2362200" y="4648200"/>
                <a:ext cx="3271728" cy="30777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2000" i="1" smtClean="0">
                          <a:latin typeface="Cambria Math" charset="0"/>
                        </a:rPr>
                        <m:t> </m:t>
                      </m:r>
                      <m:r>
                        <a:rPr lang="en-US" sz="2000" b="0" i="0" smtClean="0">
                          <a:latin typeface="Cambria Math" charset="0"/>
                        </a:rPr>
                        <m:t> </m:t>
                      </m:r>
                      <m:r>
                        <m:rPr>
                          <m:sty m:val="p"/>
                        </m:rPr>
                        <a:rPr lang="en-US" sz="2000" b="0" i="0" smtClean="0">
                          <a:latin typeface="Cambria Math" charset="0"/>
                        </a:rPr>
                        <m:t>start</m:t>
                      </m:r>
                      <m:r>
                        <a:rPr lang="en-US" sz="2000" b="0" i="0" smtClean="0">
                          <a:latin typeface="Cambria Math" charset="0"/>
                        </a:rPr>
                        <m:t> </m:t>
                      </m:r>
                      <m:r>
                        <m:rPr>
                          <m:sty m:val="p"/>
                        </m:rPr>
                        <a:rPr lang="en-US" sz="2000" b="0" i="0" smtClean="0">
                          <a:latin typeface="Cambria Math" charset="0"/>
                        </a:rPr>
                        <m:t>date</m:t>
                      </m:r>
                      <m:r>
                        <a:rPr lang="en-US" sz="2000" b="0" i="0" smtClean="0">
                          <a:latin typeface="Cambria Math" charset="0"/>
                        </a:rPr>
                        <m:t> </m:t>
                      </m:r>
                      <m:r>
                        <m:rPr>
                          <m:sty m:val="p"/>
                        </m:rPr>
                        <a:rPr lang="en-US" sz="2000" b="0" i="0" smtClean="0">
                          <a:latin typeface="Cambria Math" charset="0"/>
                        </a:rPr>
                        <m:t>for</m:t>
                      </m:r>
                      <m:r>
                        <a:rPr lang="en-US" sz="2000" b="0" i="0" smtClean="0">
                          <a:latin typeface="Cambria Math" charset="0"/>
                        </a:rPr>
                        <m:t> </m:t>
                      </m:r>
                      <m:r>
                        <m:rPr>
                          <m:sty m:val="p"/>
                        </m:rPr>
                        <a:rPr lang="en-US" sz="2000" b="0" i="0" smtClean="0">
                          <a:latin typeface="Cambria Math" charset="0"/>
                        </a:rPr>
                        <m:t>perpetuity</m:t>
                      </m:r>
                      <m:r>
                        <a:rPr lang="en-US" sz="2000" b="0" i="0" smtClean="0">
                          <a:latin typeface="Cambria Math" charset="0"/>
                        </a:rPr>
                        <m:t> </m:t>
                      </m:r>
                      <m:r>
                        <m:rPr>
                          <m:sty m:val="p"/>
                        </m:rPr>
                        <a:rPr lang="en-US" sz="2000" b="0" i="0" smtClean="0">
                          <a:latin typeface="Cambria Math" charset="0"/>
                        </a:rPr>
                        <m:t>due</m:t>
                      </m:r>
                    </m:oMath>
                  </m:oMathPara>
                </a14:m>
                <a:endParaRPr lang="en-US" sz="2000" b="0" dirty="0"/>
              </a:p>
            </p:txBody>
          </p:sp>
        </mc:Choice>
        <mc:Fallback xmlns="">
          <p:sp>
            <p:nvSpPr>
              <p:cNvPr id="16" name="TextBox 15"/>
              <p:cNvSpPr txBox="1">
                <a:spLocks noRot="1" noChangeAspect="1" noMove="1" noResize="1" noEditPoints="1" noAdjustHandles="1" noChangeArrowheads="1" noChangeShapeType="1" noTextEdit="1"/>
              </p:cNvSpPr>
              <p:nvPr/>
            </p:nvSpPr>
            <p:spPr>
              <a:xfrm>
                <a:off x="2362200" y="4648200"/>
                <a:ext cx="3271728" cy="307777"/>
              </a:xfrm>
              <a:prstGeom prst="rect">
                <a:avLst/>
              </a:prstGeom>
              <a:blipFill rotWithShape="0">
                <a:blip r:embed="rId7"/>
                <a:stretch>
                  <a:fillRect l="-2799" t="-146000" r="-1493" b="-180000"/>
                </a:stretch>
              </a:blipFill>
            </p:spPr>
            <p:txBody>
              <a:bodyPr/>
              <a:lstStyle/>
              <a:p>
                <a:r>
                  <a:rPr lang="en-US">
                    <a:noFill/>
                  </a:rPr>
                  <a:t> </a:t>
                </a:r>
              </a:p>
            </p:txBody>
          </p:sp>
        </mc:Fallback>
      </mc:AlternateContent>
      <p:cxnSp>
        <p:nvCxnSpPr>
          <p:cNvPr id="18" name="Straight Connector 17"/>
          <p:cNvCxnSpPr>
            <a:cxnSpLocks/>
          </p:cNvCxnSpPr>
          <p:nvPr/>
        </p:nvCxnSpPr>
        <p:spPr>
          <a:xfrm>
            <a:off x="1828800" y="3733800"/>
            <a:ext cx="0" cy="336071"/>
          </a:xfrm>
          <a:prstGeom prst="line">
            <a:avLst/>
          </a:prstGeom>
          <a:ln w="254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3769126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Content Placeholder 2"/>
          <p:cNvSpPr txBox="1">
            <a:spLocks/>
          </p:cNvSpPr>
          <p:nvPr/>
        </p:nvSpPr>
        <p:spPr>
          <a:xfrm>
            <a:off x="457200" y="1494000"/>
            <a:ext cx="8001000" cy="4525963"/>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1028700" indent="-571500" algn="l" defTabSz="914400" rtl="0" eaLnBrk="1" latinLnBrk="0" hangingPunct="1">
              <a:spcBef>
                <a:spcPct val="20000"/>
              </a:spcBef>
              <a:buFont typeface="+mj-lt"/>
              <a:buAutoNum type="romanLcPeriod"/>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Wingdings" pitchFamily="2" charset="2"/>
              <a:buChar char="Ø"/>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227013" indent="0">
              <a:spcBef>
                <a:spcPts val="700"/>
              </a:spcBef>
              <a:buClr>
                <a:schemeClr val="accent1"/>
              </a:buClr>
              <a:buNone/>
            </a:pPr>
            <a:r>
              <a:rPr lang="en-US" sz="2200" dirty="0">
                <a:latin typeface="Bold sand ms"/>
              </a:rPr>
              <a:t>A </a:t>
            </a:r>
            <a:r>
              <a:rPr lang="en-US" sz="2200" b="1" dirty="0">
                <a:latin typeface="Bold sand ms"/>
              </a:rPr>
              <a:t>perpetuity</a:t>
            </a:r>
            <a:r>
              <a:rPr lang="en-US" sz="2200" dirty="0">
                <a:latin typeface="Bold sand ms"/>
              </a:rPr>
              <a:t> is an annuity in which the payments continue forever.</a:t>
            </a:r>
          </a:p>
          <a:p>
            <a:pPr marL="227013" indent="0">
              <a:spcBef>
                <a:spcPts val="700"/>
              </a:spcBef>
              <a:buClr>
                <a:schemeClr val="accent1"/>
              </a:buClr>
              <a:buNone/>
            </a:pPr>
            <a:r>
              <a:rPr lang="en-US" sz="2200" dirty="0">
                <a:latin typeface="Bold sand ms"/>
              </a:rPr>
              <a:t>A perpetuity has no end date. </a:t>
            </a:r>
            <a:endParaRPr lang="en-US" sz="2000" dirty="0">
              <a:solidFill>
                <a:schemeClr val="tx1"/>
              </a:solidFill>
              <a:latin typeface="Bold sand ms"/>
            </a:endParaRPr>
          </a:p>
          <a:p>
            <a:pPr marL="0" indent="0">
              <a:buFont typeface="Arial" pitchFamily="34" charset="0"/>
              <a:buNone/>
            </a:pPr>
            <a:endParaRPr lang="en-US" sz="2000" dirty="0">
              <a:solidFill>
                <a:schemeClr val="tx1"/>
              </a:solidFill>
              <a:latin typeface="Bold sand ms"/>
            </a:endParaRPr>
          </a:p>
        </p:txBody>
      </p:sp>
      <p:sp>
        <p:nvSpPr>
          <p:cNvPr id="4" name="Title 1"/>
          <p:cNvSpPr txBox="1">
            <a:spLocks/>
          </p:cNvSpPr>
          <p:nvPr/>
        </p:nvSpPr>
        <p:spPr>
          <a:xfrm>
            <a:off x="228600" y="228600"/>
            <a:ext cx="8686800" cy="11430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spcAft>
                <a:spcPts val="1200"/>
              </a:spcAft>
            </a:pPr>
            <a:r>
              <a:rPr lang="en-US" b="1" dirty="0">
                <a:latin typeface="Bold sand ms"/>
              </a:rPr>
              <a:t>Definitions and Terminology</a:t>
            </a:r>
          </a:p>
        </p:txBody>
      </p:sp>
      <p:cxnSp>
        <p:nvCxnSpPr>
          <p:cNvPr id="5" name="Straight Arrow Connector 4"/>
          <p:cNvCxnSpPr>
            <a:cxnSpLocks/>
          </p:cNvCxnSpPr>
          <p:nvPr/>
        </p:nvCxnSpPr>
        <p:spPr>
          <a:xfrm flipV="1">
            <a:off x="1460020" y="3886200"/>
            <a:ext cx="6189098" cy="18377"/>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mc:AlternateContent xmlns:mc="http://schemas.openxmlformats.org/markup-compatibility/2006" xmlns:a14="http://schemas.microsoft.com/office/drawing/2010/main">
        <mc:Choice Requires="a14">
          <p:sp>
            <p:nvSpPr>
              <p:cNvPr id="6" name="TextBox 5"/>
              <p:cNvSpPr txBox="1"/>
              <p:nvPr/>
            </p:nvSpPr>
            <p:spPr>
              <a:xfrm>
                <a:off x="2395728" y="3200400"/>
                <a:ext cx="381000" cy="369332"/>
              </a:xfrm>
              <a:prstGeom prst="rect">
                <a:avLst/>
              </a:prstGeom>
            </p:spPr>
            <p:style>
              <a:lnRef idx="0">
                <a:schemeClr val="accent2"/>
              </a:lnRef>
              <a:fillRef idx="3">
                <a:schemeClr val="accent2"/>
              </a:fillRef>
              <a:effectRef idx="3">
                <a:schemeClr val="accent2"/>
              </a:effectRef>
              <a:fontRef idx="minor">
                <a:schemeClr val="lt1"/>
              </a:fontRef>
            </p:style>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i="1" smtClean="0">
                              <a:latin typeface="Cambria Math" panose="02040503050406030204" pitchFamily="18" charset="0"/>
                            </a:rPr>
                          </m:ctrlPr>
                        </m:sSubPr>
                        <m:e>
                          <m:r>
                            <a:rPr lang="en-US" b="0" i="1" smtClean="0">
                              <a:latin typeface="Cambria Math" charset="0"/>
                            </a:rPr>
                            <m:t>𝑋</m:t>
                          </m:r>
                        </m:e>
                        <m:sub>
                          <m:r>
                            <a:rPr lang="en-US" b="0" i="1" smtClean="0">
                              <a:latin typeface="Cambria Math" charset="0"/>
                            </a:rPr>
                            <m:t>1</m:t>
                          </m:r>
                        </m:sub>
                      </m:sSub>
                    </m:oMath>
                  </m:oMathPara>
                </a14:m>
                <a:endParaRPr lang="en-US" dirty="0">
                  <a:latin typeface="Bold sand ms"/>
                </a:endParaRPr>
              </a:p>
            </p:txBody>
          </p:sp>
        </mc:Choice>
        <mc:Fallback xmlns="">
          <p:sp>
            <p:nvSpPr>
              <p:cNvPr id="6" name="TextBox 5"/>
              <p:cNvSpPr txBox="1">
                <a:spLocks noRot="1" noChangeAspect="1" noMove="1" noResize="1" noEditPoints="1" noAdjustHandles="1" noChangeArrowheads="1" noChangeShapeType="1" noTextEdit="1"/>
              </p:cNvSpPr>
              <p:nvPr/>
            </p:nvSpPr>
            <p:spPr>
              <a:xfrm>
                <a:off x="2395728" y="3200400"/>
                <a:ext cx="381000" cy="369332"/>
              </a:xfrm>
              <a:prstGeom prst="rect">
                <a:avLst/>
              </a:prstGeom>
              <a:blipFill rotWithShape="0">
                <a:blip r:embed="rId3"/>
                <a:stretch>
                  <a:fillRect/>
                </a:stretch>
              </a:blipFill>
            </p:spPr>
            <p:txBody>
              <a:bodyPr/>
              <a:lstStyle/>
              <a:p>
                <a:r>
                  <a:rPr lang="en-US">
                    <a:noFill/>
                  </a:rPr>
                  <a:t> </a:t>
                </a:r>
              </a:p>
            </p:txBody>
          </p:sp>
        </mc:Fallback>
      </mc:AlternateContent>
      <p:cxnSp>
        <p:nvCxnSpPr>
          <p:cNvPr id="7" name="Straight Connector 6"/>
          <p:cNvCxnSpPr>
            <a:cxnSpLocks/>
          </p:cNvCxnSpPr>
          <p:nvPr/>
        </p:nvCxnSpPr>
        <p:spPr>
          <a:xfrm>
            <a:off x="2590800" y="3733800"/>
            <a:ext cx="0" cy="336071"/>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8" name="Straight Connector 7"/>
          <p:cNvCxnSpPr>
            <a:cxnSpLocks/>
          </p:cNvCxnSpPr>
          <p:nvPr/>
        </p:nvCxnSpPr>
        <p:spPr>
          <a:xfrm>
            <a:off x="3352800" y="3733800"/>
            <a:ext cx="0" cy="336071"/>
          </a:xfrm>
          <a:prstGeom prst="line">
            <a:avLst/>
          </a:prstGeom>
          <a:ln w="25400"/>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1" name="TextBox 10"/>
              <p:cNvSpPr txBox="1"/>
              <p:nvPr/>
            </p:nvSpPr>
            <p:spPr>
              <a:xfrm>
                <a:off x="4724400" y="3181290"/>
                <a:ext cx="381000" cy="400110"/>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sz="2000" b="0" i="1" smtClean="0">
                          <a:latin typeface="Cambria Math" charset="0"/>
                          <a:ea typeface="Cambria Math" charset="0"/>
                          <a:cs typeface="Cambria Math" charset="0"/>
                        </a:rPr>
                        <m:t>⋯</m:t>
                      </m:r>
                      <m:r>
                        <a:rPr lang="en-US" sz="2000" b="0" i="0" smtClean="0">
                          <a:latin typeface="Cambria Math" charset="0"/>
                        </a:rPr>
                        <m:t> </m:t>
                      </m:r>
                    </m:oMath>
                  </m:oMathPara>
                </a14:m>
                <a:endParaRPr lang="en-US" sz="2000" dirty="0"/>
              </a:p>
            </p:txBody>
          </p:sp>
        </mc:Choice>
        <mc:Fallback xmlns="">
          <p:sp>
            <p:nvSpPr>
              <p:cNvPr id="11" name="TextBox 10"/>
              <p:cNvSpPr txBox="1">
                <a:spLocks noRot="1" noChangeAspect="1" noMove="1" noResize="1" noEditPoints="1" noAdjustHandles="1" noChangeArrowheads="1" noChangeShapeType="1" noTextEdit="1"/>
              </p:cNvSpPr>
              <p:nvPr/>
            </p:nvSpPr>
            <p:spPr>
              <a:xfrm>
                <a:off x="4724400" y="3181290"/>
                <a:ext cx="381000" cy="400110"/>
              </a:xfrm>
              <a:prstGeom prst="rect">
                <a:avLst/>
              </a:prstGeom>
              <a:blipFill rotWithShape="0">
                <a:blip r:embed="rId4"/>
                <a:stretch>
                  <a:fillRect t="-98485" r="-28571" b="-124242"/>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3" name="TextBox 12"/>
              <p:cNvSpPr txBox="1"/>
              <p:nvPr/>
            </p:nvSpPr>
            <p:spPr>
              <a:xfrm>
                <a:off x="3200400" y="3200400"/>
                <a:ext cx="381000" cy="369332"/>
              </a:xfrm>
              <a:prstGeom prst="rect">
                <a:avLst/>
              </a:prstGeom>
            </p:spPr>
            <p:style>
              <a:lnRef idx="0">
                <a:schemeClr val="accent2"/>
              </a:lnRef>
              <a:fillRef idx="3">
                <a:schemeClr val="accent2"/>
              </a:fillRef>
              <a:effectRef idx="3">
                <a:schemeClr val="accent2"/>
              </a:effectRef>
              <a:fontRef idx="minor">
                <a:schemeClr val="lt1"/>
              </a:fontRef>
            </p:style>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i="1" smtClean="0">
                              <a:latin typeface="Cambria Math" panose="02040503050406030204" pitchFamily="18" charset="0"/>
                            </a:rPr>
                          </m:ctrlPr>
                        </m:sSubPr>
                        <m:e>
                          <m:r>
                            <a:rPr lang="en-US" b="0" i="1" smtClean="0">
                              <a:latin typeface="Cambria Math" charset="0"/>
                            </a:rPr>
                            <m:t>𝑋</m:t>
                          </m:r>
                        </m:e>
                        <m:sub>
                          <m:r>
                            <a:rPr lang="en-US" b="0" i="1" smtClean="0">
                              <a:latin typeface="Cambria Math" charset="0"/>
                            </a:rPr>
                            <m:t>2</m:t>
                          </m:r>
                        </m:sub>
                      </m:sSub>
                    </m:oMath>
                  </m:oMathPara>
                </a14:m>
                <a:endParaRPr lang="en-US" dirty="0">
                  <a:latin typeface="Bold sand ms"/>
                </a:endParaRPr>
              </a:p>
            </p:txBody>
          </p:sp>
        </mc:Choice>
        <mc:Fallback xmlns="">
          <p:sp>
            <p:nvSpPr>
              <p:cNvPr id="13" name="TextBox 12"/>
              <p:cNvSpPr txBox="1">
                <a:spLocks noRot="1" noChangeAspect="1" noMove="1" noResize="1" noEditPoints="1" noAdjustHandles="1" noChangeArrowheads="1" noChangeShapeType="1" noTextEdit="1"/>
              </p:cNvSpPr>
              <p:nvPr/>
            </p:nvSpPr>
            <p:spPr>
              <a:xfrm>
                <a:off x="3200400" y="3200400"/>
                <a:ext cx="381000" cy="369332"/>
              </a:xfrm>
              <a:prstGeom prst="rect">
                <a:avLst/>
              </a:prstGeom>
              <a:blipFill rotWithShape="0">
                <a:blip r:embed="rId5"/>
                <a:stretch>
                  <a:fillRect/>
                </a:stretch>
              </a:blipFill>
            </p:spPr>
            <p:txBody>
              <a:bodyPr/>
              <a:lstStyle/>
              <a:p>
                <a:r>
                  <a:rPr lang="en-US">
                    <a:noFill/>
                  </a:rPr>
                  <a:t> </a:t>
                </a:r>
              </a:p>
            </p:txBody>
          </p:sp>
        </mc:Fallback>
      </mc:AlternateContent>
      <p:cxnSp>
        <p:nvCxnSpPr>
          <p:cNvPr id="12" name="Straight Connector 11"/>
          <p:cNvCxnSpPr>
            <a:cxnSpLocks/>
          </p:cNvCxnSpPr>
          <p:nvPr/>
        </p:nvCxnSpPr>
        <p:spPr>
          <a:xfrm>
            <a:off x="4114800" y="3733800"/>
            <a:ext cx="0" cy="336071"/>
          </a:xfrm>
          <a:prstGeom prst="line">
            <a:avLst/>
          </a:prstGeom>
          <a:ln w="25400"/>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4" name="TextBox 13"/>
              <p:cNvSpPr txBox="1"/>
              <p:nvPr/>
            </p:nvSpPr>
            <p:spPr>
              <a:xfrm>
                <a:off x="3962400" y="3200400"/>
                <a:ext cx="381000" cy="369332"/>
              </a:xfrm>
              <a:prstGeom prst="rect">
                <a:avLst/>
              </a:prstGeom>
            </p:spPr>
            <p:style>
              <a:lnRef idx="0">
                <a:schemeClr val="accent2"/>
              </a:lnRef>
              <a:fillRef idx="3">
                <a:schemeClr val="accent2"/>
              </a:fillRef>
              <a:effectRef idx="3">
                <a:schemeClr val="accent2"/>
              </a:effectRef>
              <a:fontRef idx="minor">
                <a:schemeClr val="lt1"/>
              </a:fontRef>
            </p:style>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i="1" smtClean="0">
                              <a:latin typeface="Cambria Math" panose="02040503050406030204" pitchFamily="18" charset="0"/>
                            </a:rPr>
                          </m:ctrlPr>
                        </m:sSubPr>
                        <m:e>
                          <m:r>
                            <a:rPr lang="en-US" b="0" i="1" smtClean="0">
                              <a:latin typeface="Cambria Math" charset="0"/>
                            </a:rPr>
                            <m:t>𝑋</m:t>
                          </m:r>
                        </m:e>
                        <m:sub>
                          <m:r>
                            <a:rPr lang="en-US" b="0" i="1" smtClean="0">
                              <a:latin typeface="Cambria Math" charset="0"/>
                            </a:rPr>
                            <m:t>3</m:t>
                          </m:r>
                        </m:sub>
                      </m:sSub>
                    </m:oMath>
                  </m:oMathPara>
                </a14:m>
                <a:endParaRPr lang="en-US" dirty="0">
                  <a:latin typeface="Bold sand ms"/>
                </a:endParaRPr>
              </a:p>
            </p:txBody>
          </p:sp>
        </mc:Choice>
        <mc:Fallback xmlns="">
          <p:sp>
            <p:nvSpPr>
              <p:cNvPr id="14" name="TextBox 13"/>
              <p:cNvSpPr txBox="1">
                <a:spLocks noRot="1" noChangeAspect="1" noMove="1" noResize="1" noEditPoints="1" noAdjustHandles="1" noChangeArrowheads="1" noChangeShapeType="1" noTextEdit="1"/>
              </p:cNvSpPr>
              <p:nvPr/>
            </p:nvSpPr>
            <p:spPr>
              <a:xfrm>
                <a:off x="3962400" y="3200400"/>
                <a:ext cx="381000" cy="369332"/>
              </a:xfrm>
              <a:prstGeom prst="rect">
                <a:avLst/>
              </a:prstGeom>
              <a:blipFill rotWithShape="0">
                <a:blip r:embed="rId6"/>
                <a:stretch>
                  <a:fillRect/>
                </a:stretch>
              </a:blipFill>
            </p:spPr>
            <p:txBody>
              <a:bodyPr/>
              <a:lstStyle/>
              <a:p>
                <a:r>
                  <a:rPr lang="en-US">
                    <a:noFill/>
                  </a:rPr>
                  <a:t> </a:t>
                </a:r>
              </a:p>
            </p:txBody>
          </p:sp>
        </mc:Fallback>
      </mc:AlternateContent>
      <p:cxnSp>
        <p:nvCxnSpPr>
          <p:cNvPr id="18" name="Straight Connector 17"/>
          <p:cNvCxnSpPr>
            <a:cxnSpLocks/>
          </p:cNvCxnSpPr>
          <p:nvPr/>
        </p:nvCxnSpPr>
        <p:spPr>
          <a:xfrm>
            <a:off x="1828800" y="3733800"/>
            <a:ext cx="0" cy="336071"/>
          </a:xfrm>
          <a:prstGeom prst="line">
            <a:avLst/>
          </a:prstGeom>
          <a:ln w="254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734012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Content Placeholder 2"/>
          <p:cNvSpPr txBox="1">
            <a:spLocks/>
          </p:cNvSpPr>
          <p:nvPr/>
        </p:nvSpPr>
        <p:spPr>
          <a:xfrm>
            <a:off x="457200" y="1494000"/>
            <a:ext cx="8001000" cy="4525963"/>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1028700" indent="-571500" algn="l" defTabSz="914400" rtl="0" eaLnBrk="1" latinLnBrk="0" hangingPunct="1">
              <a:spcBef>
                <a:spcPct val="20000"/>
              </a:spcBef>
              <a:buFont typeface="+mj-lt"/>
              <a:buAutoNum type="romanLcPeriod"/>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Wingdings" pitchFamily="2" charset="2"/>
              <a:buChar char="Ø"/>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227013" indent="0">
              <a:spcBef>
                <a:spcPts val="700"/>
              </a:spcBef>
              <a:buClr>
                <a:schemeClr val="accent1"/>
              </a:buClr>
              <a:buNone/>
            </a:pPr>
            <a:r>
              <a:rPr lang="en-US" sz="2200" dirty="0">
                <a:latin typeface="Bold sand ms"/>
              </a:rPr>
              <a:t>A </a:t>
            </a:r>
            <a:r>
              <a:rPr lang="en-US" sz="2200" b="1" dirty="0">
                <a:latin typeface="Bold sand ms"/>
              </a:rPr>
              <a:t>perpetuity</a:t>
            </a:r>
            <a:r>
              <a:rPr lang="en-US" sz="2200" dirty="0">
                <a:latin typeface="Bold sand ms"/>
              </a:rPr>
              <a:t> is an annuity in which the payments continue forever.</a:t>
            </a:r>
          </a:p>
          <a:p>
            <a:pPr marL="227013" indent="0">
              <a:spcBef>
                <a:spcPts val="700"/>
              </a:spcBef>
              <a:buClr>
                <a:schemeClr val="accent1"/>
              </a:buClr>
              <a:buNone/>
            </a:pPr>
            <a:r>
              <a:rPr lang="en-US" sz="2200" dirty="0">
                <a:latin typeface="Bold sand ms"/>
              </a:rPr>
              <a:t>A perpetuity has no end date. </a:t>
            </a:r>
            <a:endParaRPr lang="en-US" sz="2000" dirty="0">
              <a:solidFill>
                <a:schemeClr val="tx1"/>
              </a:solidFill>
              <a:latin typeface="Bold sand ms"/>
            </a:endParaRPr>
          </a:p>
          <a:p>
            <a:pPr marL="0" indent="0">
              <a:buFont typeface="Arial" pitchFamily="34" charset="0"/>
              <a:buNone/>
            </a:pPr>
            <a:endParaRPr lang="en-US" sz="2000" dirty="0">
              <a:solidFill>
                <a:schemeClr val="tx1"/>
              </a:solidFill>
              <a:latin typeface="Bold sand ms"/>
            </a:endParaRPr>
          </a:p>
        </p:txBody>
      </p:sp>
      <p:sp>
        <p:nvSpPr>
          <p:cNvPr id="4" name="Title 1"/>
          <p:cNvSpPr txBox="1">
            <a:spLocks/>
          </p:cNvSpPr>
          <p:nvPr/>
        </p:nvSpPr>
        <p:spPr>
          <a:xfrm>
            <a:off x="228600" y="228600"/>
            <a:ext cx="8686800" cy="11430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spcAft>
                <a:spcPts val="1200"/>
              </a:spcAft>
            </a:pPr>
            <a:r>
              <a:rPr lang="en-US" b="1" dirty="0">
                <a:latin typeface="Bold sand ms"/>
              </a:rPr>
              <a:t>Definitions and Terminology</a:t>
            </a:r>
          </a:p>
        </p:txBody>
      </p:sp>
      <p:cxnSp>
        <p:nvCxnSpPr>
          <p:cNvPr id="5" name="Straight Arrow Connector 4"/>
          <p:cNvCxnSpPr>
            <a:cxnSpLocks/>
          </p:cNvCxnSpPr>
          <p:nvPr/>
        </p:nvCxnSpPr>
        <p:spPr>
          <a:xfrm flipV="1">
            <a:off x="1460020" y="3886200"/>
            <a:ext cx="6189098" cy="18377"/>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mc:AlternateContent xmlns:mc="http://schemas.openxmlformats.org/markup-compatibility/2006" xmlns:a14="http://schemas.microsoft.com/office/drawing/2010/main">
        <mc:Choice Requires="a14">
          <p:sp>
            <p:nvSpPr>
              <p:cNvPr id="6" name="TextBox 5"/>
              <p:cNvSpPr txBox="1"/>
              <p:nvPr/>
            </p:nvSpPr>
            <p:spPr>
              <a:xfrm>
                <a:off x="2395728" y="3200400"/>
                <a:ext cx="381000" cy="369332"/>
              </a:xfrm>
              <a:prstGeom prst="rect">
                <a:avLst/>
              </a:prstGeom>
            </p:spPr>
            <p:style>
              <a:lnRef idx="0">
                <a:schemeClr val="accent2"/>
              </a:lnRef>
              <a:fillRef idx="3">
                <a:schemeClr val="accent2"/>
              </a:fillRef>
              <a:effectRef idx="3">
                <a:schemeClr val="accent2"/>
              </a:effectRef>
              <a:fontRef idx="minor">
                <a:schemeClr val="lt1"/>
              </a:fontRef>
            </p:style>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i="1" smtClean="0">
                              <a:latin typeface="Cambria Math" panose="02040503050406030204" pitchFamily="18" charset="0"/>
                            </a:rPr>
                          </m:ctrlPr>
                        </m:sSubPr>
                        <m:e>
                          <m:r>
                            <a:rPr lang="en-US" b="0" i="1" smtClean="0">
                              <a:latin typeface="Cambria Math" charset="0"/>
                            </a:rPr>
                            <m:t>𝑋</m:t>
                          </m:r>
                        </m:e>
                        <m:sub>
                          <m:r>
                            <a:rPr lang="en-US" b="0" i="1" smtClean="0">
                              <a:latin typeface="Cambria Math" charset="0"/>
                            </a:rPr>
                            <m:t>1</m:t>
                          </m:r>
                        </m:sub>
                      </m:sSub>
                    </m:oMath>
                  </m:oMathPara>
                </a14:m>
                <a:endParaRPr lang="en-US" dirty="0">
                  <a:latin typeface="Bold sand ms"/>
                </a:endParaRPr>
              </a:p>
            </p:txBody>
          </p:sp>
        </mc:Choice>
        <mc:Fallback xmlns="">
          <p:sp>
            <p:nvSpPr>
              <p:cNvPr id="6" name="TextBox 5"/>
              <p:cNvSpPr txBox="1">
                <a:spLocks noRot="1" noChangeAspect="1" noMove="1" noResize="1" noEditPoints="1" noAdjustHandles="1" noChangeArrowheads="1" noChangeShapeType="1" noTextEdit="1"/>
              </p:cNvSpPr>
              <p:nvPr/>
            </p:nvSpPr>
            <p:spPr>
              <a:xfrm>
                <a:off x="2395728" y="3200400"/>
                <a:ext cx="381000" cy="369332"/>
              </a:xfrm>
              <a:prstGeom prst="rect">
                <a:avLst/>
              </a:prstGeom>
              <a:blipFill rotWithShape="0">
                <a:blip r:embed="rId3"/>
                <a:stretch>
                  <a:fillRect/>
                </a:stretch>
              </a:blipFill>
            </p:spPr>
            <p:txBody>
              <a:bodyPr/>
              <a:lstStyle/>
              <a:p>
                <a:r>
                  <a:rPr lang="en-US">
                    <a:noFill/>
                  </a:rPr>
                  <a:t> </a:t>
                </a:r>
              </a:p>
            </p:txBody>
          </p:sp>
        </mc:Fallback>
      </mc:AlternateContent>
      <p:cxnSp>
        <p:nvCxnSpPr>
          <p:cNvPr id="7" name="Straight Connector 6"/>
          <p:cNvCxnSpPr>
            <a:cxnSpLocks/>
          </p:cNvCxnSpPr>
          <p:nvPr/>
        </p:nvCxnSpPr>
        <p:spPr>
          <a:xfrm>
            <a:off x="2590800" y="3733800"/>
            <a:ext cx="0" cy="336071"/>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8" name="Straight Connector 7"/>
          <p:cNvCxnSpPr>
            <a:cxnSpLocks/>
          </p:cNvCxnSpPr>
          <p:nvPr/>
        </p:nvCxnSpPr>
        <p:spPr>
          <a:xfrm>
            <a:off x="3352800" y="3733800"/>
            <a:ext cx="0" cy="336071"/>
          </a:xfrm>
          <a:prstGeom prst="line">
            <a:avLst/>
          </a:prstGeom>
          <a:ln w="25400"/>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1" name="TextBox 10"/>
              <p:cNvSpPr txBox="1"/>
              <p:nvPr/>
            </p:nvSpPr>
            <p:spPr>
              <a:xfrm>
                <a:off x="4724400" y="3181290"/>
                <a:ext cx="381000" cy="400110"/>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sz="2000" b="0" i="1" smtClean="0">
                          <a:latin typeface="Cambria Math" charset="0"/>
                          <a:ea typeface="Cambria Math" charset="0"/>
                          <a:cs typeface="Cambria Math" charset="0"/>
                        </a:rPr>
                        <m:t>⋯</m:t>
                      </m:r>
                      <m:r>
                        <a:rPr lang="en-US" sz="2000" b="0" i="0" smtClean="0">
                          <a:latin typeface="Cambria Math" charset="0"/>
                        </a:rPr>
                        <m:t> </m:t>
                      </m:r>
                    </m:oMath>
                  </m:oMathPara>
                </a14:m>
                <a:endParaRPr lang="en-US" sz="2000" dirty="0"/>
              </a:p>
            </p:txBody>
          </p:sp>
        </mc:Choice>
        <mc:Fallback xmlns="">
          <p:sp>
            <p:nvSpPr>
              <p:cNvPr id="11" name="TextBox 10"/>
              <p:cNvSpPr txBox="1">
                <a:spLocks noRot="1" noChangeAspect="1" noMove="1" noResize="1" noEditPoints="1" noAdjustHandles="1" noChangeArrowheads="1" noChangeShapeType="1" noTextEdit="1"/>
              </p:cNvSpPr>
              <p:nvPr/>
            </p:nvSpPr>
            <p:spPr>
              <a:xfrm>
                <a:off x="4724400" y="3181290"/>
                <a:ext cx="381000" cy="400110"/>
              </a:xfrm>
              <a:prstGeom prst="rect">
                <a:avLst/>
              </a:prstGeom>
              <a:blipFill rotWithShape="0">
                <a:blip r:embed="rId4"/>
                <a:stretch>
                  <a:fillRect t="-98485" r="-28571" b="-124242"/>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3" name="TextBox 12"/>
              <p:cNvSpPr txBox="1"/>
              <p:nvPr/>
            </p:nvSpPr>
            <p:spPr>
              <a:xfrm>
                <a:off x="3200400" y="3200400"/>
                <a:ext cx="381000" cy="369332"/>
              </a:xfrm>
              <a:prstGeom prst="rect">
                <a:avLst/>
              </a:prstGeom>
            </p:spPr>
            <p:style>
              <a:lnRef idx="0">
                <a:schemeClr val="accent2"/>
              </a:lnRef>
              <a:fillRef idx="3">
                <a:schemeClr val="accent2"/>
              </a:fillRef>
              <a:effectRef idx="3">
                <a:schemeClr val="accent2"/>
              </a:effectRef>
              <a:fontRef idx="minor">
                <a:schemeClr val="lt1"/>
              </a:fontRef>
            </p:style>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i="1" smtClean="0">
                              <a:latin typeface="Cambria Math" panose="02040503050406030204" pitchFamily="18" charset="0"/>
                            </a:rPr>
                          </m:ctrlPr>
                        </m:sSubPr>
                        <m:e>
                          <m:r>
                            <a:rPr lang="en-US" b="0" i="1" smtClean="0">
                              <a:latin typeface="Cambria Math" charset="0"/>
                            </a:rPr>
                            <m:t>𝑋</m:t>
                          </m:r>
                        </m:e>
                        <m:sub>
                          <m:r>
                            <a:rPr lang="en-US" b="0" i="1" smtClean="0">
                              <a:latin typeface="Cambria Math" charset="0"/>
                            </a:rPr>
                            <m:t>2</m:t>
                          </m:r>
                        </m:sub>
                      </m:sSub>
                    </m:oMath>
                  </m:oMathPara>
                </a14:m>
                <a:endParaRPr lang="en-US" dirty="0">
                  <a:latin typeface="Bold sand ms"/>
                </a:endParaRPr>
              </a:p>
            </p:txBody>
          </p:sp>
        </mc:Choice>
        <mc:Fallback xmlns="">
          <p:sp>
            <p:nvSpPr>
              <p:cNvPr id="13" name="TextBox 12"/>
              <p:cNvSpPr txBox="1">
                <a:spLocks noRot="1" noChangeAspect="1" noMove="1" noResize="1" noEditPoints="1" noAdjustHandles="1" noChangeArrowheads="1" noChangeShapeType="1" noTextEdit="1"/>
              </p:cNvSpPr>
              <p:nvPr/>
            </p:nvSpPr>
            <p:spPr>
              <a:xfrm>
                <a:off x="3200400" y="3200400"/>
                <a:ext cx="381000" cy="369332"/>
              </a:xfrm>
              <a:prstGeom prst="rect">
                <a:avLst/>
              </a:prstGeom>
              <a:blipFill rotWithShape="0">
                <a:blip r:embed="rId5"/>
                <a:stretch>
                  <a:fillRect/>
                </a:stretch>
              </a:blipFill>
            </p:spPr>
            <p:txBody>
              <a:bodyPr/>
              <a:lstStyle/>
              <a:p>
                <a:r>
                  <a:rPr lang="en-US">
                    <a:noFill/>
                  </a:rPr>
                  <a:t> </a:t>
                </a:r>
              </a:p>
            </p:txBody>
          </p:sp>
        </mc:Fallback>
      </mc:AlternateContent>
      <p:cxnSp>
        <p:nvCxnSpPr>
          <p:cNvPr id="12" name="Straight Connector 11"/>
          <p:cNvCxnSpPr>
            <a:cxnSpLocks/>
          </p:cNvCxnSpPr>
          <p:nvPr/>
        </p:nvCxnSpPr>
        <p:spPr>
          <a:xfrm>
            <a:off x="4114800" y="3733800"/>
            <a:ext cx="0" cy="336071"/>
          </a:xfrm>
          <a:prstGeom prst="line">
            <a:avLst/>
          </a:prstGeom>
          <a:ln w="25400"/>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4" name="TextBox 13"/>
              <p:cNvSpPr txBox="1"/>
              <p:nvPr/>
            </p:nvSpPr>
            <p:spPr>
              <a:xfrm>
                <a:off x="3962400" y="3200400"/>
                <a:ext cx="381000" cy="369332"/>
              </a:xfrm>
              <a:prstGeom prst="rect">
                <a:avLst/>
              </a:prstGeom>
            </p:spPr>
            <p:style>
              <a:lnRef idx="0">
                <a:schemeClr val="accent2"/>
              </a:lnRef>
              <a:fillRef idx="3">
                <a:schemeClr val="accent2"/>
              </a:fillRef>
              <a:effectRef idx="3">
                <a:schemeClr val="accent2"/>
              </a:effectRef>
              <a:fontRef idx="minor">
                <a:schemeClr val="lt1"/>
              </a:fontRef>
            </p:style>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i="1" smtClean="0">
                              <a:latin typeface="Cambria Math" panose="02040503050406030204" pitchFamily="18" charset="0"/>
                            </a:rPr>
                          </m:ctrlPr>
                        </m:sSubPr>
                        <m:e>
                          <m:r>
                            <a:rPr lang="en-US" b="0" i="1" smtClean="0">
                              <a:latin typeface="Cambria Math" charset="0"/>
                            </a:rPr>
                            <m:t>𝑋</m:t>
                          </m:r>
                        </m:e>
                        <m:sub>
                          <m:r>
                            <a:rPr lang="en-US" b="0" i="1" smtClean="0">
                              <a:latin typeface="Cambria Math" charset="0"/>
                            </a:rPr>
                            <m:t>3</m:t>
                          </m:r>
                        </m:sub>
                      </m:sSub>
                    </m:oMath>
                  </m:oMathPara>
                </a14:m>
                <a:endParaRPr lang="en-US" dirty="0">
                  <a:latin typeface="Bold sand ms"/>
                </a:endParaRPr>
              </a:p>
            </p:txBody>
          </p:sp>
        </mc:Choice>
        <mc:Fallback xmlns="">
          <p:sp>
            <p:nvSpPr>
              <p:cNvPr id="14" name="TextBox 13"/>
              <p:cNvSpPr txBox="1">
                <a:spLocks noRot="1" noChangeAspect="1" noMove="1" noResize="1" noEditPoints="1" noAdjustHandles="1" noChangeArrowheads="1" noChangeShapeType="1" noTextEdit="1"/>
              </p:cNvSpPr>
              <p:nvPr/>
            </p:nvSpPr>
            <p:spPr>
              <a:xfrm>
                <a:off x="3962400" y="3200400"/>
                <a:ext cx="381000" cy="369332"/>
              </a:xfrm>
              <a:prstGeom prst="rect">
                <a:avLst/>
              </a:prstGeom>
              <a:blipFill rotWithShape="0">
                <a:blip r:embed="rId6"/>
                <a:stretch>
                  <a:fillRect/>
                </a:stretch>
              </a:blipFill>
            </p:spPr>
            <p:txBody>
              <a:bodyPr/>
              <a:lstStyle/>
              <a:p>
                <a:r>
                  <a:rPr lang="en-US">
                    <a:noFill/>
                  </a:rPr>
                  <a:t> </a:t>
                </a:r>
              </a:p>
            </p:txBody>
          </p:sp>
        </mc:Fallback>
      </mc:AlternateContent>
      <p:cxnSp>
        <p:nvCxnSpPr>
          <p:cNvPr id="18" name="Straight Connector 17"/>
          <p:cNvCxnSpPr>
            <a:cxnSpLocks/>
          </p:cNvCxnSpPr>
          <p:nvPr/>
        </p:nvCxnSpPr>
        <p:spPr>
          <a:xfrm>
            <a:off x="1828800" y="3733800"/>
            <a:ext cx="0" cy="336071"/>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9" name="Straight Connector 18"/>
          <p:cNvCxnSpPr>
            <a:cxnSpLocks/>
          </p:cNvCxnSpPr>
          <p:nvPr/>
        </p:nvCxnSpPr>
        <p:spPr>
          <a:xfrm>
            <a:off x="1828800" y="4114800"/>
            <a:ext cx="12220" cy="1188720"/>
          </a:xfrm>
          <a:prstGeom prst="line">
            <a:avLst/>
          </a:prstGeom>
          <a:ln w="25400">
            <a:solidFill>
              <a:schemeClr val="accent1"/>
            </a:solidFill>
            <a:head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4247510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Content Placeholder 2"/>
          <p:cNvSpPr txBox="1">
            <a:spLocks/>
          </p:cNvSpPr>
          <p:nvPr/>
        </p:nvSpPr>
        <p:spPr>
          <a:xfrm>
            <a:off x="457200" y="1494000"/>
            <a:ext cx="8001000" cy="4525963"/>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1028700" indent="-571500" algn="l" defTabSz="914400" rtl="0" eaLnBrk="1" latinLnBrk="0" hangingPunct="1">
              <a:spcBef>
                <a:spcPct val="20000"/>
              </a:spcBef>
              <a:buFont typeface="+mj-lt"/>
              <a:buAutoNum type="romanLcPeriod"/>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Wingdings" pitchFamily="2" charset="2"/>
              <a:buChar char="Ø"/>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227013" indent="0">
              <a:spcBef>
                <a:spcPts val="700"/>
              </a:spcBef>
              <a:buClr>
                <a:schemeClr val="accent1"/>
              </a:buClr>
              <a:buNone/>
            </a:pPr>
            <a:r>
              <a:rPr lang="en-US" sz="2200" dirty="0">
                <a:latin typeface="Bold sand ms"/>
              </a:rPr>
              <a:t>A </a:t>
            </a:r>
            <a:r>
              <a:rPr lang="en-US" sz="2200" b="1" dirty="0">
                <a:latin typeface="Bold sand ms"/>
              </a:rPr>
              <a:t>perpetuity</a:t>
            </a:r>
            <a:r>
              <a:rPr lang="en-US" sz="2200" dirty="0">
                <a:latin typeface="Bold sand ms"/>
              </a:rPr>
              <a:t> is an annuity in which the payments continue forever.</a:t>
            </a:r>
          </a:p>
          <a:p>
            <a:pPr marL="227013" indent="0">
              <a:spcBef>
                <a:spcPts val="700"/>
              </a:spcBef>
              <a:buClr>
                <a:schemeClr val="accent1"/>
              </a:buClr>
              <a:buNone/>
            </a:pPr>
            <a:r>
              <a:rPr lang="en-US" sz="2200" dirty="0">
                <a:latin typeface="Bold sand ms"/>
              </a:rPr>
              <a:t>A perpetuity has no end date. </a:t>
            </a:r>
            <a:endParaRPr lang="en-US" sz="2000" dirty="0">
              <a:solidFill>
                <a:schemeClr val="tx1"/>
              </a:solidFill>
              <a:latin typeface="Bold sand ms"/>
            </a:endParaRPr>
          </a:p>
          <a:p>
            <a:pPr marL="0" indent="0">
              <a:buFont typeface="Arial" pitchFamily="34" charset="0"/>
              <a:buNone/>
            </a:pPr>
            <a:endParaRPr lang="en-US" sz="2000" dirty="0">
              <a:solidFill>
                <a:schemeClr val="tx1"/>
              </a:solidFill>
              <a:latin typeface="Bold sand ms"/>
            </a:endParaRPr>
          </a:p>
        </p:txBody>
      </p:sp>
      <p:sp>
        <p:nvSpPr>
          <p:cNvPr id="4" name="Title 1"/>
          <p:cNvSpPr txBox="1">
            <a:spLocks/>
          </p:cNvSpPr>
          <p:nvPr/>
        </p:nvSpPr>
        <p:spPr>
          <a:xfrm>
            <a:off x="228600" y="228600"/>
            <a:ext cx="8686800" cy="11430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spcAft>
                <a:spcPts val="1200"/>
              </a:spcAft>
            </a:pPr>
            <a:r>
              <a:rPr lang="en-US" b="1" dirty="0">
                <a:latin typeface="Bold sand ms"/>
              </a:rPr>
              <a:t>Definitions and Terminology</a:t>
            </a:r>
          </a:p>
        </p:txBody>
      </p:sp>
      <p:cxnSp>
        <p:nvCxnSpPr>
          <p:cNvPr id="5" name="Straight Arrow Connector 4"/>
          <p:cNvCxnSpPr>
            <a:cxnSpLocks/>
          </p:cNvCxnSpPr>
          <p:nvPr/>
        </p:nvCxnSpPr>
        <p:spPr>
          <a:xfrm flipV="1">
            <a:off x="1460020" y="3886200"/>
            <a:ext cx="6189098" cy="18377"/>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mc:AlternateContent xmlns:mc="http://schemas.openxmlformats.org/markup-compatibility/2006" xmlns:a14="http://schemas.microsoft.com/office/drawing/2010/main">
        <mc:Choice Requires="a14">
          <p:sp>
            <p:nvSpPr>
              <p:cNvPr id="6" name="TextBox 5"/>
              <p:cNvSpPr txBox="1"/>
              <p:nvPr/>
            </p:nvSpPr>
            <p:spPr>
              <a:xfrm>
                <a:off x="2395728" y="3200400"/>
                <a:ext cx="381000" cy="369332"/>
              </a:xfrm>
              <a:prstGeom prst="rect">
                <a:avLst/>
              </a:prstGeom>
            </p:spPr>
            <p:style>
              <a:lnRef idx="0">
                <a:schemeClr val="accent2"/>
              </a:lnRef>
              <a:fillRef idx="3">
                <a:schemeClr val="accent2"/>
              </a:fillRef>
              <a:effectRef idx="3">
                <a:schemeClr val="accent2"/>
              </a:effectRef>
              <a:fontRef idx="minor">
                <a:schemeClr val="lt1"/>
              </a:fontRef>
            </p:style>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i="1" smtClean="0">
                              <a:latin typeface="Cambria Math" panose="02040503050406030204" pitchFamily="18" charset="0"/>
                            </a:rPr>
                          </m:ctrlPr>
                        </m:sSubPr>
                        <m:e>
                          <m:r>
                            <a:rPr lang="en-US" b="0" i="1" smtClean="0">
                              <a:latin typeface="Cambria Math" charset="0"/>
                            </a:rPr>
                            <m:t>𝑋</m:t>
                          </m:r>
                        </m:e>
                        <m:sub>
                          <m:r>
                            <a:rPr lang="en-US" b="0" i="1" smtClean="0">
                              <a:latin typeface="Cambria Math" charset="0"/>
                            </a:rPr>
                            <m:t>1</m:t>
                          </m:r>
                        </m:sub>
                      </m:sSub>
                    </m:oMath>
                  </m:oMathPara>
                </a14:m>
                <a:endParaRPr lang="en-US" dirty="0">
                  <a:latin typeface="Bold sand ms"/>
                </a:endParaRPr>
              </a:p>
            </p:txBody>
          </p:sp>
        </mc:Choice>
        <mc:Fallback xmlns="">
          <p:sp>
            <p:nvSpPr>
              <p:cNvPr id="6" name="TextBox 5"/>
              <p:cNvSpPr txBox="1">
                <a:spLocks noRot="1" noChangeAspect="1" noMove="1" noResize="1" noEditPoints="1" noAdjustHandles="1" noChangeArrowheads="1" noChangeShapeType="1" noTextEdit="1"/>
              </p:cNvSpPr>
              <p:nvPr/>
            </p:nvSpPr>
            <p:spPr>
              <a:xfrm>
                <a:off x="2395728" y="3200400"/>
                <a:ext cx="381000" cy="369332"/>
              </a:xfrm>
              <a:prstGeom prst="rect">
                <a:avLst/>
              </a:prstGeom>
              <a:blipFill rotWithShape="0">
                <a:blip r:embed="rId3"/>
                <a:stretch>
                  <a:fillRect/>
                </a:stretch>
              </a:blipFill>
            </p:spPr>
            <p:txBody>
              <a:bodyPr/>
              <a:lstStyle/>
              <a:p>
                <a:r>
                  <a:rPr lang="en-US">
                    <a:noFill/>
                  </a:rPr>
                  <a:t> </a:t>
                </a:r>
              </a:p>
            </p:txBody>
          </p:sp>
        </mc:Fallback>
      </mc:AlternateContent>
      <p:cxnSp>
        <p:nvCxnSpPr>
          <p:cNvPr id="7" name="Straight Connector 6"/>
          <p:cNvCxnSpPr>
            <a:cxnSpLocks/>
          </p:cNvCxnSpPr>
          <p:nvPr/>
        </p:nvCxnSpPr>
        <p:spPr>
          <a:xfrm>
            <a:off x="2590800" y="3733800"/>
            <a:ext cx="0" cy="336071"/>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8" name="Straight Connector 7"/>
          <p:cNvCxnSpPr>
            <a:cxnSpLocks/>
          </p:cNvCxnSpPr>
          <p:nvPr/>
        </p:nvCxnSpPr>
        <p:spPr>
          <a:xfrm>
            <a:off x="3352800" y="3733800"/>
            <a:ext cx="0" cy="336071"/>
          </a:xfrm>
          <a:prstGeom prst="line">
            <a:avLst/>
          </a:prstGeom>
          <a:ln w="25400"/>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1" name="TextBox 10"/>
              <p:cNvSpPr txBox="1"/>
              <p:nvPr/>
            </p:nvSpPr>
            <p:spPr>
              <a:xfrm>
                <a:off x="4724400" y="3181290"/>
                <a:ext cx="381000" cy="400110"/>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sz="2000" b="0" i="1" smtClean="0">
                          <a:latin typeface="Cambria Math" charset="0"/>
                          <a:ea typeface="Cambria Math" charset="0"/>
                          <a:cs typeface="Cambria Math" charset="0"/>
                        </a:rPr>
                        <m:t>⋯</m:t>
                      </m:r>
                      <m:r>
                        <a:rPr lang="en-US" sz="2000" b="0" i="0" smtClean="0">
                          <a:latin typeface="Cambria Math" charset="0"/>
                        </a:rPr>
                        <m:t> </m:t>
                      </m:r>
                    </m:oMath>
                  </m:oMathPara>
                </a14:m>
                <a:endParaRPr lang="en-US" sz="2000" dirty="0"/>
              </a:p>
            </p:txBody>
          </p:sp>
        </mc:Choice>
        <mc:Fallback xmlns="">
          <p:sp>
            <p:nvSpPr>
              <p:cNvPr id="11" name="TextBox 10"/>
              <p:cNvSpPr txBox="1">
                <a:spLocks noRot="1" noChangeAspect="1" noMove="1" noResize="1" noEditPoints="1" noAdjustHandles="1" noChangeArrowheads="1" noChangeShapeType="1" noTextEdit="1"/>
              </p:cNvSpPr>
              <p:nvPr/>
            </p:nvSpPr>
            <p:spPr>
              <a:xfrm>
                <a:off x="4724400" y="3181290"/>
                <a:ext cx="381000" cy="400110"/>
              </a:xfrm>
              <a:prstGeom prst="rect">
                <a:avLst/>
              </a:prstGeom>
              <a:blipFill rotWithShape="0">
                <a:blip r:embed="rId4"/>
                <a:stretch>
                  <a:fillRect t="-98485" r="-28571" b="-124242"/>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3" name="TextBox 12"/>
              <p:cNvSpPr txBox="1"/>
              <p:nvPr/>
            </p:nvSpPr>
            <p:spPr>
              <a:xfrm>
                <a:off x="3200400" y="3200400"/>
                <a:ext cx="381000" cy="369332"/>
              </a:xfrm>
              <a:prstGeom prst="rect">
                <a:avLst/>
              </a:prstGeom>
            </p:spPr>
            <p:style>
              <a:lnRef idx="0">
                <a:schemeClr val="accent2"/>
              </a:lnRef>
              <a:fillRef idx="3">
                <a:schemeClr val="accent2"/>
              </a:fillRef>
              <a:effectRef idx="3">
                <a:schemeClr val="accent2"/>
              </a:effectRef>
              <a:fontRef idx="minor">
                <a:schemeClr val="lt1"/>
              </a:fontRef>
            </p:style>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i="1" smtClean="0">
                              <a:latin typeface="Cambria Math" panose="02040503050406030204" pitchFamily="18" charset="0"/>
                            </a:rPr>
                          </m:ctrlPr>
                        </m:sSubPr>
                        <m:e>
                          <m:r>
                            <a:rPr lang="en-US" b="0" i="1" smtClean="0">
                              <a:latin typeface="Cambria Math" charset="0"/>
                            </a:rPr>
                            <m:t>𝑋</m:t>
                          </m:r>
                        </m:e>
                        <m:sub>
                          <m:r>
                            <a:rPr lang="en-US" b="0" i="1" smtClean="0">
                              <a:latin typeface="Cambria Math" charset="0"/>
                            </a:rPr>
                            <m:t>2</m:t>
                          </m:r>
                        </m:sub>
                      </m:sSub>
                    </m:oMath>
                  </m:oMathPara>
                </a14:m>
                <a:endParaRPr lang="en-US" dirty="0">
                  <a:latin typeface="Bold sand ms"/>
                </a:endParaRPr>
              </a:p>
            </p:txBody>
          </p:sp>
        </mc:Choice>
        <mc:Fallback xmlns="">
          <p:sp>
            <p:nvSpPr>
              <p:cNvPr id="13" name="TextBox 12"/>
              <p:cNvSpPr txBox="1">
                <a:spLocks noRot="1" noChangeAspect="1" noMove="1" noResize="1" noEditPoints="1" noAdjustHandles="1" noChangeArrowheads="1" noChangeShapeType="1" noTextEdit="1"/>
              </p:cNvSpPr>
              <p:nvPr/>
            </p:nvSpPr>
            <p:spPr>
              <a:xfrm>
                <a:off x="3200400" y="3200400"/>
                <a:ext cx="381000" cy="369332"/>
              </a:xfrm>
              <a:prstGeom prst="rect">
                <a:avLst/>
              </a:prstGeom>
              <a:blipFill rotWithShape="0">
                <a:blip r:embed="rId5"/>
                <a:stretch>
                  <a:fillRect/>
                </a:stretch>
              </a:blipFill>
            </p:spPr>
            <p:txBody>
              <a:bodyPr/>
              <a:lstStyle/>
              <a:p>
                <a:r>
                  <a:rPr lang="en-US">
                    <a:noFill/>
                  </a:rPr>
                  <a:t> </a:t>
                </a:r>
              </a:p>
            </p:txBody>
          </p:sp>
        </mc:Fallback>
      </mc:AlternateContent>
      <p:cxnSp>
        <p:nvCxnSpPr>
          <p:cNvPr id="12" name="Straight Connector 11"/>
          <p:cNvCxnSpPr>
            <a:cxnSpLocks/>
          </p:cNvCxnSpPr>
          <p:nvPr/>
        </p:nvCxnSpPr>
        <p:spPr>
          <a:xfrm>
            <a:off x="4114800" y="3733800"/>
            <a:ext cx="0" cy="336071"/>
          </a:xfrm>
          <a:prstGeom prst="line">
            <a:avLst/>
          </a:prstGeom>
          <a:ln w="25400"/>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4" name="TextBox 13"/>
              <p:cNvSpPr txBox="1"/>
              <p:nvPr/>
            </p:nvSpPr>
            <p:spPr>
              <a:xfrm>
                <a:off x="3962400" y="3200400"/>
                <a:ext cx="381000" cy="369332"/>
              </a:xfrm>
              <a:prstGeom prst="rect">
                <a:avLst/>
              </a:prstGeom>
            </p:spPr>
            <p:style>
              <a:lnRef idx="0">
                <a:schemeClr val="accent2"/>
              </a:lnRef>
              <a:fillRef idx="3">
                <a:schemeClr val="accent2"/>
              </a:fillRef>
              <a:effectRef idx="3">
                <a:schemeClr val="accent2"/>
              </a:effectRef>
              <a:fontRef idx="minor">
                <a:schemeClr val="lt1"/>
              </a:fontRef>
            </p:style>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i="1" smtClean="0">
                              <a:latin typeface="Cambria Math" panose="02040503050406030204" pitchFamily="18" charset="0"/>
                            </a:rPr>
                          </m:ctrlPr>
                        </m:sSubPr>
                        <m:e>
                          <m:r>
                            <a:rPr lang="en-US" b="0" i="1" smtClean="0">
                              <a:latin typeface="Cambria Math" charset="0"/>
                            </a:rPr>
                            <m:t>𝑋</m:t>
                          </m:r>
                        </m:e>
                        <m:sub>
                          <m:r>
                            <a:rPr lang="en-US" b="0" i="1" smtClean="0">
                              <a:latin typeface="Cambria Math" charset="0"/>
                            </a:rPr>
                            <m:t>3</m:t>
                          </m:r>
                        </m:sub>
                      </m:sSub>
                    </m:oMath>
                  </m:oMathPara>
                </a14:m>
                <a:endParaRPr lang="en-US" dirty="0">
                  <a:latin typeface="Bold sand ms"/>
                </a:endParaRPr>
              </a:p>
            </p:txBody>
          </p:sp>
        </mc:Choice>
        <mc:Fallback xmlns="">
          <p:sp>
            <p:nvSpPr>
              <p:cNvPr id="14" name="TextBox 13"/>
              <p:cNvSpPr txBox="1">
                <a:spLocks noRot="1" noChangeAspect="1" noMove="1" noResize="1" noEditPoints="1" noAdjustHandles="1" noChangeArrowheads="1" noChangeShapeType="1" noTextEdit="1"/>
              </p:cNvSpPr>
              <p:nvPr/>
            </p:nvSpPr>
            <p:spPr>
              <a:xfrm>
                <a:off x="3962400" y="3200400"/>
                <a:ext cx="381000" cy="369332"/>
              </a:xfrm>
              <a:prstGeom prst="rect">
                <a:avLst/>
              </a:prstGeom>
              <a:blipFill rotWithShape="0">
                <a:blip r:embed="rId6"/>
                <a:stretch>
                  <a:fillRect/>
                </a:stretch>
              </a:blipFill>
            </p:spPr>
            <p:txBody>
              <a:bodyPr/>
              <a:lstStyle/>
              <a:p>
                <a:r>
                  <a:rPr lang="en-US">
                    <a:noFill/>
                  </a:rPr>
                  <a:t> </a:t>
                </a:r>
              </a:p>
            </p:txBody>
          </p:sp>
        </mc:Fallback>
      </mc:AlternateContent>
      <p:cxnSp>
        <p:nvCxnSpPr>
          <p:cNvPr id="18" name="Straight Connector 17"/>
          <p:cNvCxnSpPr>
            <a:cxnSpLocks/>
          </p:cNvCxnSpPr>
          <p:nvPr/>
        </p:nvCxnSpPr>
        <p:spPr>
          <a:xfrm>
            <a:off x="1828800" y="3733800"/>
            <a:ext cx="0" cy="336071"/>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9" name="Straight Connector 18"/>
          <p:cNvCxnSpPr>
            <a:cxnSpLocks/>
          </p:cNvCxnSpPr>
          <p:nvPr/>
        </p:nvCxnSpPr>
        <p:spPr>
          <a:xfrm>
            <a:off x="1828800" y="4114800"/>
            <a:ext cx="12220" cy="1188720"/>
          </a:xfrm>
          <a:prstGeom prst="line">
            <a:avLst/>
          </a:prstGeom>
          <a:ln w="25400">
            <a:solidFill>
              <a:schemeClr val="accent1"/>
            </a:solidFill>
            <a:headEnd type="arrow"/>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20" name="TextBox 19"/>
              <p:cNvSpPr txBox="1"/>
              <p:nvPr/>
            </p:nvSpPr>
            <p:spPr>
              <a:xfrm>
                <a:off x="1905000" y="4076518"/>
                <a:ext cx="538609" cy="419282"/>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groupChr>
                        <m:groupChrPr>
                          <m:chr m:val="⏞"/>
                          <m:pos m:val="top"/>
                          <m:vertJc m:val="bot"/>
                          <m:ctrlPr>
                            <a:rPr lang="en-US" sz="1200" b="0" i="1" smtClean="0">
                              <a:latin typeface="Cambria Math" panose="02040503050406030204" pitchFamily="18" charset="0"/>
                            </a:rPr>
                          </m:ctrlPr>
                        </m:groupChrPr>
                        <m:e>
                          <m:eqArr>
                            <m:eqArrPr>
                              <m:ctrlPr>
                                <a:rPr lang="en-US" sz="1200" i="1">
                                  <a:latin typeface="Cambria Math" panose="02040503050406030204" pitchFamily="18" charset="0"/>
                                </a:rPr>
                              </m:ctrlPr>
                            </m:eqArrPr>
                            <m:e>
                              <m:sSup>
                                <m:sSupPr>
                                  <m:ctrlPr>
                                    <a:rPr lang="en-US" sz="1200" i="1">
                                      <a:latin typeface="Cambria Math" panose="02040503050406030204" pitchFamily="18" charset="0"/>
                                    </a:rPr>
                                  </m:ctrlPr>
                                </m:sSupPr>
                                <m:e>
                                  <m:r>
                                    <a:rPr lang="en-US" sz="1200" i="1">
                                      <a:latin typeface="Cambria Math" charset="0"/>
                                    </a:rPr>
                                    <m:t>1</m:t>
                                  </m:r>
                                </m:e>
                                <m:sup>
                                  <m:r>
                                    <m:rPr>
                                      <m:sty m:val="p"/>
                                    </m:rPr>
                                    <a:rPr lang="en-US" sz="1200">
                                      <a:latin typeface="Cambria Math" charset="0"/>
                                    </a:rPr>
                                    <m:t>st</m:t>
                                  </m:r>
                                </m:sup>
                              </m:sSup>
                            </m:e>
                            <m:e>
                              <m:r>
                                <m:rPr>
                                  <m:nor/>
                                </m:rPr>
                                <a:rPr lang="en-US" sz="1200" i="1" dirty="0">
                                  <a:latin typeface="Cambria Math" charset="0"/>
                                </a:rPr>
                                <m:t> </m:t>
                              </m:r>
                              <m:r>
                                <m:rPr>
                                  <m:sty m:val="p"/>
                                </m:rPr>
                                <a:rPr lang="en-US" sz="1200">
                                  <a:latin typeface="Cambria Math" charset="0"/>
                                </a:rPr>
                                <m:t>period</m:t>
                              </m:r>
                              <m:r>
                                <m:rPr>
                                  <m:nor/>
                                </m:rPr>
                                <a:rPr lang="en-US" sz="1200" dirty="0"/>
                                <m:t> </m:t>
                              </m:r>
                            </m:e>
                          </m:eqArr>
                        </m:e>
                      </m:groupChr>
                    </m:oMath>
                  </m:oMathPara>
                </a14:m>
                <a:endParaRPr lang="en-US" sz="1200" dirty="0"/>
              </a:p>
            </p:txBody>
          </p:sp>
        </mc:Choice>
        <mc:Fallback xmlns="">
          <p:sp>
            <p:nvSpPr>
              <p:cNvPr id="20" name="TextBox 19"/>
              <p:cNvSpPr txBox="1">
                <a:spLocks noRot="1" noChangeAspect="1" noMove="1" noResize="1" noEditPoints="1" noAdjustHandles="1" noChangeArrowheads="1" noChangeShapeType="1" noTextEdit="1"/>
              </p:cNvSpPr>
              <p:nvPr/>
            </p:nvSpPr>
            <p:spPr>
              <a:xfrm>
                <a:off x="1905000" y="4076518"/>
                <a:ext cx="538609" cy="419282"/>
              </a:xfrm>
              <a:prstGeom prst="rect">
                <a:avLst/>
              </a:prstGeom>
              <a:blipFill rotWithShape="0">
                <a:blip r:embed="rId7"/>
                <a:stretch>
                  <a:fillRect l="-11364" t="-5797" r="-10227" b="-78261"/>
                </a:stretch>
              </a:blipFill>
            </p:spPr>
            <p:txBody>
              <a:bodyPr/>
              <a:lstStyle/>
              <a:p>
                <a:r>
                  <a:rPr lang="en-US">
                    <a:noFill/>
                  </a:rPr>
                  <a:t> </a:t>
                </a:r>
              </a:p>
            </p:txBody>
          </p:sp>
        </mc:Fallback>
      </mc:AlternateContent>
    </p:spTree>
    <p:extLst>
      <p:ext uri="{BB962C8B-B14F-4D97-AF65-F5344CB8AC3E}">
        <p14:creationId xmlns:p14="http://schemas.microsoft.com/office/powerpoint/2010/main" val="12192214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Content Placeholder 2"/>
          <p:cNvSpPr txBox="1">
            <a:spLocks/>
          </p:cNvSpPr>
          <p:nvPr/>
        </p:nvSpPr>
        <p:spPr>
          <a:xfrm>
            <a:off x="457200" y="1494000"/>
            <a:ext cx="8001000" cy="4525963"/>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1028700" indent="-571500" algn="l" defTabSz="914400" rtl="0" eaLnBrk="1" latinLnBrk="0" hangingPunct="1">
              <a:spcBef>
                <a:spcPct val="20000"/>
              </a:spcBef>
              <a:buFont typeface="+mj-lt"/>
              <a:buAutoNum type="romanLcPeriod"/>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Wingdings" pitchFamily="2" charset="2"/>
              <a:buChar char="Ø"/>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227013" indent="0">
              <a:spcBef>
                <a:spcPts val="700"/>
              </a:spcBef>
              <a:buClr>
                <a:schemeClr val="accent1"/>
              </a:buClr>
              <a:buNone/>
            </a:pPr>
            <a:r>
              <a:rPr lang="en-US" sz="2200" dirty="0">
                <a:latin typeface="Bold sand ms"/>
              </a:rPr>
              <a:t>A </a:t>
            </a:r>
            <a:r>
              <a:rPr lang="en-US" sz="2200" b="1" dirty="0">
                <a:solidFill>
                  <a:schemeClr val="bg1"/>
                </a:solidFill>
                <a:latin typeface="Bold sand ms"/>
              </a:rPr>
              <a:t>basic</a:t>
            </a:r>
            <a:r>
              <a:rPr lang="en-US" sz="2200" dirty="0">
                <a:latin typeface="Bold sand ms"/>
              </a:rPr>
              <a:t> </a:t>
            </a:r>
            <a:r>
              <a:rPr lang="en-US" sz="2200" b="1" dirty="0">
                <a:latin typeface="Bold sand ms"/>
              </a:rPr>
              <a:t>level</a:t>
            </a:r>
            <a:r>
              <a:rPr lang="en-US" sz="2200" dirty="0">
                <a:latin typeface="Bold sand ms"/>
              </a:rPr>
              <a:t> </a:t>
            </a:r>
            <a:r>
              <a:rPr lang="en-US" sz="2200" b="1" dirty="0">
                <a:latin typeface="Bold sand ms"/>
              </a:rPr>
              <a:t>annuity</a:t>
            </a:r>
            <a:r>
              <a:rPr lang="en-US" sz="2200" dirty="0">
                <a:latin typeface="Bold sand ms"/>
              </a:rPr>
              <a:t> is a sequence of periodic payments, all of which are equal</a:t>
            </a:r>
          </a:p>
          <a:p>
            <a:pPr marL="0" indent="0">
              <a:buFont typeface="Arial" pitchFamily="34" charset="0"/>
              <a:buNone/>
            </a:pPr>
            <a:endParaRPr lang="en-US" sz="2000" dirty="0">
              <a:solidFill>
                <a:schemeClr val="tx1"/>
              </a:solidFill>
              <a:latin typeface="Bold sand ms"/>
            </a:endParaRPr>
          </a:p>
        </p:txBody>
      </p:sp>
      <p:sp>
        <p:nvSpPr>
          <p:cNvPr id="4" name="Title 1"/>
          <p:cNvSpPr txBox="1">
            <a:spLocks/>
          </p:cNvSpPr>
          <p:nvPr/>
        </p:nvSpPr>
        <p:spPr>
          <a:xfrm>
            <a:off x="228600" y="228600"/>
            <a:ext cx="8686800" cy="11430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spcAft>
                <a:spcPts val="1200"/>
              </a:spcAft>
            </a:pPr>
            <a:r>
              <a:rPr lang="en-US" b="1" dirty="0">
                <a:latin typeface="Bold sand ms"/>
              </a:rPr>
              <a:t>Definitions and Terminology</a:t>
            </a:r>
          </a:p>
        </p:txBody>
      </p:sp>
      <p:cxnSp>
        <p:nvCxnSpPr>
          <p:cNvPr id="5" name="Straight Arrow Connector 4"/>
          <p:cNvCxnSpPr>
            <a:cxnSpLocks/>
          </p:cNvCxnSpPr>
          <p:nvPr/>
        </p:nvCxnSpPr>
        <p:spPr>
          <a:xfrm flipV="1">
            <a:off x="1460020" y="3886200"/>
            <a:ext cx="6189098" cy="18377"/>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mc:AlternateContent xmlns:mc="http://schemas.openxmlformats.org/markup-compatibility/2006" xmlns:a14="http://schemas.microsoft.com/office/drawing/2010/main">
        <mc:Choice Requires="a14">
          <p:sp>
            <p:nvSpPr>
              <p:cNvPr id="6" name="TextBox 5"/>
              <p:cNvSpPr txBox="1"/>
              <p:nvPr/>
            </p:nvSpPr>
            <p:spPr>
              <a:xfrm>
                <a:off x="2395728" y="3200400"/>
                <a:ext cx="381000" cy="369332"/>
              </a:xfrm>
              <a:prstGeom prst="rect">
                <a:avLst/>
              </a:prstGeom>
            </p:spPr>
            <p:style>
              <a:lnRef idx="0">
                <a:schemeClr val="accent2"/>
              </a:lnRef>
              <a:fillRef idx="3">
                <a:schemeClr val="accent2"/>
              </a:fillRef>
              <a:effectRef idx="3">
                <a:schemeClr val="accent2"/>
              </a:effectRef>
              <a:fontRef idx="minor">
                <a:schemeClr val="lt1"/>
              </a:fontRef>
            </p:style>
            <p:txBody>
              <a:bodyPr wrap="square" rtlCol="0">
                <a:spAutoFit/>
              </a:bodyPr>
              <a:lstStyle/>
              <a:p>
                <a:pPr/>
                <a14:m>
                  <m:oMathPara xmlns:m="http://schemas.openxmlformats.org/officeDocument/2006/math">
                    <m:oMathParaPr>
                      <m:jc m:val="centerGroup"/>
                    </m:oMathParaPr>
                    <m:oMath xmlns:m="http://schemas.openxmlformats.org/officeDocument/2006/math">
                      <m:r>
                        <a:rPr lang="en-US" i="1" smtClean="0">
                          <a:latin typeface="Cambria Math" charset="0"/>
                        </a:rPr>
                        <m:t>𝑋</m:t>
                      </m:r>
                    </m:oMath>
                  </m:oMathPara>
                </a14:m>
                <a:endParaRPr lang="en-US" dirty="0">
                  <a:latin typeface="Bold sand ms"/>
                </a:endParaRPr>
              </a:p>
            </p:txBody>
          </p:sp>
        </mc:Choice>
        <mc:Fallback xmlns="">
          <p:sp>
            <p:nvSpPr>
              <p:cNvPr id="6" name="TextBox 5"/>
              <p:cNvSpPr txBox="1">
                <a:spLocks noRot="1" noChangeAspect="1" noMove="1" noResize="1" noEditPoints="1" noAdjustHandles="1" noChangeArrowheads="1" noChangeShapeType="1" noTextEdit="1"/>
              </p:cNvSpPr>
              <p:nvPr/>
            </p:nvSpPr>
            <p:spPr>
              <a:xfrm>
                <a:off x="2395728" y="3200400"/>
                <a:ext cx="381000" cy="369332"/>
              </a:xfrm>
              <a:prstGeom prst="rect">
                <a:avLst/>
              </a:prstGeom>
              <a:blipFill rotWithShape="0">
                <a:blip r:embed="rId3"/>
                <a:stretch>
                  <a:fillRect/>
                </a:stretch>
              </a:blipFill>
            </p:spPr>
            <p:txBody>
              <a:bodyPr/>
              <a:lstStyle/>
              <a:p>
                <a:r>
                  <a:rPr lang="en-US">
                    <a:noFill/>
                  </a:rPr>
                  <a:t> </a:t>
                </a:r>
              </a:p>
            </p:txBody>
          </p:sp>
        </mc:Fallback>
      </mc:AlternateContent>
      <p:cxnSp>
        <p:nvCxnSpPr>
          <p:cNvPr id="7" name="Straight Connector 6"/>
          <p:cNvCxnSpPr>
            <a:cxnSpLocks/>
          </p:cNvCxnSpPr>
          <p:nvPr/>
        </p:nvCxnSpPr>
        <p:spPr>
          <a:xfrm>
            <a:off x="2590800" y="3733800"/>
            <a:ext cx="0" cy="336071"/>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8" name="Straight Connector 7"/>
          <p:cNvCxnSpPr>
            <a:cxnSpLocks/>
          </p:cNvCxnSpPr>
          <p:nvPr/>
        </p:nvCxnSpPr>
        <p:spPr>
          <a:xfrm>
            <a:off x="3352800" y="3733800"/>
            <a:ext cx="0" cy="336071"/>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0" name="Straight Connector 9"/>
          <p:cNvCxnSpPr>
            <a:cxnSpLocks/>
          </p:cNvCxnSpPr>
          <p:nvPr/>
        </p:nvCxnSpPr>
        <p:spPr>
          <a:xfrm>
            <a:off x="5638800" y="3733800"/>
            <a:ext cx="0" cy="336071"/>
          </a:xfrm>
          <a:prstGeom prst="line">
            <a:avLst/>
          </a:prstGeom>
          <a:ln w="25400"/>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1" name="TextBox 10"/>
              <p:cNvSpPr txBox="1"/>
              <p:nvPr/>
            </p:nvSpPr>
            <p:spPr>
              <a:xfrm>
                <a:off x="4191000" y="3181290"/>
                <a:ext cx="381000" cy="400110"/>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sz="2000" b="0" i="1" smtClean="0">
                          <a:latin typeface="Cambria Math" charset="0"/>
                          <a:ea typeface="Cambria Math" charset="0"/>
                          <a:cs typeface="Cambria Math" charset="0"/>
                        </a:rPr>
                        <m:t>⋯</m:t>
                      </m:r>
                      <m:r>
                        <a:rPr lang="en-US" sz="2000" b="0" i="0" smtClean="0">
                          <a:latin typeface="Cambria Math" charset="0"/>
                        </a:rPr>
                        <m:t> </m:t>
                      </m:r>
                    </m:oMath>
                  </m:oMathPara>
                </a14:m>
                <a:endParaRPr lang="en-US" sz="2000" dirty="0"/>
              </a:p>
            </p:txBody>
          </p:sp>
        </mc:Choice>
        <mc:Fallback xmlns="">
          <p:sp>
            <p:nvSpPr>
              <p:cNvPr id="11" name="TextBox 10"/>
              <p:cNvSpPr txBox="1">
                <a:spLocks noRot="1" noChangeAspect="1" noMove="1" noResize="1" noEditPoints="1" noAdjustHandles="1" noChangeArrowheads="1" noChangeShapeType="1" noTextEdit="1"/>
              </p:cNvSpPr>
              <p:nvPr/>
            </p:nvSpPr>
            <p:spPr>
              <a:xfrm>
                <a:off x="4191000" y="3181290"/>
                <a:ext cx="381000" cy="400110"/>
              </a:xfrm>
              <a:prstGeom prst="rect">
                <a:avLst/>
              </a:prstGeom>
              <a:blipFill rotWithShape="0">
                <a:blip r:embed="rId4"/>
                <a:stretch>
                  <a:fillRect t="-98485" r="-30645" b="-124242"/>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3" name="TextBox 12"/>
              <p:cNvSpPr txBox="1"/>
              <p:nvPr/>
            </p:nvSpPr>
            <p:spPr>
              <a:xfrm>
                <a:off x="3200400" y="3200400"/>
                <a:ext cx="381000" cy="369332"/>
              </a:xfrm>
              <a:prstGeom prst="rect">
                <a:avLst/>
              </a:prstGeom>
            </p:spPr>
            <p:style>
              <a:lnRef idx="0">
                <a:schemeClr val="accent2"/>
              </a:lnRef>
              <a:fillRef idx="3">
                <a:schemeClr val="accent2"/>
              </a:fillRef>
              <a:effectRef idx="3">
                <a:schemeClr val="accent2"/>
              </a:effectRef>
              <a:fontRef idx="minor">
                <a:schemeClr val="lt1"/>
              </a:fontRef>
            </p:style>
            <p:txBody>
              <a:bodyPr wrap="square" rtlCol="0">
                <a:spAutoFit/>
              </a:bodyPr>
              <a:lstStyle/>
              <a:p>
                <a:pPr/>
                <a14:m>
                  <m:oMathPara xmlns:m="http://schemas.openxmlformats.org/officeDocument/2006/math">
                    <m:oMathParaPr>
                      <m:jc m:val="centerGroup"/>
                    </m:oMathParaPr>
                    <m:oMath xmlns:m="http://schemas.openxmlformats.org/officeDocument/2006/math">
                      <m:r>
                        <a:rPr lang="en-US" i="1" smtClean="0">
                          <a:latin typeface="Cambria Math" charset="0"/>
                        </a:rPr>
                        <m:t>𝑋</m:t>
                      </m:r>
                    </m:oMath>
                  </m:oMathPara>
                </a14:m>
                <a:endParaRPr lang="en-US" dirty="0">
                  <a:latin typeface="Bold sand ms"/>
                </a:endParaRPr>
              </a:p>
            </p:txBody>
          </p:sp>
        </mc:Choice>
        <mc:Fallback xmlns="">
          <p:sp>
            <p:nvSpPr>
              <p:cNvPr id="13" name="TextBox 12"/>
              <p:cNvSpPr txBox="1">
                <a:spLocks noRot="1" noChangeAspect="1" noMove="1" noResize="1" noEditPoints="1" noAdjustHandles="1" noChangeArrowheads="1" noChangeShapeType="1" noTextEdit="1"/>
              </p:cNvSpPr>
              <p:nvPr/>
            </p:nvSpPr>
            <p:spPr>
              <a:xfrm>
                <a:off x="3200400" y="3200400"/>
                <a:ext cx="381000" cy="369332"/>
              </a:xfrm>
              <a:prstGeom prst="rect">
                <a:avLst/>
              </a:prstGeom>
              <a:blipFill rotWithShape="0">
                <a:blip r:embed="rId3"/>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4" name="TextBox 13"/>
              <p:cNvSpPr txBox="1"/>
              <p:nvPr/>
            </p:nvSpPr>
            <p:spPr>
              <a:xfrm>
                <a:off x="5410200" y="3200400"/>
                <a:ext cx="381000" cy="369332"/>
              </a:xfrm>
              <a:prstGeom prst="rect">
                <a:avLst/>
              </a:prstGeom>
            </p:spPr>
            <p:style>
              <a:lnRef idx="0">
                <a:schemeClr val="accent2"/>
              </a:lnRef>
              <a:fillRef idx="3">
                <a:schemeClr val="accent2"/>
              </a:fillRef>
              <a:effectRef idx="3">
                <a:schemeClr val="accent2"/>
              </a:effectRef>
              <a:fontRef idx="minor">
                <a:schemeClr val="lt1"/>
              </a:fontRef>
            </p:style>
            <p:txBody>
              <a:bodyPr wrap="square" rtlCol="0">
                <a:spAutoFit/>
              </a:bodyPr>
              <a:lstStyle/>
              <a:p>
                <a:pPr/>
                <a14:m>
                  <m:oMathPara xmlns:m="http://schemas.openxmlformats.org/officeDocument/2006/math">
                    <m:oMathParaPr>
                      <m:jc m:val="centerGroup"/>
                    </m:oMathParaPr>
                    <m:oMath xmlns:m="http://schemas.openxmlformats.org/officeDocument/2006/math">
                      <m:r>
                        <a:rPr lang="en-US" i="1" smtClean="0">
                          <a:latin typeface="Cambria Math" charset="0"/>
                        </a:rPr>
                        <m:t>𝑋</m:t>
                      </m:r>
                    </m:oMath>
                  </m:oMathPara>
                </a14:m>
                <a:endParaRPr lang="en-US" dirty="0">
                  <a:latin typeface="Bold sand ms"/>
                </a:endParaRPr>
              </a:p>
            </p:txBody>
          </p:sp>
        </mc:Choice>
        <mc:Fallback xmlns="">
          <p:sp>
            <p:nvSpPr>
              <p:cNvPr id="14" name="TextBox 13"/>
              <p:cNvSpPr txBox="1">
                <a:spLocks noRot="1" noChangeAspect="1" noMove="1" noResize="1" noEditPoints="1" noAdjustHandles="1" noChangeArrowheads="1" noChangeShapeType="1" noTextEdit="1"/>
              </p:cNvSpPr>
              <p:nvPr/>
            </p:nvSpPr>
            <p:spPr>
              <a:xfrm>
                <a:off x="5410200" y="3200400"/>
                <a:ext cx="381000" cy="369332"/>
              </a:xfrm>
              <a:prstGeom prst="rect">
                <a:avLst/>
              </a:prstGeom>
              <a:blipFill rotWithShape="0">
                <a:blip r:embed="rId5"/>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1001754341"/>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Content Placeholder 2"/>
          <p:cNvSpPr txBox="1">
            <a:spLocks/>
          </p:cNvSpPr>
          <p:nvPr/>
        </p:nvSpPr>
        <p:spPr>
          <a:xfrm>
            <a:off x="457200" y="1494000"/>
            <a:ext cx="8001000" cy="4525963"/>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1028700" indent="-571500" algn="l" defTabSz="914400" rtl="0" eaLnBrk="1" latinLnBrk="0" hangingPunct="1">
              <a:spcBef>
                <a:spcPct val="20000"/>
              </a:spcBef>
              <a:buFont typeface="+mj-lt"/>
              <a:buAutoNum type="romanLcPeriod"/>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Wingdings" pitchFamily="2" charset="2"/>
              <a:buChar char="Ø"/>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227013" indent="0">
              <a:spcBef>
                <a:spcPts val="700"/>
              </a:spcBef>
              <a:buClr>
                <a:schemeClr val="accent1"/>
              </a:buClr>
              <a:buNone/>
            </a:pPr>
            <a:r>
              <a:rPr lang="en-US" sz="2200" dirty="0">
                <a:latin typeface="Bold sand ms"/>
              </a:rPr>
              <a:t>A </a:t>
            </a:r>
            <a:r>
              <a:rPr lang="en-US" sz="2200" b="1" dirty="0">
                <a:latin typeface="Bold sand ms"/>
              </a:rPr>
              <a:t>perpetuity</a:t>
            </a:r>
            <a:r>
              <a:rPr lang="en-US" sz="2200" dirty="0">
                <a:latin typeface="Bold sand ms"/>
              </a:rPr>
              <a:t> is an annuity in which the payments continue forever.</a:t>
            </a:r>
          </a:p>
          <a:p>
            <a:pPr marL="227013" indent="0">
              <a:spcBef>
                <a:spcPts val="700"/>
              </a:spcBef>
              <a:buClr>
                <a:schemeClr val="accent1"/>
              </a:buClr>
              <a:buNone/>
            </a:pPr>
            <a:r>
              <a:rPr lang="en-US" sz="2200" dirty="0">
                <a:latin typeface="Bold sand ms"/>
              </a:rPr>
              <a:t>A perpetuity has no end date. </a:t>
            </a:r>
            <a:endParaRPr lang="en-US" sz="2000" dirty="0">
              <a:solidFill>
                <a:schemeClr val="tx1"/>
              </a:solidFill>
              <a:latin typeface="Bold sand ms"/>
            </a:endParaRPr>
          </a:p>
          <a:p>
            <a:pPr marL="0" indent="0">
              <a:buFont typeface="Arial" pitchFamily="34" charset="0"/>
              <a:buNone/>
            </a:pPr>
            <a:endParaRPr lang="en-US" sz="2000" dirty="0">
              <a:solidFill>
                <a:schemeClr val="tx1"/>
              </a:solidFill>
              <a:latin typeface="Bold sand ms"/>
            </a:endParaRPr>
          </a:p>
        </p:txBody>
      </p:sp>
      <p:sp>
        <p:nvSpPr>
          <p:cNvPr id="4" name="Title 1"/>
          <p:cNvSpPr txBox="1">
            <a:spLocks/>
          </p:cNvSpPr>
          <p:nvPr/>
        </p:nvSpPr>
        <p:spPr>
          <a:xfrm>
            <a:off x="228600" y="228600"/>
            <a:ext cx="8686800" cy="11430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spcAft>
                <a:spcPts val="1200"/>
              </a:spcAft>
            </a:pPr>
            <a:r>
              <a:rPr lang="en-US" b="1" dirty="0">
                <a:latin typeface="Bold sand ms"/>
              </a:rPr>
              <a:t>Definitions and Terminology</a:t>
            </a:r>
          </a:p>
        </p:txBody>
      </p:sp>
      <p:cxnSp>
        <p:nvCxnSpPr>
          <p:cNvPr id="5" name="Straight Arrow Connector 4"/>
          <p:cNvCxnSpPr>
            <a:cxnSpLocks/>
          </p:cNvCxnSpPr>
          <p:nvPr/>
        </p:nvCxnSpPr>
        <p:spPr>
          <a:xfrm flipV="1">
            <a:off x="1460020" y="3886200"/>
            <a:ext cx="6189098" cy="18377"/>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mc:AlternateContent xmlns:mc="http://schemas.openxmlformats.org/markup-compatibility/2006" xmlns:a14="http://schemas.microsoft.com/office/drawing/2010/main">
        <mc:Choice Requires="a14">
          <p:sp>
            <p:nvSpPr>
              <p:cNvPr id="6" name="TextBox 5"/>
              <p:cNvSpPr txBox="1"/>
              <p:nvPr/>
            </p:nvSpPr>
            <p:spPr>
              <a:xfrm>
                <a:off x="2395728" y="3200400"/>
                <a:ext cx="381000" cy="369332"/>
              </a:xfrm>
              <a:prstGeom prst="rect">
                <a:avLst/>
              </a:prstGeom>
            </p:spPr>
            <p:style>
              <a:lnRef idx="0">
                <a:schemeClr val="accent2"/>
              </a:lnRef>
              <a:fillRef idx="3">
                <a:schemeClr val="accent2"/>
              </a:fillRef>
              <a:effectRef idx="3">
                <a:schemeClr val="accent2"/>
              </a:effectRef>
              <a:fontRef idx="minor">
                <a:schemeClr val="lt1"/>
              </a:fontRef>
            </p:style>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i="1" smtClean="0">
                              <a:latin typeface="Cambria Math" panose="02040503050406030204" pitchFamily="18" charset="0"/>
                            </a:rPr>
                          </m:ctrlPr>
                        </m:sSubPr>
                        <m:e>
                          <m:r>
                            <a:rPr lang="en-US" b="0" i="1" smtClean="0">
                              <a:latin typeface="Cambria Math" charset="0"/>
                            </a:rPr>
                            <m:t>𝑋</m:t>
                          </m:r>
                        </m:e>
                        <m:sub>
                          <m:r>
                            <a:rPr lang="en-US" b="0" i="1" smtClean="0">
                              <a:latin typeface="Cambria Math" charset="0"/>
                            </a:rPr>
                            <m:t>1</m:t>
                          </m:r>
                        </m:sub>
                      </m:sSub>
                    </m:oMath>
                  </m:oMathPara>
                </a14:m>
                <a:endParaRPr lang="en-US" dirty="0">
                  <a:latin typeface="Bold sand ms"/>
                </a:endParaRPr>
              </a:p>
            </p:txBody>
          </p:sp>
        </mc:Choice>
        <mc:Fallback xmlns="">
          <p:sp>
            <p:nvSpPr>
              <p:cNvPr id="6" name="TextBox 5"/>
              <p:cNvSpPr txBox="1">
                <a:spLocks noRot="1" noChangeAspect="1" noMove="1" noResize="1" noEditPoints="1" noAdjustHandles="1" noChangeArrowheads="1" noChangeShapeType="1" noTextEdit="1"/>
              </p:cNvSpPr>
              <p:nvPr/>
            </p:nvSpPr>
            <p:spPr>
              <a:xfrm>
                <a:off x="2395728" y="3200400"/>
                <a:ext cx="381000" cy="369332"/>
              </a:xfrm>
              <a:prstGeom prst="rect">
                <a:avLst/>
              </a:prstGeom>
              <a:blipFill rotWithShape="0">
                <a:blip r:embed="rId3"/>
                <a:stretch>
                  <a:fillRect/>
                </a:stretch>
              </a:blipFill>
            </p:spPr>
            <p:txBody>
              <a:bodyPr/>
              <a:lstStyle/>
              <a:p>
                <a:r>
                  <a:rPr lang="en-US">
                    <a:noFill/>
                  </a:rPr>
                  <a:t> </a:t>
                </a:r>
              </a:p>
            </p:txBody>
          </p:sp>
        </mc:Fallback>
      </mc:AlternateContent>
      <p:cxnSp>
        <p:nvCxnSpPr>
          <p:cNvPr id="7" name="Straight Connector 6"/>
          <p:cNvCxnSpPr>
            <a:cxnSpLocks/>
          </p:cNvCxnSpPr>
          <p:nvPr/>
        </p:nvCxnSpPr>
        <p:spPr>
          <a:xfrm>
            <a:off x="2590800" y="3733800"/>
            <a:ext cx="0" cy="336071"/>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8" name="Straight Connector 7"/>
          <p:cNvCxnSpPr>
            <a:cxnSpLocks/>
          </p:cNvCxnSpPr>
          <p:nvPr/>
        </p:nvCxnSpPr>
        <p:spPr>
          <a:xfrm>
            <a:off x="3352800" y="3733800"/>
            <a:ext cx="0" cy="336071"/>
          </a:xfrm>
          <a:prstGeom prst="line">
            <a:avLst/>
          </a:prstGeom>
          <a:ln w="25400"/>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1" name="TextBox 10"/>
              <p:cNvSpPr txBox="1"/>
              <p:nvPr/>
            </p:nvSpPr>
            <p:spPr>
              <a:xfrm>
                <a:off x="4724400" y="3181290"/>
                <a:ext cx="381000" cy="400110"/>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sz="2000" b="0" i="1" smtClean="0">
                          <a:latin typeface="Cambria Math" charset="0"/>
                          <a:ea typeface="Cambria Math" charset="0"/>
                          <a:cs typeface="Cambria Math" charset="0"/>
                        </a:rPr>
                        <m:t>⋯</m:t>
                      </m:r>
                      <m:r>
                        <a:rPr lang="en-US" sz="2000" b="0" i="0" smtClean="0">
                          <a:latin typeface="Cambria Math" charset="0"/>
                        </a:rPr>
                        <m:t> </m:t>
                      </m:r>
                    </m:oMath>
                  </m:oMathPara>
                </a14:m>
                <a:endParaRPr lang="en-US" sz="2000" dirty="0"/>
              </a:p>
            </p:txBody>
          </p:sp>
        </mc:Choice>
        <mc:Fallback xmlns="">
          <p:sp>
            <p:nvSpPr>
              <p:cNvPr id="11" name="TextBox 10"/>
              <p:cNvSpPr txBox="1">
                <a:spLocks noRot="1" noChangeAspect="1" noMove="1" noResize="1" noEditPoints="1" noAdjustHandles="1" noChangeArrowheads="1" noChangeShapeType="1" noTextEdit="1"/>
              </p:cNvSpPr>
              <p:nvPr/>
            </p:nvSpPr>
            <p:spPr>
              <a:xfrm>
                <a:off x="4724400" y="3181290"/>
                <a:ext cx="381000" cy="400110"/>
              </a:xfrm>
              <a:prstGeom prst="rect">
                <a:avLst/>
              </a:prstGeom>
              <a:blipFill rotWithShape="0">
                <a:blip r:embed="rId4"/>
                <a:stretch>
                  <a:fillRect t="-98485" r="-28571" b="-124242"/>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3" name="TextBox 12"/>
              <p:cNvSpPr txBox="1"/>
              <p:nvPr/>
            </p:nvSpPr>
            <p:spPr>
              <a:xfrm>
                <a:off x="3200400" y="3200400"/>
                <a:ext cx="381000" cy="369332"/>
              </a:xfrm>
              <a:prstGeom prst="rect">
                <a:avLst/>
              </a:prstGeom>
            </p:spPr>
            <p:style>
              <a:lnRef idx="0">
                <a:schemeClr val="accent2"/>
              </a:lnRef>
              <a:fillRef idx="3">
                <a:schemeClr val="accent2"/>
              </a:fillRef>
              <a:effectRef idx="3">
                <a:schemeClr val="accent2"/>
              </a:effectRef>
              <a:fontRef idx="minor">
                <a:schemeClr val="lt1"/>
              </a:fontRef>
            </p:style>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i="1" smtClean="0">
                              <a:latin typeface="Cambria Math" panose="02040503050406030204" pitchFamily="18" charset="0"/>
                            </a:rPr>
                          </m:ctrlPr>
                        </m:sSubPr>
                        <m:e>
                          <m:r>
                            <a:rPr lang="en-US" b="0" i="1" smtClean="0">
                              <a:latin typeface="Cambria Math" charset="0"/>
                            </a:rPr>
                            <m:t>𝑋</m:t>
                          </m:r>
                        </m:e>
                        <m:sub>
                          <m:r>
                            <a:rPr lang="en-US" b="0" i="1" smtClean="0">
                              <a:latin typeface="Cambria Math" charset="0"/>
                            </a:rPr>
                            <m:t>2</m:t>
                          </m:r>
                        </m:sub>
                      </m:sSub>
                    </m:oMath>
                  </m:oMathPara>
                </a14:m>
                <a:endParaRPr lang="en-US" dirty="0">
                  <a:latin typeface="Bold sand ms"/>
                </a:endParaRPr>
              </a:p>
            </p:txBody>
          </p:sp>
        </mc:Choice>
        <mc:Fallback xmlns="">
          <p:sp>
            <p:nvSpPr>
              <p:cNvPr id="13" name="TextBox 12"/>
              <p:cNvSpPr txBox="1">
                <a:spLocks noRot="1" noChangeAspect="1" noMove="1" noResize="1" noEditPoints="1" noAdjustHandles="1" noChangeArrowheads="1" noChangeShapeType="1" noTextEdit="1"/>
              </p:cNvSpPr>
              <p:nvPr/>
            </p:nvSpPr>
            <p:spPr>
              <a:xfrm>
                <a:off x="3200400" y="3200400"/>
                <a:ext cx="381000" cy="369332"/>
              </a:xfrm>
              <a:prstGeom prst="rect">
                <a:avLst/>
              </a:prstGeom>
              <a:blipFill rotWithShape="0">
                <a:blip r:embed="rId5"/>
                <a:stretch>
                  <a:fillRect/>
                </a:stretch>
              </a:blipFill>
            </p:spPr>
            <p:txBody>
              <a:bodyPr/>
              <a:lstStyle/>
              <a:p>
                <a:r>
                  <a:rPr lang="en-US">
                    <a:noFill/>
                  </a:rPr>
                  <a:t> </a:t>
                </a:r>
              </a:p>
            </p:txBody>
          </p:sp>
        </mc:Fallback>
      </mc:AlternateContent>
      <p:cxnSp>
        <p:nvCxnSpPr>
          <p:cNvPr id="12" name="Straight Connector 11"/>
          <p:cNvCxnSpPr>
            <a:cxnSpLocks/>
          </p:cNvCxnSpPr>
          <p:nvPr/>
        </p:nvCxnSpPr>
        <p:spPr>
          <a:xfrm>
            <a:off x="4114800" y="3733800"/>
            <a:ext cx="0" cy="336071"/>
          </a:xfrm>
          <a:prstGeom prst="line">
            <a:avLst/>
          </a:prstGeom>
          <a:ln w="25400"/>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4" name="TextBox 13"/>
              <p:cNvSpPr txBox="1"/>
              <p:nvPr/>
            </p:nvSpPr>
            <p:spPr>
              <a:xfrm>
                <a:off x="3962400" y="3200400"/>
                <a:ext cx="381000" cy="369332"/>
              </a:xfrm>
              <a:prstGeom prst="rect">
                <a:avLst/>
              </a:prstGeom>
            </p:spPr>
            <p:style>
              <a:lnRef idx="0">
                <a:schemeClr val="accent2"/>
              </a:lnRef>
              <a:fillRef idx="3">
                <a:schemeClr val="accent2"/>
              </a:fillRef>
              <a:effectRef idx="3">
                <a:schemeClr val="accent2"/>
              </a:effectRef>
              <a:fontRef idx="minor">
                <a:schemeClr val="lt1"/>
              </a:fontRef>
            </p:style>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i="1" smtClean="0">
                              <a:latin typeface="Cambria Math" panose="02040503050406030204" pitchFamily="18" charset="0"/>
                            </a:rPr>
                          </m:ctrlPr>
                        </m:sSubPr>
                        <m:e>
                          <m:r>
                            <a:rPr lang="en-US" b="0" i="1" smtClean="0">
                              <a:latin typeface="Cambria Math" charset="0"/>
                            </a:rPr>
                            <m:t>𝑋</m:t>
                          </m:r>
                        </m:e>
                        <m:sub>
                          <m:r>
                            <a:rPr lang="en-US" b="0" i="1" smtClean="0">
                              <a:latin typeface="Cambria Math" charset="0"/>
                            </a:rPr>
                            <m:t>3</m:t>
                          </m:r>
                        </m:sub>
                      </m:sSub>
                    </m:oMath>
                  </m:oMathPara>
                </a14:m>
                <a:endParaRPr lang="en-US" dirty="0">
                  <a:latin typeface="Bold sand ms"/>
                </a:endParaRPr>
              </a:p>
            </p:txBody>
          </p:sp>
        </mc:Choice>
        <mc:Fallback xmlns="">
          <p:sp>
            <p:nvSpPr>
              <p:cNvPr id="14" name="TextBox 13"/>
              <p:cNvSpPr txBox="1">
                <a:spLocks noRot="1" noChangeAspect="1" noMove="1" noResize="1" noEditPoints="1" noAdjustHandles="1" noChangeArrowheads="1" noChangeShapeType="1" noTextEdit="1"/>
              </p:cNvSpPr>
              <p:nvPr/>
            </p:nvSpPr>
            <p:spPr>
              <a:xfrm>
                <a:off x="3962400" y="3200400"/>
                <a:ext cx="381000" cy="369332"/>
              </a:xfrm>
              <a:prstGeom prst="rect">
                <a:avLst/>
              </a:prstGeom>
              <a:blipFill rotWithShape="0">
                <a:blip r:embed="rId6"/>
                <a:stretch>
                  <a:fillRect/>
                </a:stretch>
              </a:blipFill>
            </p:spPr>
            <p:txBody>
              <a:bodyPr/>
              <a:lstStyle/>
              <a:p>
                <a:r>
                  <a:rPr lang="en-US">
                    <a:noFill/>
                  </a:rPr>
                  <a:t> </a:t>
                </a:r>
              </a:p>
            </p:txBody>
          </p:sp>
        </mc:Fallback>
      </mc:AlternateContent>
      <p:cxnSp>
        <p:nvCxnSpPr>
          <p:cNvPr id="18" name="Straight Connector 17"/>
          <p:cNvCxnSpPr>
            <a:cxnSpLocks/>
          </p:cNvCxnSpPr>
          <p:nvPr/>
        </p:nvCxnSpPr>
        <p:spPr>
          <a:xfrm>
            <a:off x="1828800" y="3733800"/>
            <a:ext cx="0" cy="336071"/>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9" name="Straight Connector 18"/>
          <p:cNvCxnSpPr>
            <a:cxnSpLocks/>
          </p:cNvCxnSpPr>
          <p:nvPr/>
        </p:nvCxnSpPr>
        <p:spPr>
          <a:xfrm>
            <a:off x="1828800" y="4114800"/>
            <a:ext cx="12220" cy="1188720"/>
          </a:xfrm>
          <a:prstGeom prst="line">
            <a:avLst/>
          </a:prstGeom>
          <a:ln w="25400">
            <a:solidFill>
              <a:schemeClr val="accent1"/>
            </a:solidFill>
            <a:headEnd type="arrow"/>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20" name="TextBox 19"/>
              <p:cNvSpPr txBox="1"/>
              <p:nvPr/>
            </p:nvSpPr>
            <p:spPr>
              <a:xfrm>
                <a:off x="1600200" y="5254823"/>
                <a:ext cx="4034759" cy="30777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2000" i="1" smtClean="0">
                          <a:latin typeface="Cambria Math" charset="0"/>
                        </a:rPr>
                        <m:t> </m:t>
                      </m:r>
                      <m:r>
                        <a:rPr lang="en-US" sz="2000" b="0" i="0" smtClean="0">
                          <a:latin typeface="Cambria Math" charset="0"/>
                        </a:rPr>
                        <m:t> </m:t>
                      </m:r>
                      <m:r>
                        <m:rPr>
                          <m:sty m:val="p"/>
                        </m:rPr>
                        <a:rPr lang="en-US" sz="2000" b="0" i="0" smtClean="0">
                          <a:latin typeface="Cambria Math" charset="0"/>
                        </a:rPr>
                        <m:t>start</m:t>
                      </m:r>
                      <m:r>
                        <a:rPr lang="en-US" sz="2000" b="0" i="0" smtClean="0">
                          <a:latin typeface="Cambria Math" charset="0"/>
                        </a:rPr>
                        <m:t> </m:t>
                      </m:r>
                      <m:r>
                        <m:rPr>
                          <m:sty m:val="p"/>
                        </m:rPr>
                        <a:rPr lang="en-US" sz="2000" b="0" i="0" smtClean="0">
                          <a:latin typeface="Cambria Math" charset="0"/>
                        </a:rPr>
                        <m:t>date</m:t>
                      </m:r>
                      <m:r>
                        <a:rPr lang="en-US" sz="2000" b="0" i="0" smtClean="0">
                          <a:latin typeface="Cambria Math" charset="0"/>
                        </a:rPr>
                        <m:t> </m:t>
                      </m:r>
                      <m:r>
                        <m:rPr>
                          <m:sty m:val="p"/>
                        </m:rPr>
                        <a:rPr lang="en-US" sz="2000" b="0" i="0" smtClean="0">
                          <a:latin typeface="Cambria Math" charset="0"/>
                        </a:rPr>
                        <m:t>for</m:t>
                      </m:r>
                      <m:r>
                        <a:rPr lang="en-US" sz="2000" b="0" i="0" smtClean="0">
                          <a:latin typeface="Cambria Math" charset="0"/>
                        </a:rPr>
                        <m:t> </m:t>
                      </m:r>
                      <m:r>
                        <m:rPr>
                          <m:sty m:val="p"/>
                        </m:rPr>
                        <a:rPr lang="en-US" sz="2000" b="0" i="0" smtClean="0">
                          <a:latin typeface="Cambria Math" charset="0"/>
                        </a:rPr>
                        <m:t>perpetuity</m:t>
                      </m:r>
                      <m:r>
                        <a:rPr lang="en-US" sz="2000" b="0" i="0" smtClean="0">
                          <a:latin typeface="Cambria Math" charset="0"/>
                        </a:rPr>
                        <m:t> </m:t>
                      </m:r>
                      <m:r>
                        <m:rPr>
                          <m:sty m:val="p"/>
                        </m:rPr>
                        <a:rPr lang="en-US" sz="2000" b="0" i="0" smtClean="0">
                          <a:latin typeface="Cambria Math" charset="0"/>
                        </a:rPr>
                        <m:t>immediate</m:t>
                      </m:r>
                    </m:oMath>
                  </m:oMathPara>
                </a14:m>
                <a:endParaRPr lang="en-US" sz="2000" b="0" dirty="0"/>
              </a:p>
            </p:txBody>
          </p:sp>
        </mc:Choice>
        <mc:Fallback xmlns="">
          <p:sp>
            <p:nvSpPr>
              <p:cNvPr id="20" name="TextBox 19"/>
              <p:cNvSpPr txBox="1">
                <a:spLocks noRot="1" noChangeAspect="1" noMove="1" noResize="1" noEditPoints="1" noAdjustHandles="1" noChangeArrowheads="1" noChangeShapeType="1" noTextEdit="1"/>
              </p:cNvSpPr>
              <p:nvPr/>
            </p:nvSpPr>
            <p:spPr>
              <a:xfrm>
                <a:off x="1600200" y="5254823"/>
                <a:ext cx="4034759" cy="307777"/>
              </a:xfrm>
              <a:prstGeom prst="rect">
                <a:avLst/>
              </a:prstGeom>
              <a:blipFill rotWithShape="0">
                <a:blip r:embed="rId8"/>
                <a:stretch>
                  <a:fillRect l="-2118" t="-143137" r="-1362" b="-174510"/>
                </a:stretch>
              </a:blipFill>
            </p:spPr>
            <p:txBody>
              <a:bodyPr/>
              <a:lstStyle/>
              <a:p>
                <a:r>
                  <a:rPr lang="en-US">
                    <a:noFill/>
                  </a:rPr>
                  <a:t> </a:t>
                </a:r>
              </a:p>
            </p:txBody>
          </p:sp>
        </mc:Fallback>
      </mc:AlternateContent>
    </p:spTree>
    <p:extLst>
      <p:ext uri="{BB962C8B-B14F-4D97-AF65-F5344CB8AC3E}">
        <p14:creationId xmlns:p14="http://schemas.microsoft.com/office/powerpoint/2010/main" val="172447801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Content Placeholder 2"/>
          <p:cNvSpPr txBox="1">
            <a:spLocks/>
          </p:cNvSpPr>
          <p:nvPr/>
        </p:nvSpPr>
        <p:spPr>
          <a:xfrm>
            <a:off x="457200" y="1494000"/>
            <a:ext cx="8001000" cy="4525963"/>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1028700" indent="-571500" algn="l" defTabSz="914400" rtl="0" eaLnBrk="1" latinLnBrk="0" hangingPunct="1">
              <a:spcBef>
                <a:spcPct val="20000"/>
              </a:spcBef>
              <a:buFont typeface="+mj-lt"/>
              <a:buAutoNum type="romanLcPeriod"/>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Wingdings" pitchFamily="2" charset="2"/>
              <a:buChar char="Ø"/>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227013" indent="0">
              <a:spcBef>
                <a:spcPts val="700"/>
              </a:spcBef>
              <a:buClr>
                <a:schemeClr val="accent1"/>
              </a:buClr>
              <a:buNone/>
            </a:pPr>
            <a:r>
              <a:rPr lang="en-US" sz="2200" dirty="0">
                <a:latin typeface="Bold sand ms"/>
              </a:rPr>
              <a:t>A </a:t>
            </a:r>
            <a:r>
              <a:rPr lang="en-US" sz="2200" b="1" dirty="0">
                <a:latin typeface="Bold sand ms"/>
              </a:rPr>
              <a:t>perpetuity</a:t>
            </a:r>
            <a:r>
              <a:rPr lang="en-US" sz="2200" dirty="0">
                <a:latin typeface="Bold sand ms"/>
              </a:rPr>
              <a:t> is an annuity in which the payments continue forever.</a:t>
            </a:r>
          </a:p>
          <a:p>
            <a:pPr marL="227013" indent="0">
              <a:spcBef>
                <a:spcPts val="700"/>
              </a:spcBef>
              <a:buClr>
                <a:schemeClr val="accent1"/>
              </a:buClr>
              <a:buNone/>
            </a:pPr>
            <a:r>
              <a:rPr lang="en-US" sz="2200" dirty="0">
                <a:latin typeface="Bold sand ms"/>
              </a:rPr>
              <a:t>A perpetuity has no end date. </a:t>
            </a:r>
            <a:endParaRPr lang="en-US" sz="2000" dirty="0">
              <a:solidFill>
                <a:schemeClr val="tx1"/>
              </a:solidFill>
              <a:latin typeface="Bold sand ms"/>
            </a:endParaRPr>
          </a:p>
          <a:p>
            <a:pPr marL="0" indent="0">
              <a:buFont typeface="Arial" pitchFamily="34" charset="0"/>
              <a:buNone/>
            </a:pPr>
            <a:endParaRPr lang="en-US" sz="2000" dirty="0">
              <a:solidFill>
                <a:schemeClr val="tx1"/>
              </a:solidFill>
              <a:latin typeface="Bold sand ms"/>
            </a:endParaRPr>
          </a:p>
        </p:txBody>
      </p:sp>
      <p:sp>
        <p:nvSpPr>
          <p:cNvPr id="4" name="Title 1"/>
          <p:cNvSpPr txBox="1">
            <a:spLocks/>
          </p:cNvSpPr>
          <p:nvPr/>
        </p:nvSpPr>
        <p:spPr>
          <a:xfrm>
            <a:off x="228600" y="228600"/>
            <a:ext cx="8686800" cy="11430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spcAft>
                <a:spcPts val="1200"/>
              </a:spcAft>
            </a:pPr>
            <a:r>
              <a:rPr lang="en-US" b="1" dirty="0">
                <a:latin typeface="Bold sand ms"/>
              </a:rPr>
              <a:t>Definitions and Terminology</a:t>
            </a:r>
          </a:p>
        </p:txBody>
      </p:sp>
      <p:cxnSp>
        <p:nvCxnSpPr>
          <p:cNvPr id="5" name="Straight Arrow Connector 4"/>
          <p:cNvCxnSpPr>
            <a:cxnSpLocks/>
          </p:cNvCxnSpPr>
          <p:nvPr/>
        </p:nvCxnSpPr>
        <p:spPr>
          <a:xfrm flipV="1">
            <a:off x="1460020" y="3886200"/>
            <a:ext cx="6189098" cy="18377"/>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mc:AlternateContent xmlns:mc="http://schemas.openxmlformats.org/markup-compatibility/2006" xmlns:a14="http://schemas.microsoft.com/office/drawing/2010/main">
        <mc:Choice Requires="a14">
          <p:sp>
            <p:nvSpPr>
              <p:cNvPr id="6" name="TextBox 5"/>
              <p:cNvSpPr txBox="1"/>
              <p:nvPr/>
            </p:nvSpPr>
            <p:spPr>
              <a:xfrm>
                <a:off x="2395728" y="3200400"/>
                <a:ext cx="381000" cy="369332"/>
              </a:xfrm>
              <a:prstGeom prst="rect">
                <a:avLst/>
              </a:prstGeom>
            </p:spPr>
            <p:style>
              <a:lnRef idx="0">
                <a:schemeClr val="accent2"/>
              </a:lnRef>
              <a:fillRef idx="3">
                <a:schemeClr val="accent2"/>
              </a:fillRef>
              <a:effectRef idx="3">
                <a:schemeClr val="accent2"/>
              </a:effectRef>
              <a:fontRef idx="minor">
                <a:schemeClr val="lt1"/>
              </a:fontRef>
            </p:style>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i="1" smtClean="0">
                              <a:latin typeface="Cambria Math" panose="02040503050406030204" pitchFamily="18" charset="0"/>
                            </a:rPr>
                          </m:ctrlPr>
                        </m:sSubPr>
                        <m:e>
                          <m:r>
                            <a:rPr lang="en-US" b="0" i="1" smtClean="0">
                              <a:latin typeface="Cambria Math" charset="0"/>
                            </a:rPr>
                            <m:t>𝑋</m:t>
                          </m:r>
                        </m:e>
                        <m:sub>
                          <m:r>
                            <a:rPr lang="en-US" b="0" i="1" smtClean="0">
                              <a:latin typeface="Cambria Math" charset="0"/>
                            </a:rPr>
                            <m:t>1</m:t>
                          </m:r>
                        </m:sub>
                      </m:sSub>
                    </m:oMath>
                  </m:oMathPara>
                </a14:m>
                <a:endParaRPr lang="en-US" dirty="0">
                  <a:latin typeface="Bold sand ms"/>
                </a:endParaRPr>
              </a:p>
            </p:txBody>
          </p:sp>
        </mc:Choice>
        <mc:Fallback xmlns="">
          <p:sp>
            <p:nvSpPr>
              <p:cNvPr id="6" name="TextBox 5"/>
              <p:cNvSpPr txBox="1">
                <a:spLocks noRot="1" noChangeAspect="1" noMove="1" noResize="1" noEditPoints="1" noAdjustHandles="1" noChangeArrowheads="1" noChangeShapeType="1" noTextEdit="1"/>
              </p:cNvSpPr>
              <p:nvPr/>
            </p:nvSpPr>
            <p:spPr>
              <a:xfrm>
                <a:off x="2395728" y="3200400"/>
                <a:ext cx="381000" cy="369332"/>
              </a:xfrm>
              <a:prstGeom prst="rect">
                <a:avLst/>
              </a:prstGeom>
              <a:blipFill rotWithShape="0">
                <a:blip r:embed="rId3"/>
                <a:stretch>
                  <a:fillRect/>
                </a:stretch>
              </a:blipFill>
            </p:spPr>
            <p:txBody>
              <a:bodyPr/>
              <a:lstStyle/>
              <a:p>
                <a:r>
                  <a:rPr lang="en-US">
                    <a:noFill/>
                  </a:rPr>
                  <a:t> </a:t>
                </a:r>
              </a:p>
            </p:txBody>
          </p:sp>
        </mc:Fallback>
      </mc:AlternateContent>
      <p:cxnSp>
        <p:nvCxnSpPr>
          <p:cNvPr id="7" name="Straight Connector 6"/>
          <p:cNvCxnSpPr>
            <a:cxnSpLocks/>
          </p:cNvCxnSpPr>
          <p:nvPr/>
        </p:nvCxnSpPr>
        <p:spPr>
          <a:xfrm>
            <a:off x="2590800" y="3733800"/>
            <a:ext cx="0" cy="336071"/>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8" name="Straight Connector 7"/>
          <p:cNvCxnSpPr>
            <a:cxnSpLocks/>
          </p:cNvCxnSpPr>
          <p:nvPr/>
        </p:nvCxnSpPr>
        <p:spPr>
          <a:xfrm>
            <a:off x="3352800" y="3733800"/>
            <a:ext cx="0" cy="336071"/>
          </a:xfrm>
          <a:prstGeom prst="line">
            <a:avLst/>
          </a:prstGeom>
          <a:ln w="25400"/>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1" name="TextBox 10"/>
              <p:cNvSpPr txBox="1"/>
              <p:nvPr/>
            </p:nvSpPr>
            <p:spPr>
              <a:xfrm>
                <a:off x="4724400" y="3181290"/>
                <a:ext cx="381000" cy="400110"/>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sz="2000" b="0" i="1" smtClean="0">
                          <a:latin typeface="Cambria Math" charset="0"/>
                          <a:ea typeface="Cambria Math" charset="0"/>
                          <a:cs typeface="Cambria Math" charset="0"/>
                        </a:rPr>
                        <m:t>⋯</m:t>
                      </m:r>
                      <m:r>
                        <a:rPr lang="en-US" sz="2000" b="0" i="0" smtClean="0">
                          <a:latin typeface="Cambria Math" charset="0"/>
                        </a:rPr>
                        <m:t> </m:t>
                      </m:r>
                    </m:oMath>
                  </m:oMathPara>
                </a14:m>
                <a:endParaRPr lang="en-US" sz="2000" dirty="0"/>
              </a:p>
            </p:txBody>
          </p:sp>
        </mc:Choice>
        <mc:Fallback xmlns="">
          <p:sp>
            <p:nvSpPr>
              <p:cNvPr id="11" name="TextBox 10"/>
              <p:cNvSpPr txBox="1">
                <a:spLocks noRot="1" noChangeAspect="1" noMove="1" noResize="1" noEditPoints="1" noAdjustHandles="1" noChangeArrowheads="1" noChangeShapeType="1" noTextEdit="1"/>
              </p:cNvSpPr>
              <p:nvPr/>
            </p:nvSpPr>
            <p:spPr>
              <a:xfrm>
                <a:off x="4724400" y="3181290"/>
                <a:ext cx="381000" cy="400110"/>
              </a:xfrm>
              <a:prstGeom prst="rect">
                <a:avLst/>
              </a:prstGeom>
              <a:blipFill rotWithShape="0">
                <a:blip r:embed="rId4"/>
                <a:stretch>
                  <a:fillRect t="-98485" r="-28571" b="-124242"/>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3" name="TextBox 12"/>
              <p:cNvSpPr txBox="1"/>
              <p:nvPr/>
            </p:nvSpPr>
            <p:spPr>
              <a:xfrm>
                <a:off x="3200400" y="3200400"/>
                <a:ext cx="381000" cy="369332"/>
              </a:xfrm>
              <a:prstGeom prst="rect">
                <a:avLst/>
              </a:prstGeom>
            </p:spPr>
            <p:style>
              <a:lnRef idx="0">
                <a:schemeClr val="accent2"/>
              </a:lnRef>
              <a:fillRef idx="3">
                <a:schemeClr val="accent2"/>
              </a:fillRef>
              <a:effectRef idx="3">
                <a:schemeClr val="accent2"/>
              </a:effectRef>
              <a:fontRef idx="minor">
                <a:schemeClr val="lt1"/>
              </a:fontRef>
            </p:style>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i="1" smtClean="0">
                              <a:latin typeface="Cambria Math" panose="02040503050406030204" pitchFamily="18" charset="0"/>
                            </a:rPr>
                          </m:ctrlPr>
                        </m:sSubPr>
                        <m:e>
                          <m:r>
                            <a:rPr lang="en-US" b="0" i="1" smtClean="0">
                              <a:latin typeface="Cambria Math" charset="0"/>
                            </a:rPr>
                            <m:t>𝑋</m:t>
                          </m:r>
                        </m:e>
                        <m:sub>
                          <m:r>
                            <a:rPr lang="en-US" b="0" i="1" smtClean="0">
                              <a:latin typeface="Cambria Math" charset="0"/>
                            </a:rPr>
                            <m:t>2</m:t>
                          </m:r>
                        </m:sub>
                      </m:sSub>
                    </m:oMath>
                  </m:oMathPara>
                </a14:m>
                <a:endParaRPr lang="en-US" dirty="0">
                  <a:latin typeface="Bold sand ms"/>
                </a:endParaRPr>
              </a:p>
            </p:txBody>
          </p:sp>
        </mc:Choice>
        <mc:Fallback xmlns="">
          <p:sp>
            <p:nvSpPr>
              <p:cNvPr id="13" name="TextBox 12"/>
              <p:cNvSpPr txBox="1">
                <a:spLocks noRot="1" noChangeAspect="1" noMove="1" noResize="1" noEditPoints="1" noAdjustHandles="1" noChangeArrowheads="1" noChangeShapeType="1" noTextEdit="1"/>
              </p:cNvSpPr>
              <p:nvPr/>
            </p:nvSpPr>
            <p:spPr>
              <a:xfrm>
                <a:off x="3200400" y="3200400"/>
                <a:ext cx="381000" cy="369332"/>
              </a:xfrm>
              <a:prstGeom prst="rect">
                <a:avLst/>
              </a:prstGeom>
              <a:blipFill rotWithShape="0">
                <a:blip r:embed="rId5"/>
                <a:stretch>
                  <a:fillRect/>
                </a:stretch>
              </a:blipFill>
            </p:spPr>
            <p:txBody>
              <a:bodyPr/>
              <a:lstStyle/>
              <a:p>
                <a:r>
                  <a:rPr lang="en-US">
                    <a:noFill/>
                  </a:rPr>
                  <a:t> </a:t>
                </a:r>
              </a:p>
            </p:txBody>
          </p:sp>
        </mc:Fallback>
      </mc:AlternateContent>
      <p:cxnSp>
        <p:nvCxnSpPr>
          <p:cNvPr id="12" name="Straight Connector 11"/>
          <p:cNvCxnSpPr>
            <a:cxnSpLocks/>
          </p:cNvCxnSpPr>
          <p:nvPr/>
        </p:nvCxnSpPr>
        <p:spPr>
          <a:xfrm>
            <a:off x="4114800" y="3733800"/>
            <a:ext cx="0" cy="336071"/>
          </a:xfrm>
          <a:prstGeom prst="line">
            <a:avLst/>
          </a:prstGeom>
          <a:ln w="25400"/>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4" name="TextBox 13"/>
              <p:cNvSpPr txBox="1"/>
              <p:nvPr/>
            </p:nvSpPr>
            <p:spPr>
              <a:xfrm>
                <a:off x="3962400" y="3200400"/>
                <a:ext cx="381000" cy="369332"/>
              </a:xfrm>
              <a:prstGeom prst="rect">
                <a:avLst/>
              </a:prstGeom>
            </p:spPr>
            <p:style>
              <a:lnRef idx="0">
                <a:schemeClr val="accent2"/>
              </a:lnRef>
              <a:fillRef idx="3">
                <a:schemeClr val="accent2"/>
              </a:fillRef>
              <a:effectRef idx="3">
                <a:schemeClr val="accent2"/>
              </a:effectRef>
              <a:fontRef idx="minor">
                <a:schemeClr val="lt1"/>
              </a:fontRef>
            </p:style>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i="1" smtClean="0">
                              <a:latin typeface="Cambria Math" panose="02040503050406030204" pitchFamily="18" charset="0"/>
                            </a:rPr>
                          </m:ctrlPr>
                        </m:sSubPr>
                        <m:e>
                          <m:r>
                            <a:rPr lang="en-US" b="0" i="1" smtClean="0">
                              <a:latin typeface="Cambria Math" charset="0"/>
                            </a:rPr>
                            <m:t>𝑋</m:t>
                          </m:r>
                        </m:e>
                        <m:sub>
                          <m:r>
                            <a:rPr lang="en-US" b="0" i="1" smtClean="0">
                              <a:latin typeface="Cambria Math" charset="0"/>
                            </a:rPr>
                            <m:t>3</m:t>
                          </m:r>
                        </m:sub>
                      </m:sSub>
                    </m:oMath>
                  </m:oMathPara>
                </a14:m>
                <a:endParaRPr lang="en-US" dirty="0">
                  <a:latin typeface="Bold sand ms"/>
                </a:endParaRPr>
              </a:p>
            </p:txBody>
          </p:sp>
        </mc:Choice>
        <mc:Fallback xmlns="">
          <p:sp>
            <p:nvSpPr>
              <p:cNvPr id="14" name="TextBox 13"/>
              <p:cNvSpPr txBox="1">
                <a:spLocks noRot="1" noChangeAspect="1" noMove="1" noResize="1" noEditPoints="1" noAdjustHandles="1" noChangeArrowheads="1" noChangeShapeType="1" noTextEdit="1"/>
              </p:cNvSpPr>
              <p:nvPr/>
            </p:nvSpPr>
            <p:spPr>
              <a:xfrm>
                <a:off x="3962400" y="3200400"/>
                <a:ext cx="381000" cy="369332"/>
              </a:xfrm>
              <a:prstGeom prst="rect">
                <a:avLst/>
              </a:prstGeom>
              <a:blipFill rotWithShape="0">
                <a:blip r:embed="rId6"/>
                <a:stretch>
                  <a:fillRect/>
                </a:stretch>
              </a:blipFill>
            </p:spPr>
            <p:txBody>
              <a:bodyPr/>
              <a:lstStyle/>
              <a:p>
                <a:r>
                  <a:rPr lang="en-US">
                    <a:noFill/>
                  </a:rPr>
                  <a:t> </a:t>
                </a:r>
              </a:p>
            </p:txBody>
          </p:sp>
        </mc:Fallback>
      </mc:AlternateContent>
      <p:cxnSp>
        <p:nvCxnSpPr>
          <p:cNvPr id="15" name="Straight Connector 14"/>
          <p:cNvCxnSpPr>
            <a:cxnSpLocks/>
          </p:cNvCxnSpPr>
          <p:nvPr/>
        </p:nvCxnSpPr>
        <p:spPr>
          <a:xfrm>
            <a:off x="2578580" y="4114800"/>
            <a:ext cx="12220" cy="548640"/>
          </a:xfrm>
          <a:prstGeom prst="line">
            <a:avLst/>
          </a:prstGeom>
          <a:ln w="25400">
            <a:solidFill>
              <a:schemeClr val="accent1"/>
            </a:solidFill>
            <a:headEnd type="arrow"/>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6" name="TextBox 15"/>
              <p:cNvSpPr txBox="1"/>
              <p:nvPr/>
            </p:nvSpPr>
            <p:spPr>
              <a:xfrm>
                <a:off x="2362200" y="4648200"/>
                <a:ext cx="3271728" cy="30777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2000" i="1" smtClean="0">
                          <a:latin typeface="Cambria Math" charset="0"/>
                        </a:rPr>
                        <m:t> </m:t>
                      </m:r>
                      <m:r>
                        <a:rPr lang="en-US" sz="2000" b="0" i="0" smtClean="0">
                          <a:latin typeface="Cambria Math" charset="0"/>
                        </a:rPr>
                        <m:t> </m:t>
                      </m:r>
                      <m:r>
                        <m:rPr>
                          <m:sty m:val="p"/>
                        </m:rPr>
                        <a:rPr lang="en-US" sz="2000" b="0" i="0" smtClean="0">
                          <a:latin typeface="Cambria Math" charset="0"/>
                        </a:rPr>
                        <m:t>start</m:t>
                      </m:r>
                      <m:r>
                        <a:rPr lang="en-US" sz="2000" b="0" i="0" smtClean="0">
                          <a:latin typeface="Cambria Math" charset="0"/>
                        </a:rPr>
                        <m:t> </m:t>
                      </m:r>
                      <m:r>
                        <m:rPr>
                          <m:sty m:val="p"/>
                        </m:rPr>
                        <a:rPr lang="en-US" sz="2000" b="0" i="0" smtClean="0">
                          <a:latin typeface="Cambria Math" charset="0"/>
                        </a:rPr>
                        <m:t>date</m:t>
                      </m:r>
                      <m:r>
                        <a:rPr lang="en-US" sz="2000" b="0" i="0" smtClean="0">
                          <a:latin typeface="Cambria Math" charset="0"/>
                        </a:rPr>
                        <m:t> </m:t>
                      </m:r>
                      <m:r>
                        <m:rPr>
                          <m:sty m:val="p"/>
                        </m:rPr>
                        <a:rPr lang="en-US" sz="2000" b="0" i="0" smtClean="0">
                          <a:latin typeface="Cambria Math" charset="0"/>
                        </a:rPr>
                        <m:t>for</m:t>
                      </m:r>
                      <m:r>
                        <a:rPr lang="en-US" sz="2000" b="0" i="0" smtClean="0">
                          <a:latin typeface="Cambria Math" charset="0"/>
                        </a:rPr>
                        <m:t> </m:t>
                      </m:r>
                      <m:r>
                        <m:rPr>
                          <m:sty m:val="p"/>
                        </m:rPr>
                        <a:rPr lang="en-US" sz="2000" b="0" i="0" smtClean="0">
                          <a:latin typeface="Cambria Math" charset="0"/>
                        </a:rPr>
                        <m:t>perpetuity</m:t>
                      </m:r>
                      <m:r>
                        <a:rPr lang="en-US" sz="2000" b="0" i="0" smtClean="0">
                          <a:latin typeface="Cambria Math" charset="0"/>
                        </a:rPr>
                        <m:t> </m:t>
                      </m:r>
                      <m:r>
                        <m:rPr>
                          <m:sty m:val="p"/>
                        </m:rPr>
                        <a:rPr lang="en-US" sz="2000" b="0" i="0" smtClean="0">
                          <a:latin typeface="Cambria Math" charset="0"/>
                        </a:rPr>
                        <m:t>due</m:t>
                      </m:r>
                    </m:oMath>
                  </m:oMathPara>
                </a14:m>
                <a:endParaRPr lang="en-US" sz="2000" b="0" dirty="0"/>
              </a:p>
            </p:txBody>
          </p:sp>
        </mc:Choice>
        <mc:Fallback xmlns="">
          <p:sp>
            <p:nvSpPr>
              <p:cNvPr id="16" name="TextBox 15"/>
              <p:cNvSpPr txBox="1">
                <a:spLocks noRot="1" noChangeAspect="1" noMove="1" noResize="1" noEditPoints="1" noAdjustHandles="1" noChangeArrowheads="1" noChangeShapeType="1" noTextEdit="1"/>
              </p:cNvSpPr>
              <p:nvPr/>
            </p:nvSpPr>
            <p:spPr>
              <a:xfrm>
                <a:off x="2362200" y="4648200"/>
                <a:ext cx="3271728" cy="307777"/>
              </a:xfrm>
              <a:prstGeom prst="rect">
                <a:avLst/>
              </a:prstGeom>
              <a:blipFill rotWithShape="0">
                <a:blip r:embed="rId7"/>
                <a:stretch>
                  <a:fillRect l="-2799" t="-146000" r="-1493" b="-180000"/>
                </a:stretch>
              </a:blipFill>
            </p:spPr>
            <p:txBody>
              <a:bodyPr/>
              <a:lstStyle/>
              <a:p>
                <a:r>
                  <a:rPr lang="en-US">
                    <a:noFill/>
                  </a:rPr>
                  <a:t> </a:t>
                </a:r>
              </a:p>
            </p:txBody>
          </p:sp>
        </mc:Fallback>
      </mc:AlternateContent>
      <p:cxnSp>
        <p:nvCxnSpPr>
          <p:cNvPr id="18" name="Straight Connector 17"/>
          <p:cNvCxnSpPr>
            <a:cxnSpLocks/>
          </p:cNvCxnSpPr>
          <p:nvPr/>
        </p:nvCxnSpPr>
        <p:spPr>
          <a:xfrm>
            <a:off x="1828800" y="3733800"/>
            <a:ext cx="0" cy="336071"/>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9" name="Straight Connector 18"/>
          <p:cNvCxnSpPr>
            <a:cxnSpLocks/>
          </p:cNvCxnSpPr>
          <p:nvPr/>
        </p:nvCxnSpPr>
        <p:spPr>
          <a:xfrm>
            <a:off x="1828800" y="4114800"/>
            <a:ext cx="12220" cy="1188720"/>
          </a:xfrm>
          <a:prstGeom prst="line">
            <a:avLst/>
          </a:prstGeom>
          <a:ln w="25400">
            <a:solidFill>
              <a:schemeClr val="accent1"/>
            </a:solidFill>
            <a:headEnd type="arrow"/>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20" name="TextBox 19"/>
              <p:cNvSpPr txBox="1"/>
              <p:nvPr/>
            </p:nvSpPr>
            <p:spPr>
              <a:xfrm>
                <a:off x="1600200" y="5254823"/>
                <a:ext cx="4034759" cy="30777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2000" i="1" smtClean="0">
                          <a:latin typeface="Cambria Math" charset="0"/>
                        </a:rPr>
                        <m:t> </m:t>
                      </m:r>
                      <m:r>
                        <a:rPr lang="en-US" sz="2000" b="0" i="0" smtClean="0">
                          <a:latin typeface="Cambria Math" charset="0"/>
                        </a:rPr>
                        <m:t> </m:t>
                      </m:r>
                      <m:r>
                        <m:rPr>
                          <m:sty m:val="p"/>
                        </m:rPr>
                        <a:rPr lang="en-US" sz="2000" b="0" i="0" smtClean="0">
                          <a:latin typeface="Cambria Math" charset="0"/>
                        </a:rPr>
                        <m:t>start</m:t>
                      </m:r>
                      <m:r>
                        <a:rPr lang="en-US" sz="2000" b="0" i="0" smtClean="0">
                          <a:latin typeface="Cambria Math" charset="0"/>
                        </a:rPr>
                        <m:t> </m:t>
                      </m:r>
                      <m:r>
                        <m:rPr>
                          <m:sty m:val="p"/>
                        </m:rPr>
                        <a:rPr lang="en-US" sz="2000" b="0" i="0" smtClean="0">
                          <a:latin typeface="Cambria Math" charset="0"/>
                        </a:rPr>
                        <m:t>date</m:t>
                      </m:r>
                      <m:r>
                        <a:rPr lang="en-US" sz="2000" b="0" i="0" smtClean="0">
                          <a:latin typeface="Cambria Math" charset="0"/>
                        </a:rPr>
                        <m:t> </m:t>
                      </m:r>
                      <m:r>
                        <m:rPr>
                          <m:sty m:val="p"/>
                        </m:rPr>
                        <a:rPr lang="en-US" sz="2000" b="0" i="0" smtClean="0">
                          <a:latin typeface="Cambria Math" charset="0"/>
                        </a:rPr>
                        <m:t>for</m:t>
                      </m:r>
                      <m:r>
                        <a:rPr lang="en-US" sz="2000" b="0" i="0" smtClean="0">
                          <a:latin typeface="Cambria Math" charset="0"/>
                        </a:rPr>
                        <m:t> </m:t>
                      </m:r>
                      <m:r>
                        <m:rPr>
                          <m:sty m:val="p"/>
                        </m:rPr>
                        <a:rPr lang="en-US" sz="2000" b="0" i="0" smtClean="0">
                          <a:latin typeface="Cambria Math" charset="0"/>
                        </a:rPr>
                        <m:t>perpetuity</m:t>
                      </m:r>
                      <m:r>
                        <a:rPr lang="en-US" sz="2000" b="0" i="0" smtClean="0">
                          <a:latin typeface="Cambria Math" charset="0"/>
                        </a:rPr>
                        <m:t> </m:t>
                      </m:r>
                      <m:r>
                        <m:rPr>
                          <m:sty m:val="p"/>
                        </m:rPr>
                        <a:rPr lang="en-US" sz="2000" b="0" i="0" smtClean="0">
                          <a:latin typeface="Cambria Math" charset="0"/>
                        </a:rPr>
                        <m:t>immediate</m:t>
                      </m:r>
                    </m:oMath>
                  </m:oMathPara>
                </a14:m>
                <a:endParaRPr lang="en-US" sz="2000" b="0" dirty="0"/>
              </a:p>
            </p:txBody>
          </p:sp>
        </mc:Choice>
        <mc:Fallback xmlns="">
          <p:sp>
            <p:nvSpPr>
              <p:cNvPr id="20" name="TextBox 19"/>
              <p:cNvSpPr txBox="1">
                <a:spLocks noRot="1" noChangeAspect="1" noMove="1" noResize="1" noEditPoints="1" noAdjustHandles="1" noChangeArrowheads="1" noChangeShapeType="1" noTextEdit="1"/>
              </p:cNvSpPr>
              <p:nvPr/>
            </p:nvSpPr>
            <p:spPr>
              <a:xfrm>
                <a:off x="1600200" y="5254823"/>
                <a:ext cx="4034759" cy="307777"/>
              </a:xfrm>
              <a:prstGeom prst="rect">
                <a:avLst/>
              </a:prstGeom>
              <a:blipFill rotWithShape="0">
                <a:blip r:embed="rId8"/>
                <a:stretch>
                  <a:fillRect l="-2118" t="-143137" r="-1362" b="-174510"/>
                </a:stretch>
              </a:blipFill>
            </p:spPr>
            <p:txBody>
              <a:bodyPr/>
              <a:lstStyle/>
              <a:p>
                <a:r>
                  <a:rPr lang="en-US">
                    <a:noFill/>
                  </a:rPr>
                  <a:t> </a:t>
                </a:r>
              </a:p>
            </p:txBody>
          </p:sp>
        </mc:Fallback>
      </mc:AlternateContent>
    </p:spTree>
    <p:extLst>
      <p:ext uri="{BB962C8B-B14F-4D97-AF65-F5344CB8AC3E}">
        <p14:creationId xmlns:p14="http://schemas.microsoft.com/office/powerpoint/2010/main" val="11963223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Content Placeholder 2"/>
          <p:cNvSpPr txBox="1">
            <a:spLocks/>
          </p:cNvSpPr>
          <p:nvPr/>
        </p:nvSpPr>
        <p:spPr>
          <a:xfrm>
            <a:off x="457200" y="1494000"/>
            <a:ext cx="8001000" cy="4525963"/>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1028700" indent="-571500" algn="l" defTabSz="914400" rtl="0" eaLnBrk="1" latinLnBrk="0" hangingPunct="1">
              <a:spcBef>
                <a:spcPct val="20000"/>
              </a:spcBef>
              <a:buFont typeface="+mj-lt"/>
              <a:buAutoNum type="romanLcPeriod"/>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Wingdings" pitchFamily="2" charset="2"/>
              <a:buChar char="Ø"/>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227013" indent="0">
              <a:spcBef>
                <a:spcPts val="700"/>
              </a:spcBef>
              <a:buClr>
                <a:schemeClr val="accent1"/>
              </a:buClr>
              <a:buNone/>
            </a:pPr>
            <a:r>
              <a:rPr lang="en-US" sz="2200" dirty="0">
                <a:latin typeface="Bold sand ms"/>
              </a:rPr>
              <a:t>A </a:t>
            </a:r>
            <a:r>
              <a:rPr lang="en-US" sz="2200" b="1" dirty="0">
                <a:latin typeface="Bold sand ms"/>
              </a:rPr>
              <a:t>basic</a:t>
            </a:r>
            <a:r>
              <a:rPr lang="en-US" sz="2200" dirty="0">
                <a:latin typeface="Bold sand ms"/>
              </a:rPr>
              <a:t> </a:t>
            </a:r>
            <a:r>
              <a:rPr lang="en-US" sz="2200" b="1" dirty="0">
                <a:latin typeface="Bold sand ms"/>
              </a:rPr>
              <a:t>level</a:t>
            </a:r>
            <a:r>
              <a:rPr lang="en-US" sz="2200" dirty="0">
                <a:latin typeface="Bold sand ms"/>
              </a:rPr>
              <a:t> </a:t>
            </a:r>
            <a:r>
              <a:rPr lang="en-US" sz="2200" b="1" dirty="0">
                <a:latin typeface="Bold sand ms"/>
              </a:rPr>
              <a:t>annuity</a:t>
            </a:r>
            <a:r>
              <a:rPr lang="en-US" sz="2200" dirty="0">
                <a:latin typeface="Bold sand ms"/>
              </a:rPr>
              <a:t> is a sequence of periodic payments, all of which are equal to 1</a:t>
            </a:r>
          </a:p>
          <a:p>
            <a:pPr marL="0" indent="0">
              <a:buFont typeface="Arial" pitchFamily="34" charset="0"/>
              <a:buNone/>
            </a:pPr>
            <a:endParaRPr lang="en-US" sz="2000" dirty="0">
              <a:solidFill>
                <a:schemeClr val="tx1"/>
              </a:solidFill>
              <a:latin typeface="Bold sand ms"/>
            </a:endParaRPr>
          </a:p>
        </p:txBody>
      </p:sp>
      <p:sp>
        <p:nvSpPr>
          <p:cNvPr id="4" name="Title 1"/>
          <p:cNvSpPr txBox="1">
            <a:spLocks/>
          </p:cNvSpPr>
          <p:nvPr/>
        </p:nvSpPr>
        <p:spPr>
          <a:xfrm>
            <a:off x="228600" y="228600"/>
            <a:ext cx="8686800" cy="11430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spcAft>
                <a:spcPts val="1200"/>
              </a:spcAft>
            </a:pPr>
            <a:r>
              <a:rPr lang="en-US" b="1" dirty="0">
                <a:latin typeface="Bold sand ms"/>
              </a:rPr>
              <a:t>Definitions and Terminology</a:t>
            </a:r>
          </a:p>
        </p:txBody>
      </p:sp>
      <p:cxnSp>
        <p:nvCxnSpPr>
          <p:cNvPr id="5" name="Straight Arrow Connector 4"/>
          <p:cNvCxnSpPr>
            <a:cxnSpLocks/>
          </p:cNvCxnSpPr>
          <p:nvPr/>
        </p:nvCxnSpPr>
        <p:spPr>
          <a:xfrm flipV="1">
            <a:off x="1460020" y="3886200"/>
            <a:ext cx="6189098" cy="18377"/>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mc:AlternateContent xmlns:mc="http://schemas.openxmlformats.org/markup-compatibility/2006" xmlns:a14="http://schemas.microsoft.com/office/drawing/2010/main">
        <mc:Choice Requires="a14">
          <p:sp>
            <p:nvSpPr>
              <p:cNvPr id="6" name="TextBox 5"/>
              <p:cNvSpPr txBox="1"/>
              <p:nvPr/>
            </p:nvSpPr>
            <p:spPr>
              <a:xfrm>
                <a:off x="2395728" y="3200400"/>
                <a:ext cx="381000" cy="369332"/>
              </a:xfrm>
              <a:prstGeom prst="rect">
                <a:avLst/>
              </a:prstGeom>
            </p:spPr>
            <p:style>
              <a:lnRef idx="0">
                <a:schemeClr val="accent2"/>
              </a:lnRef>
              <a:fillRef idx="3">
                <a:schemeClr val="accent2"/>
              </a:fillRef>
              <a:effectRef idx="3">
                <a:schemeClr val="accent2"/>
              </a:effectRef>
              <a:fontRef idx="minor">
                <a:schemeClr val="lt1"/>
              </a:fontRef>
            </p:style>
            <p:txBody>
              <a:bodyPr wrap="square" rtlCol="0">
                <a:spAutoFit/>
              </a:bodyPr>
              <a:lstStyle/>
              <a:p>
                <a:pPr/>
                <a14:m>
                  <m:oMathPara xmlns:m="http://schemas.openxmlformats.org/officeDocument/2006/math">
                    <m:oMathParaPr>
                      <m:jc m:val="centerGroup"/>
                    </m:oMathParaPr>
                    <m:oMath xmlns:m="http://schemas.openxmlformats.org/officeDocument/2006/math">
                      <m:r>
                        <a:rPr lang="en-US" i="1" smtClean="0">
                          <a:latin typeface="Cambria Math" charset="0"/>
                        </a:rPr>
                        <m:t>𝑋</m:t>
                      </m:r>
                    </m:oMath>
                  </m:oMathPara>
                </a14:m>
                <a:endParaRPr lang="en-US" dirty="0">
                  <a:latin typeface="Bold sand ms"/>
                </a:endParaRPr>
              </a:p>
            </p:txBody>
          </p:sp>
        </mc:Choice>
        <mc:Fallback xmlns="">
          <p:sp>
            <p:nvSpPr>
              <p:cNvPr id="6" name="TextBox 5"/>
              <p:cNvSpPr txBox="1">
                <a:spLocks noRot="1" noChangeAspect="1" noMove="1" noResize="1" noEditPoints="1" noAdjustHandles="1" noChangeArrowheads="1" noChangeShapeType="1" noTextEdit="1"/>
              </p:cNvSpPr>
              <p:nvPr/>
            </p:nvSpPr>
            <p:spPr>
              <a:xfrm>
                <a:off x="2395728" y="3200400"/>
                <a:ext cx="381000" cy="369332"/>
              </a:xfrm>
              <a:prstGeom prst="rect">
                <a:avLst/>
              </a:prstGeom>
              <a:blipFill rotWithShape="0">
                <a:blip r:embed="rId3"/>
                <a:stretch>
                  <a:fillRect/>
                </a:stretch>
              </a:blipFill>
            </p:spPr>
            <p:txBody>
              <a:bodyPr/>
              <a:lstStyle/>
              <a:p>
                <a:r>
                  <a:rPr lang="en-US">
                    <a:noFill/>
                  </a:rPr>
                  <a:t> </a:t>
                </a:r>
              </a:p>
            </p:txBody>
          </p:sp>
        </mc:Fallback>
      </mc:AlternateContent>
      <p:cxnSp>
        <p:nvCxnSpPr>
          <p:cNvPr id="7" name="Straight Connector 6"/>
          <p:cNvCxnSpPr>
            <a:cxnSpLocks/>
          </p:cNvCxnSpPr>
          <p:nvPr/>
        </p:nvCxnSpPr>
        <p:spPr>
          <a:xfrm>
            <a:off x="2590800" y="3733800"/>
            <a:ext cx="0" cy="336071"/>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8" name="Straight Connector 7"/>
          <p:cNvCxnSpPr>
            <a:cxnSpLocks/>
          </p:cNvCxnSpPr>
          <p:nvPr/>
        </p:nvCxnSpPr>
        <p:spPr>
          <a:xfrm>
            <a:off x="3352800" y="3733800"/>
            <a:ext cx="0" cy="336071"/>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0" name="Straight Connector 9"/>
          <p:cNvCxnSpPr>
            <a:cxnSpLocks/>
          </p:cNvCxnSpPr>
          <p:nvPr/>
        </p:nvCxnSpPr>
        <p:spPr>
          <a:xfrm>
            <a:off x="5638800" y="3733800"/>
            <a:ext cx="0" cy="336071"/>
          </a:xfrm>
          <a:prstGeom prst="line">
            <a:avLst/>
          </a:prstGeom>
          <a:ln w="25400"/>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1" name="TextBox 10"/>
              <p:cNvSpPr txBox="1"/>
              <p:nvPr/>
            </p:nvSpPr>
            <p:spPr>
              <a:xfrm>
                <a:off x="4191000" y="3181290"/>
                <a:ext cx="381000" cy="400110"/>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sz="2000" b="0" i="1" smtClean="0">
                          <a:latin typeface="Cambria Math" charset="0"/>
                          <a:ea typeface="Cambria Math" charset="0"/>
                          <a:cs typeface="Cambria Math" charset="0"/>
                        </a:rPr>
                        <m:t>⋯</m:t>
                      </m:r>
                      <m:r>
                        <a:rPr lang="en-US" sz="2000" b="0" i="0" smtClean="0">
                          <a:latin typeface="Cambria Math" charset="0"/>
                        </a:rPr>
                        <m:t> </m:t>
                      </m:r>
                    </m:oMath>
                  </m:oMathPara>
                </a14:m>
                <a:endParaRPr lang="en-US" sz="2000" dirty="0"/>
              </a:p>
            </p:txBody>
          </p:sp>
        </mc:Choice>
        <mc:Fallback xmlns="">
          <p:sp>
            <p:nvSpPr>
              <p:cNvPr id="11" name="TextBox 10"/>
              <p:cNvSpPr txBox="1">
                <a:spLocks noRot="1" noChangeAspect="1" noMove="1" noResize="1" noEditPoints="1" noAdjustHandles="1" noChangeArrowheads="1" noChangeShapeType="1" noTextEdit="1"/>
              </p:cNvSpPr>
              <p:nvPr/>
            </p:nvSpPr>
            <p:spPr>
              <a:xfrm>
                <a:off x="4191000" y="3181290"/>
                <a:ext cx="381000" cy="400110"/>
              </a:xfrm>
              <a:prstGeom prst="rect">
                <a:avLst/>
              </a:prstGeom>
              <a:blipFill rotWithShape="0">
                <a:blip r:embed="rId4"/>
                <a:stretch>
                  <a:fillRect t="-98485" r="-30645" b="-124242"/>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3" name="TextBox 12"/>
              <p:cNvSpPr txBox="1"/>
              <p:nvPr/>
            </p:nvSpPr>
            <p:spPr>
              <a:xfrm>
                <a:off x="3200400" y="3200400"/>
                <a:ext cx="381000" cy="369332"/>
              </a:xfrm>
              <a:prstGeom prst="rect">
                <a:avLst/>
              </a:prstGeom>
            </p:spPr>
            <p:style>
              <a:lnRef idx="0">
                <a:schemeClr val="accent2"/>
              </a:lnRef>
              <a:fillRef idx="3">
                <a:schemeClr val="accent2"/>
              </a:fillRef>
              <a:effectRef idx="3">
                <a:schemeClr val="accent2"/>
              </a:effectRef>
              <a:fontRef idx="minor">
                <a:schemeClr val="lt1"/>
              </a:fontRef>
            </p:style>
            <p:txBody>
              <a:bodyPr wrap="square" rtlCol="0">
                <a:spAutoFit/>
              </a:bodyPr>
              <a:lstStyle/>
              <a:p>
                <a:pPr/>
                <a14:m>
                  <m:oMathPara xmlns:m="http://schemas.openxmlformats.org/officeDocument/2006/math">
                    <m:oMathParaPr>
                      <m:jc m:val="centerGroup"/>
                    </m:oMathParaPr>
                    <m:oMath xmlns:m="http://schemas.openxmlformats.org/officeDocument/2006/math">
                      <m:r>
                        <a:rPr lang="en-US" i="1" smtClean="0">
                          <a:latin typeface="Cambria Math" charset="0"/>
                        </a:rPr>
                        <m:t>𝑋</m:t>
                      </m:r>
                    </m:oMath>
                  </m:oMathPara>
                </a14:m>
                <a:endParaRPr lang="en-US" dirty="0">
                  <a:latin typeface="Bold sand ms"/>
                </a:endParaRPr>
              </a:p>
            </p:txBody>
          </p:sp>
        </mc:Choice>
        <mc:Fallback xmlns="">
          <p:sp>
            <p:nvSpPr>
              <p:cNvPr id="13" name="TextBox 12"/>
              <p:cNvSpPr txBox="1">
                <a:spLocks noRot="1" noChangeAspect="1" noMove="1" noResize="1" noEditPoints="1" noAdjustHandles="1" noChangeArrowheads="1" noChangeShapeType="1" noTextEdit="1"/>
              </p:cNvSpPr>
              <p:nvPr/>
            </p:nvSpPr>
            <p:spPr>
              <a:xfrm>
                <a:off x="3200400" y="3200400"/>
                <a:ext cx="381000" cy="369332"/>
              </a:xfrm>
              <a:prstGeom prst="rect">
                <a:avLst/>
              </a:prstGeom>
              <a:blipFill rotWithShape="0">
                <a:blip r:embed="rId3"/>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4" name="TextBox 13"/>
              <p:cNvSpPr txBox="1"/>
              <p:nvPr/>
            </p:nvSpPr>
            <p:spPr>
              <a:xfrm>
                <a:off x="5410200" y="3200400"/>
                <a:ext cx="381000" cy="369332"/>
              </a:xfrm>
              <a:prstGeom prst="rect">
                <a:avLst/>
              </a:prstGeom>
            </p:spPr>
            <p:style>
              <a:lnRef idx="0">
                <a:schemeClr val="accent2"/>
              </a:lnRef>
              <a:fillRef idx="3">
                <a:schemeClr val="accent2"/>
              </a:fillRef>
              <a:effectRef idx="3">
                <a:schemeClr val="accent2"/>
              </a:effectRef>
              <a:fontRef idx="minor">
                <a:schemeClr val="lt1"/>
              </a:fontRef>
            </p:style>
            <p:txBody>
              <a:bodyPr wrap="square" rtlCol="0">
                <a:spAutoFit/>
              </a:bodyPr>
              <a:lstStyle/>
              <a:p>
                <a:pPr/>
                <a14:m>
                  <m:oMathPara xmlns:m="http://schemas.openxmlformats.org/officeDocument/2006/math">
                    <m:oMathParaPr>
                      <m:jc m:val="centerGroup"/>
                    </m:oMathParaPr>
                    <m:oMath xmlns:m="http://schemas.openxmlformats.org/officeDocument/2006/math">
                      <m:r>
                        <a:rPr lang="en-US" i="1" smtClean="0">
                          <a:latin typeface="Cambria Math" charset="0"/>
                        </a:rPr>
                        <m:t>𝑋</m:t>
                      </m:r>
                    </m:oMath>
                  </m:oMathPara>
                </a14:m>
                <a:endParaRPr lang="en-US" dirty="0">
                  <a:latin typeface="Bold sand ms"/>
                </a:endParaRPr>
              </a:p>
            </p:txBody>
          </p:sp>
        </mc:Choice>
        <mc:Fallback xmlns="">
          <p:sp>
            <p:nvSpPr>
              <p:cNvPr id="14" name="TextBox 13"/>
              <p:cNvSpPr txBox="1">
                <a:spLocks noRot="1" noChangeAspect="1" noMove="1" noResize="1" noEditPoints="1" noAdjustHandles="1" noChangeArrowheads="1" noChangeShapeType="1" noTextEdit="1"/>
              </p:cNvSpPr>
              <p:nvPr/>
            </p:nvSpPr>
            <p:spPr>
              <a:xfrm>
                <a:off x="5410200" y="3200400"/>
                <a:ext cx="381000" cy="369332"/>
              </a:xfrm>
              <a:prstGeom prst="rect">
                <a:avLst/>
              </a:prstGeom>
              <a:blipFill rotWithShape="0">
                <a:blip r:embed="rId5"/>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11113825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Content Placeholder 2"/>
          <p:cNvSpPr txBox="1">
            <a:spLocks/>
          </p:cNvSpPr>
          <p:nvPr/>
        </p:nvSpPr>
        <p:spPr>
          <a:xfrm>
            <a:off x="457200" y="1494000"/>
            <a:ext cx="8001000" cy="4525963"/>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1028700" indent="-571500" algn="l" defTabSz="914400" rtl="0" eaLnBrk="1" latinLnBrk="0" hangingPunct="1">
              <a:spcBef>
                <a:spcPct val="20000"/>
              </a:spcBef>
              <a:buFont typeface="+mj-lt"/>
              <a:buAutoNum type="romanLcPeriod"/>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Wingdings" pitchFamily="2" charset="2"/>
              <a:buChar char="Ø"/>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227013" indent="0">
              <a:spcBef>
                <a:spcPts val="700"/>
              </a:spcBef>
              <a:buClr>
                <a:schemeClr val="accent1"/>
              </a:buClr>
              <a:buNone/>
            </a:pPr>
            <a:r>
              <a:rPr lang="en-US" sz="2200" dirty="0">
                <a:latin typeface="Bold sand ms"/>
              </a:rPr>
              <a:t>A </a:t>
            </a:r>
            <a:r>
              <a:rPr lang="en-US" sz="2200" b="1" dirty="0">
                <a:latin typeface="Bold sand ms"/>
              </a:rPr>
              <a:t>basic</a:t>
            </a:r>
            <a:r>
              <a:rPr lang="en-US" sz="2200" dirty="0">
                <a:latin typeface="Bold sand ms"/>
              </a:rPr>
              <a:t> </a:t>
            </a:r>
            <a:r>
              <a:rPr lang="en-US" sz="2200" b="1" dirty="0">
                <a:latin typeface="Bold sand ms"/>
              </a:rPr>
              <a:t>level</a:t>
            </a:r>
            <a:r>
              <a:rPr lang="en-US" sz="2200" dirty="0">
                <a:latin typeface="Bold sand ms"/>
              </a:rPr>
              <a:t> </a:t>
            </a:r>
            <a:r>
              <a:rPr lang="en-US" sz="2200" b="1" dirty="0">
                <a:latin typeface="Bold sand ms"/>
              </a:rPr>
              <a:t>annuity</a:t>
            </a:r>
            <a:r>
              <a:rPr lang="en-US" sz="2200" dirty="0">
                <a:latin typeface="Bold sand ms"/>
              </a:rPr>
              <a:t> is a sequence of periodic payments, all of which are equal to 1</a:t>
            </a:r>
          </a:p>
          <a:p>
            <a:pPr marL="0" indent="0">
              <a:buFont typeface="Arial" pitchFamily="34" charset="0"/>
              <a:buNone/>
            </a:pPr>
            <a:endParaRPr lang="en-US" sz="2000" dirty="0">
              <a:solidFill>
                <a:schemeClr val="tx1"/>
              </a:solidFill>
              <a:latin typeface="Bold sand ms"/>
            </a:endParaRPr>
          </a:p>
        </p:txBody>
      </p:sp>
      <p:sp>
        <p:nvSpPr>
          <p:cNvPr id="4" name="Title 1"/>
          <p:cNvSpPr txBox="1">
            <a:spLocks/>
          </p:cNvSpPr>
          <p:nvPr/>
        </p:nvSpPr>
        <p:spPr>
          <a:xfrm>
            <a:off x="228600" y="228600"/>
            <a:ext cx="8686800" cy="11430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spcAft>
                <a:spcPts val="1200"/>
              </a:spcAft>
            </a:pPr>
            <a:r>
              <a:rPr lang="en-US" b="1" dirty="0">
                <a:latin typeface="Bold sand ms"/>
              </a:rPr>
              <a:t>Definitions and Terminology</a:t>
            </a:r>
          </a:p>
        </p:txBody>
      </p:sp>
      <p:cxnSp>
        <p:nvCxnSpPr>
          <p:cNvPr id="5" name="Straight Arrow Connector 4"/>
          <p:cNvCxnSpPr>
            <a:cxnSpLocks/>
          </p:cNvCxnSpPr>
          <p:nvPr/>
        </p:nvCxnSpPr>
        <p:spPr>
          <a:xfrm flipV="1">
            <a:off x="1460020" y="3886200"/>
            <a:ext cx="6189098" cy="18377"/>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mc:AlternateContent xmlns:mc="http://schemas.openxmlformats.org/markup-compatibility/2006" xmlns:a14="http://schemas.microsoft.com/office/drawing/2010/main">
        <mc:Choice Requires="a14">
          <p:sp>
            <p:nvSpPr>
              <p:cNvPr id="6" name="TextBox 5"/>
              <p:cNvSpPr txBox="1"/>
              <p:nvPr/>
            </p:nvSpPr>
            <p:spPr>
              <a:xfrm>
                <a:off x="2395728" y="3200400"/>
                <a:ext cx="381000" cy="369332"/>
              </a:xfrm>
              <a:prstGeom prst="rect">
                <a:avLst/>
              </a:prstGeom>
            </p:spPr>
            <p:style>
              <a:lnRef idx="0">
                <a:schemeClr val="accent2"/>
              </a:lnRef>
              <a:fillRef idx="3">
                <a:schemeClr val="accent2"/>
              </a:fillRef>
              <a:effectRef idx="3">
                <a:schemeClr val="accent2"/>
              </a:effectRef>
              <a:fontRef idx="minor">
                <a:schemeClr val="lt1"/>
              </a:fontRef>
            </p:style>
            <p:txBody>
              <a:bodyPr wrap="square"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charset="0"/>
                        </a:rPr>
                        <m:t>1</m:t>
                      </m:r>
                    </m:oMath>
                  </m:oMathPara>
                </a14:m>
                <a:endParaRPr lang="en-US" dirty="0">
                  <a:latin typeface="Bold sand ms"/>
                </a:endParaRPr>
              </a:p>
            </p:txBody>
          </p:sp>
        </mc:Choice>
        <mc:Fallback xmlns="">
          <p:sp>
            <p:nvSpPr>
              <p:cNvPr id="6" name="TextBox 5"/>
              <p:cNvSpPr txBox="1">
                <a:spLocks noRot="1" noChangeAspect="1" noMove="1" noResize="1" noEditPoints="1" noAdjustHandles="1" noChangeArrowheads="1" noChangeShapeType="1" noTextEdit="1"/>
              </p:cNvSpPr>
              <p:nvPr/>
            </p:nvSpPr>
            <p:spPr>
              <a:xfrm>
                <a:off x="2395728" y="3200400"/>
                <a:ext cx="381000" cy="369332"/>
              </a:xfrm>
              <a:prstGeom prst="rect">
                <a:avLst/>
              </a:prstGeom>
              <a:blipFill rotWithShape="0">
                <a:blip r:embed="rId3"/>
                <a:stretch>
                  <a:fillRect/>
                </a:stretch>
              </a:blipFill>
            </p:spPr>
            <p:txBody>
              <a:bodyPr/>
              <a:lstStyle/>
              <a:p>
                <a:r>
                  <a:rPr lang="en-US">
                    <a:noFill/>
                  </a:rPr>
                  <a:t> </a:t>
                </a:r>
              </a:p>
            </p:txBody>
          </p:sp>
        </mc:Fallback>
      </mc:AlternateContent>
      <p:cxnSp>
        <p:nvCxnSpPr>
          <p:cNvPr id="7" name="Straight Connector 6"/>
          <p:cNvCxnSpPr>
            <a:cxnSpLocks/>
          </p:cNvCxnSpPr>
          <p:nvPr/>
        </p:nvCxnSpPr>
        <p:spPr>
          <a:xfrm>
            <a:off x="2590800" y="3733800"/>
            <a:ext cx="0" cy="336071"/>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8" name="Straight Connector 7"/>
          <p:cNvCxnSpPr>
            <a:cxnSpLocks/>
          </p:cNvCxnSpPr>
          <p:nvPr/>
        </p:nvCxnSpPr>
        <p:spPr>
          <a:xfrm>
            <a:off x="3352800" y="3733800"/>
            <a:ext cx="0" cy="336071"/>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0" name="Straight Connector 9"/>
          <p:cNvCxnSpPr>
            <a:cxnSpLocks/>
          </p:cNvCxnSpPr>
          <p:nvPr/>
        </p:nvCxnSpPr>
        <p:spPr>
          <a:xfrm>
            <a:off x="5638800" y="3733800"/>
            <a:ext cx="0" cy="336071"/>
          </a:xfrm>
          <a:prstGeom prst="line">
            <a:avLst/>
          </a:prstGeom>
          <a:ln w="25400"/>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1" name="TextBox 10"/>
              <p:cNvSpPr txBox="1"/>
              <p:nvPr/>
            </p:nvSpPr>
            <p:spPr>
              <a:xfrm>
                <a:off x="4191000" y="3181290"/>
                <a:ext cx="381000" cy="400110"/>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sz="2000" b="0" i="1" smtClean="0">
                          <a:latin typeface="Cambria Math" charset="0"/>
                          <a:ea typeface="Cambria Math" charset="0"/>
                          <a:cs typeface="Cambria Math" charset="0"/>
                        </a:rPr>
                        <m:t>⋯</m:t>
                      </m:r>
                      <m:r>
                        <a:rPr lang="en-US" sz="2000" b="0" i="0" smtClean="0">
                          <a:latin typeface="Cambria Math" charset="0"/>
                        </a:rPr>
                        <m:t> </m:t>
                      </m:r>
                    </m:oMath>
                  </m:oMathPara>
                </a14:m>
                <a:endParaRPr lang="en-US" sz="2000" dirty="0"/>
              </a:p>
            </p:txBody>
          </p:sp>
        </mc:Choice>
        <mc:Fallback xmlns="">
          <p:sp>
            <p:nvSpPr>
              <p:cNvPr id="11" name="TextBox 10"/>
              <p:cNvSpPr txBox="1">
                <a:spLocks noRot="1" noChangeAspect="1" noMove="1" noResize="1" noEditPoints="1" noAdjustHandles="1" noChangeArrowheads="1" noChangeShapeType="1" noTextEdit="1"/>
              </p:cNvSpPr>
              <p:nvPr/>
            </p:nvSpPr>
            <p:spPr>
              <a:xfrm>
                <a:off x="4191000" y="3181290"/>
                <a:ext cx="381000" cy="400110"/>
              </a:xfrm>
              <a:prstGeom prst="rect">
                <a:avLst/>
              </a:prstGeom>
              <a:blipFill rotWithShape="0">
                <a:blip r:embed="rId4"/>
                <a:stretch>
                  <a:fillRect t="-98485" r="-30645" b="-124242"/>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3" name="TextBox 12"/>
              <p:cNvSpPr txBox="1"/>
              <p:nvPr/>
            </p:nvSpPr>
            <p:spPr>
              <a:xfrm>
                <a:off x="3200400" y="3200400"/>
                <a:ext cx="381000" cy="369332"/>
              </a:xfrm>
              <a:prstGeom prst="rect">
                <a:avLst/>
              </a:prstGeom>
            </p:spPr>
            <p:style>
              <a:lnRef idx="0">
                <a:schemeClr val="accent2"/>
              </a:lnRef>
              <a:fillRef idx="3">
                <a:schemeClr val="accent2"/>
              </a:fillRef>
              <a:effectRef idx="3">
                <a:schemeClr val="accent2"/>
              </a:effectRef>
              <a:fontRef idx="minor">
                <a:schemeClr val="lt1"/>
              </a:fontRef>
            </p:style>
            <p:txBody>
              <a:bodyPr wrap="square"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charset="0"/>
                        </a:rPr>
                        <m:t>1</m:t>
                      </m:r>
                    </m:oMath>
                  </m:oMathPara>
                </a14:m>
                <a:endParaRPr lang="en-US" dirty="0">
                  <a:latin typeface="Bold sand ms"/>
                </a:endParaRPr>
              </a:p>
            </p:txBody>
          </p:sp>
        </mc:Choice>
        <mc:Fallback xmlns="">
          <p:sp>
            <p:nvSpPr>
              <p:cNvPr id="13" name="TextBox 12"/>
              <p:cNvSpPr txBox="1">
                <a:spLocks noRot="1" noChangeAspect="1" noMove="1" noResize="1" noEditPoints="1" noAdjustHandles="1" noChangeArrowheads="1" noChangeShapeType="1" noTextEdit="1"/>
              </p:cNvSpPr>
              <p:nvPr/>
            </p:nvSpPr>
            <p:spPr>
              <a:xfrm>
                <a:off x="3200400" y="3200400"/>
                <a:ext cx="381000" cy="369332"/>
              </a:xfrm>
              <a:prstGeom prst="rect">
                <a:avLst/>
              </a:prstGeom>
              <a:blipFill rotWithShape="0">
                <a:blip r:embed="rId3"/>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4" name="TextBox 13"/>
              <p:cNvSpPr txBox="1"/>
              <p:nvPr/>
            </p:nvSpPr>
            <p:spPr>
              <a:xfrm>
                <a:off x="5410200" y="3200400"/>
                <a:ext cx="381000" cy="369332"/>
              </a:xfrm>
              <a:prstGeom prst="rect">
                <a:avLst/>
              </a:prstGeom>
            </p:spPr>
            <p:style>
              <a:lnRef idx="0">
                <a:schemeClr val="accent2"/>
              </a:lnRef>
              <a:fillRef idx="3">
                <a:schemeClr val="accent2"/>
              </a:fillRef>
              <a:effectRef idx="3">
                <a:schemeClr val="accent2"/>
              </a:effectRef>
              <a:fontRef idx="minor">
                <a:schemeClr val="lt1"/>
              </a:fontRef>
            </p:style>
            <p:txBody>
              <a:bodyPr wrap="square"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charset="0"/>
                        </a:rPr>
                        <m:t>1</m:t>
                      </m:r>
                    </m:oMath>
                  </m:oMathPara>
                </a14:m>
                <a:endParaRPr lang="en-US" dirty="0">
                  <a:latin typeface="Bold sand ms"/>
                </a:endParaRPr>
              </a:p>
            </p:txBody>
          </p:sp>
        </mc:Choice>
        <mc:Fallback xmlns="">
          <p:sp>
            <p:nvSpPr>
              <p:cNvPr id="14" name="TextBox 13"/>
              <p:cNvSpPr txBox="1">
                <a:spLocks noRot="1" noChangeAspect="1" noMove="1" noResize="1" noEditPoints="1" noAdjustHandles="1" noChangeArrowheads="1" noChangeShapeType="1" noTextEdit="1"/>
              </p:cNvSpPr>
              <p:nvPr/>
            </p:nvSpPr>
            <p:spPr>
              <a:xfrm>
                <a:off x="5410200" y="3200400"/>
                <a:ext cx="381000" cy="369332"/>
              </a:xfrm>
              <a:prstGeom prst="rect">
                <a:avLst/>
              </a:prstGeom>
              <a:blipFill rotWithShape="0">
                <a:blip r:embed="rId5"/>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6838631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Content Placeholder 2"/>
          <p:cNvSpPr txBox="1">
            <a:spLocks/>
          </p:cNvSpPr>
          <p:nvPr/>
        </p:nvSpPr>
        <p:spPr>
          <a:xfrm>
            <a:off x="457200" y="1494000"/>
            <a:ext cx="8001000" cy="4525963"/>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1028700" indent="-571500" algn="l" defTabSz="914400" rtl="0" eaLnBrk="1" latinLnBrk="0" hangingPunct="1">
              <a:spcBef>
                <a:spcPct val="20000"/>
              </a:spcBef>
              <a:buFont typeface="+mj-lt"/>
              <a:buAutoNum type="romanLcPeriod"/>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Wingdings" pitchFamily="2" charset="2"/>
              <a:buChar char="Ø"/>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227013" indent="0">
              <a:spcBef>
                <a:spcPts val="700"/>
              </a:spcBef>
              <a:buClr>
                <a:schemeClr val="accent1"/>
              </a:buClr>
              <a:buNone/>
            </a:pPr>
            <a:r>
              <a:rPr lang="en-US" sz="2200" dirty="0">
                <a:solidFill>
                  <a:schemeClr val="tx1"/>
                </a:solidFill>
                <a:latin typeface="Bold sand ms"/>
              </a:rPr>
              <a:t>The </a:t>
            </a:r>
            <a:r>
              <a:rPr lang="en-US" sz="2200" b="1" dirty="0">
                <a:solidFill>
                  <a:schemeClr val="tx1"/>
                </a:solidFill>
                <a:latin typeface="Bold sand ms"/>
              </a:rPr>
              <a:t>annuity start date</a:t>
            </a:r>
            <a:r>
              <a:rPr lang="en-US" sz="2200" dirty="0">
                <a:solidFill>
                  <a:schemeClr val="tx1"/>
                </a:solidFill>
                <a:latin typeface="Bold sand ms"/>
              </a:rPr>
              <a:t> is at the beginning of the first period</a:t>
            </a:r>
          </a:p>
          <a:p>
            <a:pPr marL="227013" indent="0">
              <a:spcBef>
                <a:spcPts val="700"/>
              </a:spcBef>
              <a:buClr>
                <a:schemeClr val="accent1"/>
              </a:buClr>
              <a:buNone/>
            </a:pPr>
            <a:r>
              <a:rPr lang="en-US" sz="2200" dirty="0">
                <a:latin typeface="Bold sand ms"/>
              </a:rPr>
              <a:t>The </a:t>
            </a:r>
            <a:r>
              <a:rPr lang="en-US" sz="2200" b="1" dirty="0">
                <a:latin typeface="Bold sand ms"/>
              </a:rPr>
              <a:t>annuity end date</a:t>
            </a:r>
            <a:r>
              <a:rPr lang="en-US" sz="2200" dirty="0">
                <a:latin typeface="Bold sand ms"/>
              </a:rPr>
              <a:t> is at the end of the last period</a:t>
            </a:r>
            <a:endParaRPr lang="en-US" sz="2200" dirty="0">
              <a:solidFill>
                <a:schemeClr val="tx1"/>
              </a:solidFill>
              <a:latin typeface="Bold sand ms"/>
            </a:endParaRPr>
          </a:p>
          <a:p>
            <a:pPr indent="-165100">
              <a:spcBef>
                <a:spcPts val="900"/>
              </a:spcBef>
            </a:pPr>
            <a:endParaRPr lang="en-US" sz="2000" dirty="0">
              <a:solidFill>
                <a:schemeClr val="tx1"/>
              </a:solidFill>
              <a:latin typeface="Bold sand ms"/>
            </a:endParaRPr>
          </a:p>
          <a:p>
            <a:pPr marL="0" indent="0">
              <a:buFont typeface="Arial" pitchFamily="34" charset="0"/>
              <a:buNone/>
            </a:pPr>
            <a:endParaRPr lang="en-US" sz="2000" dirty="0">
              <a:solidFill>
                <a:schemeClr val="tx1"/>
              </a:solidFill>
              <a:latin typeface="Bold sand ms"/>
            </a:endParaRPr>
          </a:p>
        </p:txBody>
      </p:sp>
      <p:sp>
        <p:nvSpPr>
          <p:cNvPr id="4" name="Title 1"/>
          <p:cNvSpPr txBox="1">
            <a:spLocks/>
          </p:cNvSpPr>
          <p:nvPr/>
        </p:nvSpPr>
        <p:spPr>
          <a:xfrm>
            <a:off x="228600" y="228600"/>
            <a:ext cx="8686800" cy="11430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spcAft>
                <a:spcPts val="1200"/>
              </a:spcAft>
            </a:pPr>
            <a:r>
              <a:rPr lang="en-US" b="1" dirty="0">
                <a:latin typeface="Bold sand ms"/>
              </a:rPr>
              <a:t>Definitions and Terminology</a:t>
            </a:r>
          </a:p>
        </p:txBody>
      </p:sp>
      <p:cxnSp>
        <p:nvCxnSpPr>
          <p:cNvPr id="6" name="Straight Arrow Connector 5"/>
          <p:cNvCxnSpPr>
            <a:cxnSpLocks/>
          </p:cNvCxnSpPr>
          <p:nvPr/>
        </p:nvCxnSpPr>
        <p:spPr>
          <a:xfrm flipV="1">
            <a:off x="1460020" y="3886200"/>
            <a:ext cx="6189098" cy="18377"/>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p:cxnSp>
        <p:nvCxnSpPr>
          <p:cNvPr id="10" name="Straight Connector 9"/>
          <p:cNvCxnSpPr>
            <a:cxnSpLocks/>
          </p:cNvCxnSpPr>
          <p:nvPr/>
        </p:nvCxnSpPr>
        <p:spPr>
          <a:xfrm>
            <a:off x="2590800" y="3733800"/>
            <a:ext cx="0" cy="336071"/>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1" name="Straight Connector 10"/>
          <p:cNvCxnSpPr>
            <a:cxnSpLocks/>
          </p:cNvCxnSpPr>
          <p:nvPr/>
        </p:nvCxnSpPr>
        <p:spPr>
          <a:xfrm>
            <a:off x="3352800" y="3733800"/>
            <a:ext cx="0" cy="336071"/>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2" name="Straight Connector 11"/>
          <p:cNvCxnSpPr>
            <a:cxnSpLocks/>
          </p:cNvCxnSpPr>
          <p:nvPr/>
        </p:nvCxnSpPr>
        <p:spPr>
          <a:xfrm>
            <a:off x="1828800" y="3733800"/>
            <a:ext cx="0" cy="336071"/>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3" name="Straight Connector 12"/>
          <p:cNvCxnSpPr>
            <a:cxnSpLocks/>
          </p:cNvCxnSpPr>
          <p:nvPr/>
        </p:nvCxnSpPr>
        <p:spPr>
          <a:xfrm>
            <a:off x="5638800" y="3733800"/>
            <a:ext cx="0" cy="336071"/>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4" name="Straight Connector 13"/>
          <p:cNvCxnSpPr>
            <a:cxnSpLocks/>
          </p:cNvCxnSpPr>
          <p:nvPr/>
        </p:nvCxnSpPr>
        <p:spPr>
          <a:xfrm>
            <a:off x="6400800" y="3733800"/>
            <a:ext cx="0" cy="336071"/>
          </a:xfrm>
          <a:prstGeom prst="line">
            <a:avLst/>
          </a:prstGeom>
          <a:ln w="25400"/>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6" name="TextBox 15"/>
              <p:cNvSpPr txBox="1"/>
              <p:nvPr/>
            </p:nvSpPr>
            <p:spPr>
              <a:xfrm>
                <a:off x="4267200" y="4038600"/>
                <a:ext cx="381000" cy="400110"/>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sz="2000" b="0" i="1" smtClean="0">
                          <a:latin typeface="Cambria Math" charset="0"/>
                          <a:ea typeface="Cambria Math" charset="0"/>
                          <a:cs typeface="Cambria Math" charset="0"/>
                        </a:rPr>
                        <m:t>⋯</m:t>
                      </m:r>
                      <m:r>
                        <a:rPr lang="en-US" sz="2000" b="0" i="0" smtClean="0">
                          <a:latin typeface="Cambria Math" charset="0"/>
                        </a:rPr>
                        <m:t> </m:t>
                      </m:r>
                    </m:oMath>
                  </m:oMathPara>
                </a14:m>
                <a:endParaRPr lang="en-US" sz="2000" dirty="0"/>
              </a:p>
            </p:txBody>
          </p:sp>
        </mc:Choice>
        <mc:Fallback xmlns="">
          <p:sp>
            <p:nvSpPr>
              <p:cNvPr id="16" name="TextBox 15"/>
              <p:cNvSpPr txBox="1">
                <a:spLocks noRot="1" noChangeAspect="1" noMove="1" noResize="1" noEditPoints="1" noAdjustHandles="1" noChangeArrowheads="1" noChangeShapeType="1" noTextEdit="1"/>
              </p:cNvSpPr>
              <p:nvPr/>
            </p:nvSpPr>
            <p:spPr>
              <a:xfrm>
                <a:off x="4267200" y="4038600"/>
                <a:ext cx="381000" cy="400110"/>
              </a:xfrm>
              <a:prstGeom prst="rect">
                <a:avLst/>
              </a:prstGeom>
              <a:blipFill rotWithShape="0">
                <a:blip r:embed="rId3"/>
                <a:stretch>
                  <a:fillRect t="-101538" r="-28571" b="-126154"/>
                </a:stretch>
              </a:blipFill>
            </p:spPr>
            <p:txBody>
              <a:bodyPr/>
              <a:lstStyle/>
              <a:p>
                <a:r>
                  <a:rPr lang="en-US">
                    <a:noFill/>
                  </a:rPr>
                  <a:t> </a:t>
                </a:r>
              </a:p>
            </p:txBody>
          </p:sp>
        </mc:Fallback>
      </mc:AlternateContent>
    </p:spTree>
    <p:extLst>
      <p:ext uri="{BB962C8B-B14F-4D97-AF65-F5344CB8AC3E}">
        <p14:creationId xmlns:p14="http://schemas.microsoft.com/office/powerpoint/2010/main" val="13822830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Content Placeholder 2"/>
          <p:cNvSpPr txBox="1">
            <a:spLocks/>
          </p:cNvSpPr>
          <p:nvPr/>
        </p:nvSpPr>
        <p:spPr>
          <a:xfrm>
            <a:off x="457200" y="1494000"/>
            <a:ext cx="8001000" cy="4525963"/>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1028700" indent="-571500" algn="l" defTabSz="914400" rtl="0" eaLnBrk="1" latinLnBrk="0" hangingPunct="1">
              <a:spcBef>
                <a:spcPct val="20000"/>
              </a:spcBef>
              <a:buFont typeface="+mj-lt"/>
              <a:buAutoNum type="romanLcPeriod"/>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Wingdings" pitchFamily="2" charset="2"/>
              <a:buChar char="Ø"/>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227013" indent="0">
              <a:spcBef>
                <a:spcPts val="700"/>
              </a:spcBef>
              <a:buClr>
                <a:schemeClr val="accent1"/>
              </a:buClr>
              <a:buNone/>
            </a:pPr>
            <a:r>
              <a:rPr lang="en-US" sz="2200" dirty="0">
                <a:solidFill>
                  <a:schemeClr val="tx1"/>
                </a:solidFill>
                <a:latin typeface="Bold sand ms"/>
              </a:rPr>
              <a:t>The </a:t>
            </a:r>
            <a:r>
              <a:rPr lang="en-US" sz="2200" b="1" dirty="0">
                <a:solidFill>
                  <a:schemeClr val="tx1"/>
                </a:solidFill>
                <a:latin typeface="Bold sand ms"/>
              </a:rPr>
              <a:t>annuity start date</a:t>
            </a:r>
            <a:r>
              <a:rPr lang="en-US" sz="2200" dirty="0">
                <a:solidFill>
                  <a:schemeClr val="tx1"/>
                </a:solidFill>
                <a:latin typeface="Bold sand ms"/>
              </a:rPr>
              <a:t> is at the beginning of the first period</a:t>
            </a:r>
          </a:p>
          <a:p>
            <a:pPr marL="227013" indent="0">
              <a:spcBef>
                <a:spcPts val="700"/>
              </a:spcBef>
              <a:buClr>
                <a:schemeClr val="accent1"/>
              </a:buClr>
              <a:buNone/>
            </a:pPr>
            <a:r>
              <a:rPr lang="en-US" sz="2200" dirty="0">
                <a:latin typeface="Bold sand ms"/>
              </a:rPr>
              <a:t>The </a:t>
            </a:r>
            <a:r>
              <a:rPr lang="en-US" sz="2200" b="1" dirty="0">
                <a:latin typeface="Bold sand ms"/>
              </a:rPr>
              <a:t>annuity end date</a:t>
            </a:r>
            <a:r>
              <a:rPr lang="en-US" sz="2200" dirty="0">
                <a:latin typeface="Bold sand ms"/>
              </a:rPr>
              <a:t> is at the end of the last period</a:t>
            </a:r>
            <a:endParaRPr lang="en-US" sz="2200" dirty="0">
              <a:solidFill>
                <a:schemeClr val="tx1"/>
              </a:solidFill>
              <a:latin typeface="Bold sand ms"/>
            </a:endParaRPr>
          </a:p>
          <a:p>
            <a:pPr indent="-165100">
              <a:spcBef>
                <a:spcPts val="900"/>
              </a:spcBef>
            </a:pPr>
            <a:endParaRPr lang="en-US" sz="2000" dirty="0">
              <a:solidFill>
                <a:schemeClr val="tx1"/>
              </a:solidFill>
              <a:latin typeface="Bold sand ms"/>
            </a:endParaRPr>
          </a:p>
          <a:p>
            <a:pPr marL="0" indent="0">
              <a:buFont typeface="Arial" pitchFamily="34" charset="0"/>
              <a:buNone/>
            </a:pPr>
            <a:endParaRPr lang="en-US" sz="2000" dirty="0">
              <a:solidFill>
                <a:schemeClr val="tx1"/>
              </a:solidFill>
              <a:latin typeface="Bold sand ms"/>
            </a:endParaRPr>
          </a:p>
        </p:txBody>
      </p:sp>
      <p:sp>
        <p:nvSpPr>
          <p:cNvPr id="4" name="Title 1"/>
          <p:cNvSpPr txBox="1">
            <a:spLocks/>
          </p:cNvSpPr>
          <p:nvPr/>
        </p:nvSpPr>
        <p:spPr>
          <a:xfrm>
            <a:off x="228600" y="228600"/>
            <a:ext cx="8686800" cy="11430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spcAft>
                <a:spcPts val="1200"/>
              </a:spcAft>
            </a:pPr>
            <a:r>
              <a:rPr lang="en-US" b="1" dirty="0">
                <a:latin typeface="Bold sand ms"/>
              </a:rPr>
              <a:t>Definitions and Terminology</a:t>
            </a:r>
          </a:p>
        </p:txBody>
      </p:sp>
      <p:cxnSp>
        <p:nvCxnSpPr>
          <p:cNvPr id="6" name="Straight Arrow Connector 5"/>
          <p:cNvCxnSpPr>
            <a:cxnSpLocks/>
          </p:cNvCxnSpPr>
          <p:nvPr/>
        </p:nvCxnSpPr>
        <p:spPr>
          <a:xfrm flipV="1">
            <a:off x="1460020" y="3886200"/>
            <a:ext cx="6189098" cy="18377"/>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p:cxnSp>
        <p:nvCxnSpPr>
          <p:cNvPr id="10" name="Straight Connector 9"/>
          <p:cNvCxnSpPr>
            <a:cxnSpLocks/>
          </p:cNvCxnSpPr>
          <p:nvPr/>
        </p:nvCxnSpPr>
        <p:spPr>
          <a:xfrm>
            <a:off x="2590800" y="3733800"/>
            <a:ext cx="0" cy="336071"/>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1" name="Straight Connector 10"/>
          <p:cNvCxnSpPr>
            <a:cxnSpLocks/>
          </p:cNvCxnSpPr>
          <p:nvPr/>
        </p:nvCxnSpPr>
        <p:spPr>
          <a:xfrm>
            <a:off x="3352800" y="3733800"/>
            <a:ext cx="0" cy="336071"/>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2" name="Straight Connector 11"/>
          <p:cNvCxnSpPr>
            <a:cxnSpLocks/>
          </p:cNvCxnSpPr>
          <p:nvPr/>
        </p:nvCxnSpPr>
        <p:spPr>
          <a:xfrm>
            <a:off x="1828800" y="3733800"/>
            <a:ext cx="0" cy="336071"/>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3" name="Straight Connector 12"/>
          <p:cNvCxnSpPr>
            <a:cxnSpLocks/>
          </p:cNvCxnSpPr>
          <p:nvPr/>
        </p:nvCxnSpPr>
        <p:spPr>
          <a:xfrm>
            <a:off x="5638800" y="3733800"/>
            <a:ext cx="0" cy="336071"/>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4" name="Straight Connector 13"/>
          <p:cNvCxnSpPr>
            <a:cxnSpLocks/>
          </p:cNvCxnSpPr>
          <p:nvPr/>
        </p:nvCxnSpPr>
        <p:spPr>
          <a:xfrm>
            <a:off x="6400800" y="3733800"/>
            <a:ext cx="0" cy="336071"/>
          </a:xfrm>
          <a:prstGeom prst="line">
            <a:avLst/>
          </a:prstGeom>
          <a:ln w="25400"/>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5" name="TextBox 14"/>
              <p:cNvSpPr txBox="1"/>
              <p:nvPr/>
            </p:nvSpPr>
            <p:spPr>
              <a:xfrm>
                <a:off x="1905000" y="4076518"/>
                <a:ext cx="538609" cy="419282"/>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groupChr>
                        <m:groupChrPr>
                          <m:chr m:val="⏞"/>
                          <m:pos m:val="top"/>
                          <m:vertJc m:val="bot"/>
                          <m:ctrlPr>
                            <a:rPr lang="en-US" sz="1200" b="0" i="1" smtClean="0">
                              <a:latin typeface="Cambria Math" panose="02040503050406030204" pitchFamily="18" charset="0"/>
                            </a:rPr>
                          </m:ctrlPr>
                        </m:groupChrPr>
                        <m:e>
                          <m:eqArr>
                            <m:eqArrPr>
                              <m:ctrlPr>
                                <a:rPr lang="en-US" sz="1200" i="1">
                                  <a:latin typeface="Cambria Math" panose="02040503050406030204" pitchFamily="18" charset="0"/>
                                </a:rPr>
                              </m:ctrlPr>
                            </m:eqArrPr>
                            <m:e>
                              <m:sSup>
                                <m:sSupPr>
                                  <m:ctrlPr>
                                    <a:rPr lang="en-US" sz="1200" i="1">
                                      <a:latin typeface="Cambria Math" panose="02040503050406030204" pitchFamily="18" charset="0"/>
                                    </a:rPr>
                                  </m:ctrlPr>
                                </m:sSupPr>
                                <m:e>
                                  <m:r>
                                    <a:rPr lang="en-US" sz="1200" i="1">
                                      <a:latin typeface="Cambria Math" charset="0"/>
                                    </a:rPr>
                                    <m:t>1</m:t>
                                  </m:r>
                                </m:e>
                                <m:sup>
                                  <m:r>
                                    <m:rPr>
                                      <m:sty m:val="p"/>
                                    </m:rPr>
                                    <a:rPr lang="en-US" sz="1200">
                                      <a:latin typeface="Cambria Math" charset="0"/>
                                    </a:rPr>
                                    <m:t>st</m:t>
                                  </m:r>
                                </m:sup>
                              </m:sSup>
                            </m:e>
                            <m:e>
                              <m:r>
                                <m:rPr>
                                  <m:nor/>
                                </m:rPr>
                                <a:rPr lang="en-US" sz="1200" i="1" dirty="0">
                                  <a:latin typeface="Cambria Math" charset="0"/>
                                </a:rPr>
                                <m:t> </m:t>
                              </m:r>
                              <m:r>
                                <m:rPr>
                                  <m:sty m:val="p"/>
                                </m:rPr>
                                <a:rPr lang="en-US" sz="1200">
                                  <a:latin typeface="Cambria Math" charset="0"/>
                                </a:rPr>
                                <m:t>period</m:t>
                              </m:r>
                              <m:r>
                                <m:rPr>
                                  <m:nor/>
                                </m:rPr>
                                <a:rPr lang="en-US" sz="1200" dirty="0"/>
                                <m:t> </m:t>
                              </m:r>
                            </m:e>
                          </m:eqArr>
                        </m:e>
                      </m:groupChr>
                    </m:oMath>
                  </m:oMathPara>
                </a14:m>
                <a:endParaRPr lang="en-US" sz="1200" dirty="0"/>
              </a:p>
            </p:txBody>
          </p:sp>
        </mc:Choice>
        <mc:Fallback xmlns="">
          <p:sp>
            <p:nvSpPr>
              <p:cNvPr id="15" name="TextBox 14"/>
              <p:cNvSpPr txBox="1">
                <a:spLocks noRot="1" noChangeAspect="1" noMove="1" noResize="1" noEditPoints="1" noAdjustHandles="1" noChangeArrowheads="1" noChangeShapeType="1" noTextEdit="1"/>
              </p:cNvSpPr>
              <p:nvPr/>
            </p:nvSpPr>
            <p:spPr>
              <a:xfrm>
                <a:off x="1905000" y="4076518"/>
                <a:ext cx="538609" cy="419282"/>
              </a:xfrm>
              <a:prstGeom prst="rect">
                <a:avLst/>
              </a:prstGeom>
              <a:blipFill rotWithShape="0">
                <a:blip r:embed="rId3"/>
                <a:stretch>
                  <a:fillRect l="-11364" t="-5797" r="-10227" b="-78261"/>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6" name="TextBox 15"/>
              <p:cNvSpPr txBox="1"/>
              <p:nvPr/>
            </p:nvSpPr>
            <p:spPr>
              <a:xfrm>
                <a:off x="2667000" y="4076518"/>
                <a:ext cx="538609" cy="430311"/>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groupChr>
                        <m:groupChrPr>
                          <m:chr m:val="⏞"/>
                          <m:pos m:val="top"/>
                          <m:vertJc m:val="bot"/>
                          <m:ctrlPr>
                            <a:rPr lang="en-US" sz="1200" b="0" i="1" smtClean="0">
                              <a:latin typeface="Cambria Math" panose="02040503050406030204" pitchFamily="18" charset="0"/>
                            </a:rPr>
                          </m:ctrlPr>
                        </m:groupChrPr>
                        <m:e>
                          <m:eqArr>
                            <m:eqArrPr>
                              <m:ctrlPr>
                                <a:rPr lang="en-US" sz="1200" i="1">
                                  <a:latin typeface="Cambria Math" panose="02040503050406030204" pitchFamily="18" charset="0"/>
                                </a:rPr>
                              </m:ctrlPr>
                            </m:eqArrPr>
                            <m:e>
                              <m:sSup>
                                <m:sSupPr>
                                  <m:ctrlPr>
                                    <a:rPr lang="en-US" sz="1200" i="1">
                                      <a:latin typeface="Cambria Math" panose="02040503050406030204" pitchFamily="18" charset="0"/>
                                    </a:rPr>
                                  </m:ctrlPr>
                                </m:sSupPr>
                                <m:e>
                                  <m:r>
                                    <a:rPr lang="en-US" sz="1200" b="0" i="1" smtClean="0">
                                      <a:latin typeface="Cambria Math" charset="0"/>
                                    </a:rPr>
                                    <m:t>2</m:t>
                                  </m:r>
                                </m:e>
                                <m:sup>
                                  <m:r>
                                    <m:rPr>
                                      <m:sty m:val="p"/>
                                    </m:rPr>
                                    <a:rPr lang="en-US" sz="1200" b="0" i="0" smtClean="0">
                                      <a:latin typeface="Cambria Math" charset="0"/>
                                    </a:rPr>
                                    <m:t>nd</m:t>
                                  </m:r>
                                </m:sup>
                              </m:sSup>
                            </m:e>
                            <m:e>
                              <m:r>
                                <m:rPr>
                                  <m:nor/>
                                </m:rPr>
                                <a:rPr lang="en-US" sz="1200" i="1" dirty="0">
                                  <a:latin typeface="Cambria Math" charset="0"/>
                                </a:rPr>
                                <m:t> </m:t>
                              </m:r>
                              <m:r>
                                <m:rPr>
                                  <m:sty m:val="p"/>
                                </m:rPr>
                                <a:rPr lang="en-US" sz="1200">
                                  <a:latin typeface="Cambria Math" charset="0"/>
                                </a:rPr>
                                <m:t>period</m:t>
                              </m:r>
                              <m:r>
                                <m:rPr>
                                  <m:nor/>
                                </m:rPr>
                                <a:rPr lang="en-US" sz="1200" dirty="0"/>
                                <m:t> </m:t>
                              </m:r>
                            </m:e>
                          </m:eqArr>
                        </m:e>
                      </m:groupChr>
                    </m:oMath>
                  </m:oMathPara>
                </a14:m>
                <a:endParaRPr lang="en-US" sz="1200" dirty="0"/>
              </a:p>
            </p:txBody>
          </p:sp>
        </mc:Choice>
        <mc:Fallback xmlns="">
          <p:sp>
            <p:nvSpPr>
              <p:cNvPr id="16" name="TextBox 15"/>
              <p:cNvSpPr txBox="1">
                <a:spLocks noRot="1" noChangeAspect="1" noMove="1" noResize="1" noEditPoints="1" noAdjustHandles="1" noChangeArrowheads="1" noChangeShapeType="1" noTextEdit="1"/>
              </p:cNvSpPr>
              <p:nvPr/>
            </p:nvSpPr>
            <p:spPr>
              <a:xfrm>
                <a:off x="2667000" y="4076518"/>
                <a:ext cx="538609" cy="430311"/>
              </a:xfrm>
              <a:prstGeom prst="rect">
                <a:avLst/>
              </a:prstGeom>
              <a:blipFill rotWithShape="0">
                <a:blip r:embed="rId4"/>
                <a:stretch>
                  <a:fillRect l="-11364" t="-2857" r="-10227" b="-78571"/>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8" name="TextBox 17"/>
              <p:cNvSpPr txBox="1"/>
              <p:nvPr/>
            </p:nvSpPr>
            <p:spPr>
              <a:xfrm>
                <a:off x="5785991" y="4065489"/>
                <a:ext cx="538609" cy="430311"/>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groupChr>
                        <m:groupChrPr>
                          <m:chr m:val="⏞"/>
                          <m:pos m:val="top"/>
                          <m:vertJc m:val="bot"/>
                          <m:ctrlPr>
                            <a:rPr lang="en-US" sz="1200" b="0" i="1" smtClean="0">
                              <a:latin typeface="Cambria Math" panose="02040503050406030204" pitchFamily="18" charset="0"/>
                            </a:rPr>
                          </m:ctrlPr>
                        </m:groupChrPr>
                        <m:e>
                          <m:eqArr>
                            <m:eqArrPr>
                              <m:ctrlPr>
                                <a:rPr lang="en-US" sz="1200" i="1">
                                  <a:latin typeface="Cambria Math" panose="02040503050406030204" pitchFamily="18" charset="0"/>
                                </a:rPr>
                              </m:ctrlPr>
                            </m:eqArrPr>
                            <m:e>
                              <m:sSup>
                                <m:sSupPr>
                                  <m:ctrlPr>
                                    <a:rPr lang="en-US" sz="1200" i="1">
                                      <a:latin typeface="Cambria Math" panose="02040503050406030204" pitchFamily="18" charset="0"/>
                                    </a:rPr>
                                  </m:ctrlPr>
                                </m:sSupPr>
                                <m:e>
                                  <m:r>
                                    <a:rPr lang="en-US" sz="1200" b="0" i="1" smtClean="0">
                                      <a:latin typeface="Cambria Math" charset="0"/>
                                    </a:rPr>
                                    <m:t>𝑛</m:t>
                                  </m:r>
                                </m:e>
                                <m:sup>
                                  <m:r>
                                    <m:rPr>
                                      <m:sty m:val="p"/>
                                    </m:rPr>
                                    <a:rPr lang="en-US" sz="1200" b="0" i="0" smtClean="0">
                                      <a:latin typeface="Cambria Math" charset="0"/>
                                    </a:rPr>
                                    <m:t>th</m:t>
                                  </m:r>
                                </m:sup>
                              </m:sSup>
                            </m:e>
                            <m:e>
                              <m:r>
                                <m:rPr>
                                  <m:nor/>
                                </m:rPr>
                                <a:rPr lang="en-US" sz="1200" i="1" dirty="0">
                                  <a:latin typeface="Cambria Math" charset="0"/>
                                </a:rPr>
                                <m:t> </m:t>
                              </m:r>
                              <m:r>
                                <m:rPr>
                                  <m:sty m:val="p"/>
                                </m:rPr>
                                <a:rPr lang="en-US" sz="1200">
                                  <a:latin typeface="Cambria Math" charset="0"/>
                                </a:rPr>
                                <m:t>period</m:t>
                              </m:r>
                              <m:r>
                                <m:rPr>
                                  <m:nor/>
                                </m:rPr>
                                <a:rPr lang="en-US" sz="1200" dirty="0"/>
                                <m:t> </m:t>
                              </m:r>
                            </m:e>
                          </m:eqArr>
                        </m:e>
                      </m:groupChr>
                    </m:oMath>
                  </m:oMathPara>
                </a14:m>
                <a:endParaRPr lang="en-US" sz="1200" dirty="0"/>
              </a:p>
            </p:txBody>
          </p:sp>
        </mc:Choice>
        <mc:Fallback xmlns="">
          <p:sp>
            <p:nvSpPr>
              <p:cNvPr id="18" name="TextBox 17"/>
              <p:cNvSpPr txBox="1">
                <a:spLocks noRot="1" noChangeAspect="1" noMove="1" noResize="1" noEditPoints="1" noAdjustHandles="1" noChangeArrowheads="1" noChangeShapeType="1" noTextEdit="1"/>
              </p:cNvSpPr>
              <p:nvPr/>
            </p:nvSpPr>
            <p:spPr>
              <a:xfrm>
                <a:off x="5785991" y="4065489"/>
                <a:ext cx="538609" cy="430311"/>
              </a:xfrm>
              <a:prstGeom prst="rect">
                <a:avLst/>
              </a:prstGeom>
              <a:blipFill rotWithShape="0">
                <a:blip r:embed="rId5"/>
                <a:stretch>
                  <a:fillRect l="-11236" t="-2817" r="-10112" b="-76056"/>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8" name="TextBox 27"/>
              <p:cNvSpPr txBox="1"/>
              <p:nvPr/>
            </p:nvSpPr>
            <p:spPr>
              <a:xfrm>
                <a:off x="4267200" y="4038600"/>
                <a:ext cx="381000" cy="400110"/>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sz="2000" b="0" i="1" smtClean="0">
                          <a:latin typeface="Cambria Math" charset="0"/>
                          <a:ea typeface="Cambria Math" charset="0"/>
                          <a:cs typeface="Cambria Math" charset="0"/>
                        </a:rPr>
                        <m:t>⋯</m:t>
                      </m:r>
                      <m:r>
                        <a:rPr lang="en-US" sz="2000" b="0" i="0" smtClean="0">
                          <a:latin typeface="Cambria Math" charset="0"/>
                        </a:rPr>
                        <m:t> </m:t>
                      </m:r>
                    </m:oMath>
                  </m:oMathPara>
                </a14:m>
                <a:endParaRPr lang="en-US" sz="2000" dirty="0"/>
              </a:p>
            </p:txBody>
          </p:sp>
        </mc:Choice>
        <mc:Fallback xmlns="">
          <p:sp>
            <p:nvSpPr>
              <p:cNvPr id="28" name="TextBox 27"/>
              <p:cNvSpPr txBox="1">
                <a:spLocks noRot="1" noChangeAspect="1" noMove="1" noResize="1" noEditPoints="1" noAdjustHandles="1" noChangeArrowheads="1" noChangeShapeType="1" noTextEdit="1"/>
              </p:cNvSpPr>
              <p:nvPr/>
            </p:nvSpPr>
            <p:spPr>
              <a:xfrm>
                <a:off x="4267200" y="4038600"/>
                <a:ext cx="381000" cy="400110"/>
              </a:xfrm>
              <a:prstGeom prst="rect">
                <a:avLst/>
              </a:prstGeom>
              <a:blipFill rotWithShape="0">
                <a:blip r:embed="rId6"/>
                <a:stretch>
                  <a:fillRect t="-101538" r="-28571" b="-126154"/>
                </a:stretch>
              </a:blipFill>
            </p:spPr>
            <p:txBody>
              <a:bodyPr/>
              <a:lstStyle/>
              <a:p>
                <a:r>
                  <a:rPr lang="en-US">
                    <a:noFill/>
                  </a:rPr>
                  <a:t> </a:t>
                </a:r>
              </a:p>
            </p:txBody>
          </p:sp>
        </mc:Fallback>
      </mc:AlternateContent>
    </p:spTree>
    <p:extLst>
      <p:ext uri="{BB962C8B-B14F-4D97-AF65-F5344CB8AC3E}">
        <p14:creationId xmlns:p14="http://schemas.microsoft.com/office/powerpoint/2010/main" val="162275661"/>
      </p:ext>
    </p:extLst>
  </p:cSld>
  <p:clrMapOvr>
    <a:masterClrMapping/>
  </p:clrMapOvr>
</p:sld>
</file>

<file path=ppt/theme/theme1.xml><?xml version="1.0" encoding="utf-8"?>
<a:theme xmlns:a="http://schemas.openxmlformats.org/drawingml/2006/main" name="Corporate Finan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Corporate Finance</Template>
  <TotalTime>42980</TotalTime>
  <Words>1388</Words>
  <Application>Microsoft Macintosh PowerPoint</Application>
  <PresentationFormat>On-screen Show (4:3)</PresentationFormat>
  <Paragraphs>433</Paragraphs>
  <Slides>51</Slides>
  <Notes>51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51</vt:i4>
      </vt:variant>
    </vt:vector>
  </HeadingPairs>
  <TitlesOfParts>
    <vt:vector size="59" baseType="lpstr">
      <vt:lpstr>Arial</vt:lpstr>
      <vt:lpstr>Bold sand ms</vt:lpstr>
      <vt:lpstr>Calibri</vt:lpstr>
      <vt:lpstr>Calibri Light</vt:lpstr>
      <vt:lpstr>Cambria Math</vt:lpstr>
      <vt:lpstr>Mongolian Baiti</vt:lpstr>
      <vt:lpstr>Wingdings</vt:lpstr>
      <vt:lpstr>Corporate Finance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Corporate Finance</dc:title>
  <dc:creator>USER</dc:creator>
  <cp:lastModifiedBy>Microsoft Office User</cp:lastModifiedBy>
  <cp:revision>2050</cp:revision>
  <dcterms:created xsi:type="dcterms:W3CDTF">2018-09-11T09:20:33Z</dcterms:created>
  <dcterms:modified xsi:type="dcterms:W3CDTF">2020-01-30T18:23:59Z</dcterms:modified>
</cp:coreProperties>
</file>