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2"/>
  </p:notesMasterIdLst>
  <p:sldIdLst>
    <p:sldId id="284" r:id="rId2"/>
    <p:sldId id="667" r:id="rId3"/>
    <p:sldId id="582" r:id="rId4"/>
    <p:sldId id="581" r:id="rId5"/>
    <p:sldId id="592" r:id="rId6"/>
    <p:sldId id="585" r:id="rId7"/>
    <p:sldId id="669" r:id="rId8"/>
    <p:sldId id="588" r:id="rId9"/>
    <p:sldId id="590" r:id="rId10"/>
    <p:sldId id="593" r:id="rId11"/>
    <p:sldId id="594" r:id="rId12"/>
    <p:sldId id="595" r:id="rId13"/>
    <p:sldId id="670" r:id="rId14"/>
    <p:sldId id="602" r:id="rId15"/>
    <p:sldId id="604" r:id="rId16"/>
    <p:sldId id="605" r:id="rId17"/>
    <p:sldId id="606" r:id="rId18"/>
    <p:sldId id="615" r:id="rId19"/>
    <p:sldId id="616" r:id="rId20"/>
    <p:sldId id="617" r:id="rId21"/>
    <p:sldId id="671" r:id="rId22"/>
    <p:sldId id="672" r:id="rId23"/>
    <p:sldId id="621" r:id="rId24"/>
    <p:sldId id="623" r:id="rId25"/>
    <p:sldId id="624" r:id="rId26"/>
    <p:sldId id="626" r:id="rId27"/>
    <p:sldId id="633" r:id="rId28"/>
    <p:sldId id="635" r:id="rId29"/>
    <p:sldId id="673" r:id="rId30"/>
    <p:sldId id="674" r:id="rId31"/>
    <p:sldId id="636" r:id="rId32"/>
    <p:sldId id="639" r:id="rId33"/>
    <p:sldId id="584" r:id="rId34"/>
    <p:sldId id="546" r:id="rId35"/>
    <p:sldId id="645" r:id="rId36"/>
    <p:sldId id="641" r:id="rId37"/>
    <p:sldId id="642" r:id="rId38"/>
    <p:sldId id="643" r:id="rId39"/>
    <p:sldId id="644" r:id="rId40"/>
    <p:sldId id="646" r:id="rId41"/>
    <p:sldId id="647" r:id="rId42"/>
    <p:sldId id="648" r:id="rId43"/>
    <p:sldId id="649" r:id="rId44"/>
    <p:sldId id="650" r:id="rId45"/>
    <p:sldId id="655" r:id="rId46"/>
    <p:sldId id="651" r:id="rId47"/>
    <p:sldId id="640" r:id="rId48"/>
    <p:sldId id="653" r:id="rId49"/>
    <p:sldId id="652" r:id="rId50"/>
    <p:sldId id="654" r:id="rId51"/>
    <p:sldId id="656" r:id="rId52"/>
    <p:sldId id="657" r:id="rId53"/>
    <p:sldId id="658" r:id="rId54"/>
    <p:sldId id="659" r:id="rId55"/>
    <p:sldId id="660" r:id="rId56"/>
    <p:sldId id="661" r:id="rId57"/>
    <p:sldId id="662" r:id="rId58"/>
    <p:sldId id="663" r:id="rId59"/>
    <p:sldId id="547" r:id="rId60"/>
    <p:sldId id="668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667"/>
            <p14:sldId id="582"/>
            <p14:sldId id="581"/>
            <p14:sldId id="592"/>
            <p14:sldId id="585"/>
            <p14:sldId id="669"/>
            <p14:sldId id="588"/>
            <p14:sldId id="590"/>
            <p14:sldId id="593"/>
            <p14:sldId id="594"/>
            <p14:sldId id="595"/>
            <p14:sldId id="670"/>
            <p14:sldId id="602"/>
            <p14:sldId id="604"/>
            <p14:sldId id="605"/>
            <p14:sldId id="606"/>
            <p14:sldId id="615"/>
            <p14:sldId id="616"/>
            <p14:sldId id="617"/>
            <p14:sldId id="671"/>
            <p14:sldId id="672"/>
            <p14:sldId id="621"/>
            <p14:sldId id="623"/>
            <p14:sldId id="624"/>
            <p14:sldId id="626"/>
            <p14:sldId id="633"/>
            <p14:sldId id="635"/>
            <p14:sldId id="673"/>
            <p14:sldId id="674"/>
            <p14:sldId id="636"/>
            <p14:sldId id="639"/>
            <p14:sldId id="584"/>
            <p14:sldId id="546"/>
            <p14:sldId id="645"/>
            <p14:sldId id="641"/>
            <p14:sldId id="642"/>
            <p14:sldId id="643"/>
            <p14:sldId id="644"/>
            <p14:sldId id="646"/>
            <p14:sldId id="647"/>
            <p14:sldId id="648"/>
            <p14:sldId id="649"/>
            <p14:sldId id="650"/>
            <p14:sldId id="655"/>
            <p14:sldId id="651"/>
            <p14:sldId id="640"/>
            <p14:sldId id="653"/>
            <p14:sldId id="652"/>
            <p14:sldId id="654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547"/>
            <p14:sldId id="668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F81BD"/>
    <a:srgbClr val="7099CA"/>
    <a:srgbClr val="535353"/>
    <a:srgbClr val="F4F7FB"/>
    <a:srgbClr val="355E8F"/>
    <a:srgbClr val="2A4A70"/>
    <a:srgbClr val="4072AE"/>
    <a:srgbClr val="40404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20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07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8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43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48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12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75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6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956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85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4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702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90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850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60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8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893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740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855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65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513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5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42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271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468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644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595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319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585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174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68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599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83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49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090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4270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752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1315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037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7258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5988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52991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2532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16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5099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5618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3437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5962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5592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1993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1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164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0099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3715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038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3942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16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74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2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3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2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3" Type="http://schemas.openxmlformats.org/officeDocument/2006/relationships/image" Target="../media/image110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3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ng"/><Relationship Id="rId3" Type="http://schemas.openxmlformats.org/officeDocument/2006/relationships/image" Target="../media/image110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2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ng"/><Relationship Id="rId3" Type="http://schemas.openxmlformats.org/officeDocument/2006/relationships/image" Target="../media/image110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2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png"/><Relationship Id="rId3" Type="http://schemas.openxmlformats.org/officeDocument/2006/relationships/image" Target="../media/image110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5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7.png"/><Relationship Id="rId3" Type="http://schemas.openxmlformats.org/officeDocument/2006/relationships/image" Target="../media/image110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5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3" Type="http://schemas.openxmlformats.org/officeDocument/2006/relationships/image" Target="../media/image110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1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2.png"/><Relationship Id="rId3" Type="http://schemas.openxmlformats.org/officeDocument/2006/relationships/image" Target="../media/image110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2.png"/><Relationship Id="rId3" Type="http://schemas.openxmlformats.org/officeDocument/2006/relationships/image" Target="../media/image110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4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2.png"/><Relationship Id="rId3" Type="http://schemas.openxmlformats.org/officeDocument/2006/relationships/image" Target="../media/image110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.png"/><Relationship Id="rId15" Type="http://schemas.openxmlformats.org/officeDocument/2006/relationships/image" Target="../media/image4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png"/><Relationship Id="rId3" Type="http://schemas.openxmlformats.org/officeDocument/2006/relationships/image" Target="../media/image110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15" Type="http://schemas.openxmlformats.org/officeDocument/2006/relationships/image" Target="../media/image28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3" Type="http://schemas.openxmlformats.org/officeDocument/2006/relationships/image" Target="../media/image110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4.png"/><Relationship Id="rId15" Type="http://schemas.openxmlformats.org/officeDocument/2006/relationships/image" Target="../media/image36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7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7.png"/><Relationship Id="rId3" Type="http://schemas.openxmlformats.org/officeDocument/2006/relationships/image" Target="../media/image110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8.png"/><Relationship Id="rId15" Type="http://schemas.openxmlformats.org/officeDocument/2006/relationships/image" Target="../media/image1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png"/><Relationship Id="rId3" Type="http://schemas.openxmlformats.org/officeDocument/2006/relationships/image" Target="../media/image110.pn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9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png"/><Relationship Id="rId3" Type="http://schemas.openxmlformats.org/officeDocument/2006/relationships/image" Target="../media/image110.pn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9.png"/><Relationship Id="rId15" Type="http://schemas.openxmlformats.org/officeDocument/2006/relationships/image" Target="../media/image5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png"/><Relationship Id="rId3" Type="http://schemas.openxmlformats.org/officeDocument/2006/relationships/image" Target="../media/image110.pn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30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9.png"/><Relationship Id="rId15" Type="http://schemas.openxmlformats.org/officeDocument/2006/relationships/image" Target="../media/image5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3" Type="http://schemas.openxmlformats.org/officeDocument/2006/relationships/image" Target="../media/image110.pn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3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9.png"/><Relationship Id="rId15" Type="http://schemas.openxmlformats.org/officeDocument/2006/relationships/image" Target="../media/image43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42.png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3" Type="http://schemas.openxmlformats.org/officeDocument/2006/relationships/image" Target="../media/image110.pn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9.png"/><Relationship Id="rId15" Type="http://schemas.openxmlformats.org/officeDocument/2006/relationships/image" Target="../media/image44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Relationship Id="rId14" Type="http://schemas.openxmlformats.org/officeDocument/2006/relationships/image" Target="../media/image4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5" Type="http://schemas.openxmlformats.org/officeDocument/2006/relationships/image" Target="../media/image45.png"/><Relationship Id="rId4" Type="http://schemas.openxmlformats.org/officeDocument/2006/relationships/image" Target="../media/image21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1.png"/><Relationship Id="rId11" Type="http://schemas.openxmlformats.org/officeDocument/2006/relationships/image" Target="../media/image211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211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/Relationships>
</file>

<file path=ppt/slides/_rels/slide36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211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/Relationships>
</file>

<file path=ppt/slides/_rels/slide3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1.png"/><Relationship Id="rId7" Type="http://schemas.openxmlformats.org/officeDocument/2006/relationships/image" Target="../media/image100.png"/><Relationship Id="rId12" Type="http://schemas.openxmlformats.org/officeDocument/2006/relationships/image" Target="../media/image4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9.png"/><Relationship Id="rId7" Type="http://schemas.openxmlformats.org/officeDocument/2006/relationships/image" Target="../media/image100.png"/><Relationship Id="rId12" Type="http://schemas.openxmlformats.org/officeDocument/2006/relationships/image" Target="../media/image4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210.png"/><Relationship Id="rId15" Type="http://schemas.openxmlformats.org/officeDocument/2006/relationships/image" Target="../media/image211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14" Type="http://schemas.openxmlformats.org/officeDocument/2006/relationships/image" Target="../media/image50.png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9.png"/><Relationship Id="rId7" Type="http://schemas.openxmlformats.org/officeDocument/2006/relationships/image" Target="../media/image100.png"/><Relationship Id="rId12" Type="http://schemas.openxmlformats.org/officeDocument/2006/relationships/image" Target="../media/image48.png"/><Relationship Id="rId17" Type="http://schemas.openxmlformats.org/officeDocument/2006/relationships/image" Target="../media/image211.png"/><Relationship Id="rId2" Type="http://schemas.openxmlformats.org/officeDocument/2006/relationships/notesSlide" Target="../notesSlides/notesSlide39.xml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210.png"/><Relationship Id="rId15" Type="http://schemas.openxmlformats.org/officeDocument/2006/relationships/image" Target="../media/image51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1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0.png"/><Relationship Id="rId10" Type="http://schemas.openxmlformats.org/officeDocument/2006/relationships/image" Target="../media/image1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5" Type="http://schemas.openxmlformats.org/officeDocument/2006/relationships/image" Target="../media/image45.png"/><Relationship Id="rId4" Type="http://schemas.openxmlformats.org/officeDocument/2006/relationships/image" Target="../media/image210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png"/><Relationship Id="rId3" Type="http://schemas.openxmlformats.org/officeDocument/2006/relationships/image" Target="../media/image110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210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110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210.png"/><Relationship Id="rId9" Type="http://schemas.openxmlformats.org/officeDocument/2006/relationships/image" Target="../media/image211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110.png"/><Relationship Id="rId7" Type="http://schemas.openxmlformats.org/officeDocument/2006/relationships/image" Target="../media/image5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10" Type="http://schemas.openxmlformats.org/officeDocument/2006/relationships/image" Target="../media/image211.png"/><Relationship Id="rId4" Type="http://schemas.openxmlformats.org/officeDocument/2006/relationships/image" Target="../media/image210.png"/><Relationship Id="rId9" Type="http://schemas.openxmlformats.org/officeDocument/2006/relationships/image" Target="../media/image55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110.png"/><Relationship Id="rId7" Type="http://schemas.openxmlformats.org/officeDocument/2006/relationships/image" Target="../media/image53.png"/><Relationship Id="rId12" Type="http://schemas.openxmlformats.org/officeDocument/2006/relationships/image" Target="../media/image2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210.png"/><Relationship Id="rId9" Type="http://schemas.openxmlformats.org/officeDocument/2006/relationships/image" Target="../media/image55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2.png"/><Relationship Id="rId3" Type="http://schemas.openxmlformats.org/officeDocument/2006/relationships/image" Target="../media/image110.png"/><Relationship Id="rId7" Type="http://schemas.openxmlformats.org/officeDocument/2006/relationships/image" Target="../media/image53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210.png"/><Relationship Id="rId9" Type="http://schemas.openxmlformats.org/officeDocument/2006/relationships/image" Target="../media/image55.png"/><Relationship Id="rId14" Type="http://schemas.openxmlformats.org/officeDocument/2006/relationships/image" Target="../media/image21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5" Type="http://schemas.openxmlformats.org/officeDocument/2006/relationships/image" Target="../media/image45.png"/><Relationship Id="rId4" Type="http://schemas.openxmlformats.org/officeDocument/2006/relationships/image" Target="../media/image210.png"/></Relationships>
</file>

<file path=ppt/slides/_rels/slide47.xml.rels><?xml version="1.0" encoding="UTF-8" standalone="yes"?>
<Relationships xmlns="http://schemas.openxmlformats.org/package/2006/relationships"><Relationship Id="rId12" Type="http://schemas.openxmlformats.org/officeDocument/2006/relationships/image" Target="../media/image21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/Relationships>
</file>

<file path=ppt/slides/_rels/slide4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14" Type="http://schemas.openxmlformats.org/officeDocument/2006/relationships/image" Target="../media/image211.png"/></Relationships>
</file>

<file path=ppt/slides/_rels/slide4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19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9" Type="http://schemas.openxmlformats.org/officeDocument/2006/relationships/image" Target="../media/image120.png"/><Relationship Id="rId14" Type="http://schemas.openxmlformats.org/officeDocument/2006/relationships/image" Target="../media/image211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ng"/><Relationship Id="rId3" Type="http://schemas.openxmlformats.org/officeDocument/2006/relationships/image" Target="../media/image110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7.png"/><Relationship Id="rId5" Type="http://schemas.openxmlformats.org/officeDocument/2006/relationships/image" Target="../media/image160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5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2" Type="http://schemas.openxmlformats.org/officeDocument/2006/relationships/notesSlide" Target="../notesSlides/notesSlide50.xml"/><Relationship Id="rId16" Type="http://schemas.openxmlformats.org/officeDocument/2006/relationships/image" Target="../media/image2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19.png"/><Relationship Id="rId5" Type="http://schemas.openxmlformats.org/officeDocument/2006/relationships/image" Target="../media/image210.png"/><Relationship Id="rId15" Type="http://schemas.openxmlformats.org/officeDocument/2006/relationships/image" Target="../media/image58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9" Type="http://schemas.openxmlformats.org/officeDocument/2006/relationships/image" Target="../media/image120.png"/></Relationships>
</file>

<file path=ppt/slides/_rels/slide5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18" Type="http://schemas.openxmlformats.org/officeDocument/2006/relationships/image" Target="../media/image211.png"/><Relationship Id="rId17" Type="http://schemas.openxmlformats.org/officeDocument/2006/relationships/image" Target="../media/image59.png"/><Relationship Id="rId2" Type="http://schemas.openxmlformats.org/officeDocument/2006/relationships/notesSlide" Target="../notesSlides/notesSlide51.xml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19.png"/><Relationship Id="rId5" Type="http://schemas.openxmlformats.org/officeDocument/2006/relationships/image" Target="../media/image210.png"/><Relationship Id="rId15" Type="http://schemas.openxmlformats.org/officeDocument/2006/relationships/image" Target="../media/image58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9" Type="http://schemas.openxmlformats.org/officeDocument/2006/relationships/image" Target="../media/image120.png"/></Relationships>
</file>

<file path=ppt/slides/_rels/slide5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18" Type="http://schemas.openxmlformats.org/officeDocument/2006/relationships/image" Target="../media/image51.png"/><Relationship Id="rId17" Type="http://schemas.openxmlformats.org/officeDocument/2006/relationships/image" Target="../media/image59.png"/><Relationship Id="rId2" Type="http://schemas.openxmlformats.org/officeDocument/2006/relationships/notesSlide" Target="../notesSlides/notesSlide52.xml"/><Relationship Id="rId16" Type="http://schemas.openxmlformats.org/officeDocument/2006/relationships/image" Target="../media/image50.png"/><Relationship Id="rId20" Type="http://schemas.openxmlformats.org/officeDocument/2006/relationships/image" Target="../media/image2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19.png"/><Relationship Id="rId5" Type="http://schemas.openxmlformats.org/officeDocument/2006/relationships/image" Target="../media/image210.png"/><Relationship Id="rId15" Type="http://schemas.openxmlformats.org/officeDocument/2006/relationships/image" Target="../media/image58.png"/><Relationship Id="rId10" Type="http://schemas.openxmlformats.org/officeDocument/2006/relationships/image" Target="../media/image70.png"/><Relationship Id="rId19" Type="http://schemas.openxmlformats.org/officeDocument/2006/relationships/image" Target="../media/image52.png"/><Relationship Id="rId4" Type="http://schemas.openxmlformats.org/officeDocument/2006/relationships/image" Target="../media/image110.png"/><Relationship Id="rId9" Type="http://schemas.openxmlformats.org/officeDocument/2006/relationships/image" Target="../media/image120.png"/></Relationships>
</file>

<file path=ppt/slides/_rels/slide5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7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14" Type="http://schemas.openxmlformats.org/officeDocument/2006/relationships/image" Target="../media/image211.png"/></Relationships>
</file>

<file path=ppt/slides/_rels/slide5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0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14" Type="http://schemas.openxmlformats.org/officeDocument/2006/relationships/image" Target="../media/image211.png"/></Relationships>
</file>

<file path=ppt/slides/_rels/slide5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2" Type="http://schemas.openxmlformats.org/officeDocument/2006/relationships/notesSlide" Target="../notesSlides/notesSlide55.xml"/><Relationship Id="rId16" Type="http://schemas.openxmlformats.org/officeDocument/2006/relationships/image" Target="../media/image21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0.png"/><Relationship Id="rId5" Type="http://schemas.openxmlformats.org/officeDocument/2006/relationships/image" Target="../media/image210.png"/><Relationship Id="rId15" Type="http://schemas.openxmlformats.org/officeDocument/2006/relationships/image" Target="../media/image7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14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7" Type="http://schemas.openxmlformats.org/officeDocument/2006/relationships/image" Target="../media/image211.png"/><Relationship Id="rId2" Type="http://schemas.openxmlformats.org/officeDocument/2006/relationships/notesSlide" Target="../notesSlides/notesSlide56.xml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0.png"/><Relationship Id="rId5" Type="http://schemas.openxmlformats.org/officeDocument/2006/relationships/image" Target="../media/image210.png"/><Relationship Id="rId15" Type="http://schemas.openxmlformats.org/officeDocument/2006/relationships/image" Target="../media/image7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14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17" Type="http://schemas.openxmlformats.org/officeDocument/2006/relationships/image" Target="../media/image65.png"/><Relationship Id="rId2" Type="http://schemas.openxmlformats.org/officeDocument/2006/relationships/notesSlide" Target="../notesSlides/notesSlide57.xml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0.png"/><Relationship Id="rId5" Type="http://schemas.openxmlformats.org/officeDocument/2006/relationships/image" Target="../media/image210.png"/><Relationship Id="rId15" Type="http://schemas.openxmlformats.org/officeDocument/2006/relationships/image" Target="../media/image7.png"/><Relationship Id="rId10" Type="http://schemas.openxmlformats.org/officeDocument/2006/relationships/image" Target="../media/image70.png"/><Relationship Id="rId19" Type="http://schemas.openxmlformats.org/officeDocument/2006/relationships/image" Target="../media/image211.png"/><Relationship Id="rId4" Type="http://schemas.openxmlformats.org/officeDocument/2006/relationships/image" Target="../media/image110.png"/><Relationship Id="rId14" Type="http://schemas.openxmlformats.org/officeDocument/2006/relationships/image" Target="../media/image6.png"/></Relationships>
</file>

<file path=ppt/slides/_rels/slide5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21" Type="http://schemas.openxmlformats.org/officeDocument/2006/relationships/image" Target="../media/image211.png"/><Relationship Id="rId17" Type="http://schemas.openxmlformats.org/officeDocument/2006/relationships/image" Target="../media/image65.png"/><Relationship Id="rId2" Type="http://schemas.openxmlformats.org/officeDocument/2006/relationships/notesSlide" Target="../notesSlides/notesSlide58.xml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0.png"/><Relationship Id="rId5" Type="http://schemas.openxmlformats.org/officeDocument/2006/relationships/image" Target="../media/image210.png"/><Relationship Id="rId15" Type="http://schemas.openxmlformats.org/officeDocument/2006/relationships/image" Target="../media/image7.png"/><Relationship Id="rId10" Type="http://schemas.openxmlformats.org/officeDocument/2006/relationships/image" Target="../media/image70.png"/><Relationship Id="rId19" Type="http://schemas.openxmlformats.org/officeDocument/2006/relationships/image" Target="../media/image67.png"/><Relationship Id="rId4" Type="http://schemas.openxmlformats.org/officeDocument/2006/relationships/image" Target="../media/image110.png"/><Relationship Id="rId14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0.png"/><Relationship Id="rId7" Type="http://schemas.openxmlformats.org/officeDocument/2006/relationships/image" Target="../media/image400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46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9" Type="http://schemas.openxmlformats.org/officeDocument/2006/relationships/image" Target="../media/image6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80.png"/><Relationship Id="rId5" Type="http://schemas.openxmlformats.org/officeDocument/2006/relationships/image" Target="../media/image160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7" Type="http://schemas.openxmlformats.org/officeDocument/2006/relationships/image" Target="../media/image62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46.png"/><Relationship Id="rId5" Type="http://schemas.openxmlformats.org/officeDocument/2006/relationships/image" Target="../media/image210.png"/><Relationship Id="rId10" Type="http://schemas.openxmlformats.org/officeDocument/2006/relationships/image" Target="../media/image70.png"/><Relationship Id="rId4" Type="http://schemas.openxmlformats.org/officeDocument/2006/relationships/image" Target="../media/image110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png"/><Relationship Id="rId3" Type="http://schemas.openxmlformats.org/officeDocument/2006/relationships/image" Target="../media/image110.pn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80.png"/><Relationship Id="rId5" Type="http://schemas.openxmlformats.org/officeDocument/2006/relationships/image" Target="../media/image160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ng"/><Relationship Id="rId3" Type="http://schemas.openxmlformats.org/officeDocument/2006/relationships/image" Target="../media/image110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0.png"/><Relationship Id="rId5" Type="http://schemas.openxmlformats.org/officeDocument/2006/relationships/image" Target="../media/image160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.png"/><Relationship Id="rId3" Type="http://schemas.openxmlformats.org/officeDocument/2006/relationships/image" Target="../media/image110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1.png"/><Relationship Id="rId5" Type="http://schemas.openxmlformats.org/officeDocument/2006/relationships/image" Target="../media/image160.png"/><Relationship Id="rId4" Type="http://schemas.openxmlformats.org/officeDocument/2006/relationships/image" Target="../media/image210.png"/><Relationship Id="rId9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1 (Part 2)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2586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Annuity Notation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257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85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257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7895" t="-1724" r="-1447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680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257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28340" y="4188023"/>
                <a:ext cx="405412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read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“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double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dot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angle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340" y="4188023"/>
                <a:ext cx="4054123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955" t="-143137" r="-1203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7895" t="-1724" r="-1447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6400" y="4721423"/>
                <a:ext cx="57688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Note</m:t>
                    </m:r>
                    <m:r>
                      <a:rPr lang="en-US" sz="2000" b="0" i="0" smtClean="0">
                        <a:latin typeface="Cambria Math" charset="0"/>
                      </a:rPr>
                      <m:t>: </m:t>
                    </m:r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is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periodic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eir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where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matches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latin typeface="Cambria Math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of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payments</m:t>
                    </m:r>
                  </m:oMath>
                </a14:m>
                <a:r>
                  <a:rPr lang="en-US" sz="2000" b="0" dirty="0"/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721423"/>
                <a:ext cx="5768823" cy="615553"/>
              </a:xfrm>
              <a:prstGeom prst="rect">
                <a:avLst/>
              </a:prstGeom>
              <a:blipFill rotWithShape="0">
                <a:blip r:embed="rId13"/>
                <a:stretch>
                  <a:fillRect l="-2220" t="-71000" r="-423" b="-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8128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257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7895" t="-1724" r="-1447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819400" y="4185047"/>
                <a:ext cx="53343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immediately</m:t>
                      </m:r>
                    </m:oMath>
                  </m:oMathPara>
                </a14:m>
                <a:br>
                  <a:rPr lang="en-US" sz="2000" b="0" i="0" dirty="0">
                    <a:latin typeface="Cambria Math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before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first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payment</m:t>
                    </m:r>
                  </m:oMath>
                </a14:m>
                <a:r>
                  <a:rPr lang="en-US" sz="2000" b="0" dirty="0"/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185047"/>
                <a:ext cx="5334345" cy="615553"/>
              </a:xfrm>
              <a:prstGeom prst="rect">
                <a:avLst/>
              </a:prstGeom>
              <a:blipFill rotWithShape="0">
                <a:blip r:embed="rId12"/>
                <a:stretch>
                  <a:fillRect l="-1829" t="-70297" r="-686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6053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257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7895" t="-1724" r="-1447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819400" y="4185047"/>
                <a:ext cx="533434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immediately</m:t>
                      </m:r>
                    </m:oMath>
                  </m:oMathPara>
                </a14:m>
                <a:br>
                  <a:rPr lang="en-US" sz="2000" b="0" i="0" dirty="0">
                    <a:latin typeface="Cambria Math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before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first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payment</m:t>
                    </m:r>
                  </m:oMath>
                </a14:m>
                <a:r>
                  <a:rPr lang="en-US" sz="2000" b="0" dirty="0"/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185047"/>
                <a:ext cx="5334345" cy="615553"/>
              </a:xfrm>
              <a:prstGeom prst="rect">
                <a:avLst/>
              </a:prstGeom>
              <a:blipFill rotWithShape="0">
                <a:blip r:embed="rId12"/>
                <a:stretch>
                  <a:fillRect l="-1829" t="-70297" r="-686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4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1343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257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7895" t="-1724" r="-1447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895600" y="4185047"/>
                <a:ext cx="499726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start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4185047"/>
                <a:ext cx="4997265" cy="615553"/>
              </a:xfrm>
              <a:prstGeom prst="rect">
                <a:avLst/>
              </a:prstGeom>
              <a:blipFill rotWithShape="0">
                <a:blip r:embed="rId13"/>
                <a:stretch>
                  <a:fillRect l="-1220" t="-72277" r="-732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66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257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4147307"/>
                <a:ext cx="467499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7895" t="-1724" r="-14474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880991" y="4188023"/>
                <a:ext cx="521527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present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991" y="4188023"/>
                <a:ext cx="521527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117" t="-143137" r="-819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3658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563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479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563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966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563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02966" y="4873823"/>
                <a:ext cx="27674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read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“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angle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966" y="4873823"/>
                <a:ext cx="2767424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3084" t="-146000" r="-198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6400" y="5480447"/>
                <a:ext cx="57688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Note</m:t>
                    </m:r>
                    <m:r>
                      <a:rPr lang="en-US" sz="2000" b="0" i="0" smtClean="0">
                        <a:latin typeface="Cambria Math" charset="0"/>
                      </a:rPr>
                      <m:t>: </m:t>
                    </m:r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is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periodic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eir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where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matches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latin typeface="Cambria Math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of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payments</m:t>
                    </m:r>
                  </m:oMath>
                </a14:m>
                <a:r>
                  <a:rPr lang="en-US" sz="2000" b="0" dirty="0"/>
                  <a:t> 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480447"/>
                <a:ext cx="5768823" cy="615553"/>
              </a:xfrm>
              <a:prstGeom prst="rect">
                <a:avLst/>
              </a:prstGeom>
              <a:blipFill rotWithShape="0">
                <a:blip r:embed="rId14"/>
                <a:stretch>
                  <a:fillRect l="-2220" t="-70297" r="-423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133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3860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563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057400" y="4870847"/>
                <a:ext cx="533710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immediatley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870847"/>
                <a:ext cx="5337102" cy="615553"/>
              </a:xfrm>
              <a:prstGeom prst="rect">
                <a:avLst/>
              </a:prstGeom>
              <a:blipFill rotWithShape="0">
                <a:blip r:embed="rId13"/>
                <a:stretch>
                  <a:fillRect l="-229" t="-70297" r="-686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6909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563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057400" y="4870847"/>
                <a:ext cx="533710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immediatley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870847"/>
                <a:ext cx="5337102" cy="615553"/>
              </a:xfrm>
              <a:prstGeom prst="rect">
                <a:avLst/>
              </a:prstGeom>
              <a:blipFill rotWithShape="0">
                <a:blip r:embed="rId13"/>
                <a:stretch>
                  <a:fillRect l="-229" t="-70297" r="-686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23991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991" y="2971800"/>
                <a:ext cx="538609" cy="430311"/>
              </a:xfrm>
              <a:prstGeom prst="rect">
                <a:avLst/>
              </a:prstGeom>
              <a:blipFill rotWithShape="0">
                <a:blip r:embed="rId15"/>
                <a:stretch>
                  <a:fillRect l="-11236" t="-2857" r="-10112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02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563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057400" y="4870847"/>
                <a:ext cx="533710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immediatley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870847"/>
                <a:ext cx="5337102" cy="615553"/>
              </a:xfrm>
              <a:prstGeom prst="rect">
                <a:avLst/>
              </a:prstGeom>
              <a:blipFill rotWithShape="0">
                <a:blip r:embed="rId13"/>
                <a:stretch>
                  <a:fillRect l="-229" t="-70297" r="-686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23991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991" y="2971800"/>
                <a:ext cx="538609" cy="430311"/>
              </a:xfrm>
              <a:prstGeom prst="rect">
                <a:avLst/>
              </a:prstGeom>
              <a:blipFill rotWithShape="0">
                <a:blip r:embed="rId15"/>
                <a:stretch>
                  <a:fillRect l="-11236" t="-2857" r="-10112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6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412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563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023991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991" y="2971800"/>
                <a:ext cx="538609" cy="430311"/>
              </a:xfrm>
              <a:prstGeom prst="rect">
                <a:avLst/>
              </a:prstGeom>
              <a:blipFill rotWithShape="0">
                <a:blip r:embed="rId12"/>
                <a:stretch>
                  <a:fillRect l="-11236" t="-2857" r="-10112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981200" y="4876800"/>
                <a:ext cx="59526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876800"/>
                <a:ext cx="5952655" cy="615553"/>
              </a:xfrm>
              <a:prstGeom prst="rect">
                <a:avLst/>
              </a:prstGeom>
              <a:blipFill rotWithShape="0">
                <a:blip r:embed="rId13"/>
                <a:stretch>
                  <a:fillRect t="-70297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392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563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023991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991" y="2971800"/>
                <a:ext cx="538609" cy="430311"/>
              </a:xfrm>
              <a:prstGeom prst="rect">
                <a:avLst/>
              </a:prstGeom>
              <a:blipFill rotWithShape="0">
                <a:blip r:embed="rId12"/>
                <a:stretch>
                  <a:fillRect l="-11236" t="-2857" r="-10112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833107"/>
                <a:ext cx="443455" cy="348493"/>
              </a:xfrm>
              <a:prstGeom prst="rect">
                <a:avLst/>
              </a:prstGeom>
              <a:blipFill rotWithShape="0">
                <a:blip r:embed="rId13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1" y="4114800"/>
                <a:ext cx="44345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57400" y="4873823"/>
                <a:ext cx="65361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accumulated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873823"/>
                <a:ext cx="6536148" cy="307777"/>
              </a:xfrm>
              <a:prstGeom prst="rect">
                <a:avLst/>
              </a:prstGeom>
              <a:blipFill rotWithShape="0">
                <a:blip r:embed="rId15"/>
                <a:stretch>
                  <a:fillRect t="-146000" r="-56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744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638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39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638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6849" t="-1754" r="-178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963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638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02966" y="4873823"/>
                <a:ext cx="40396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read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“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double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dot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angle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966" y="4873823"/>
                <a:ext cx="4039696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1961" t="-146000" r="-105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8219" t="-3509" r="-164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blipFill rotWithShape="0">
                <a:blip r:embed="rId13"/>
                <a:stretch>
                  <a:fillRect l="-6849" t="-1754" r="-178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676400" y="5562600"/>
                <a:ext cx="57688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Note</m:t>
                    </m:r>
                    <m:r>
                      <a:rPr lang="en-US" sz="2000" b="0" i="0" smtClean="0">
                        <a:latin typeface="Cambria Math" charset="0"/>
                      </a:rPr>
                      <m:t>: </m:t>
                    </m:r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is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periodic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eir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where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matches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latin typeface="Cambria Math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of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payments</m:t>
                    </m:r>
                  </m:oMath>
                </a14:m>
                <a:r>
                  <a:rPr lang="en-US" sz="2000" b="0" dirty="0"/>
                  <a:t> 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562600"/>
                <a:ext cx="5768823" cy="615553"/>
              </a:xfrm>
              <a:prstGeom prst="rect">
                <a:avLst/>
              </a:prstGeom>
              <a:blipFill rotWithShape="0">
                <a:blip r:embed="rId14"/>
                <a:stretch>
                  <a:fillRect l="-2220" t="-71000" r="-423" b="-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258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638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219" t="-3509" r="-164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6849" t="-1754" r="-178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133600" y="4870847"/>
                <a:ext cx="55882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one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870847"/>
                <a:ext cx="5588261" cy="615553"/>
              </a:xfrm>
              <a:prstGeom prst="rect">
                <a:avLst/>
              </a:prstGeom>
              <a:blipFill rotWithShape="0">
                <a:blip r:embed="rId13"/>
                <a:stretch>
                  <a:fillRect l="-1091" t="-70297" r="-1200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607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638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219" t="-3509" r="-164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6849" t="-1754" r="-178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133600" y="4870847"/>
                <a:ext cx="55882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one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870847"/>
                <a:ext cx="5588261" cy="615553"/>
              </a:xfrm>
              <a:prstGeom prst="rect">
                <a:avLst/>
              </a:prstGeom>
              <a:blipFill rotWithShape="0">
                <a:blip r:embed="rId13"/>
                <a:stretch>
                  <a:fillRect l="-1091" t="-70297" r="-1200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715000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971800"/>
                <a:ext cx="538609" cy="430311"/>
              </a:xfrm>
              <a:prstGeom prst="rect">
                <a:avLst/>
              </a:prstGeom>
              <a:blipFill rotWithShape="0">
                <a:blip r:embed="rId15"/>
                <a:stretch>
                  <a:fillRect l="-11364" t="-2857" r="-10227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78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26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638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219" t="-3509" r="-164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6849" t="-1754" r="-178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133600" y="4870847"/>
                <a:ext cx="55882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one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after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last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870847"/>
                <a:ext cx="5588261" cy="615553"/>
              </a:xfrm>
              <a:prstGeom prst="rect">
                <a:avLst/>
              </a:prstGeom>
              <a:blipFill rotWithShape="0">
                <a:blip r:embed="rId13"/>
                <a:stretch>
                  <a:fillRect l="-1091" t="-70297" r="-1200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715000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971800"/>
                <a:ext cx="538609" cy="430311"/>
              </a:xfrm>
              <a:prstGeom prst="rect">
                <a:avLst/>
              </a:prstGeom>
              <a:blipFill rotWithShape="0">
                <a:blip r:embed="rId15"/>
                <a:stretch>
                  <a:fillRect l="-11364" t="-2857" r="-10227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6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551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638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219" t="-3509" r="-164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6849" t="-1754" r="-178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15000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364" t="-2857" r="-10227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4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167137" y="4876800"/>
                <a:ext cx="499566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end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137" y="4876800"/>
                <a:ext cx="4995663" cy="615553"/>
              </a:xfrm>
              <a:prstGeom prst="rect">
                <a:avLst/>
              </a:prstGeom>
              <a:blipFill rotWithShape="0">
                <a:blip r:embed="rId15"/>
                <a:stretch>
                  <a:fillRect l="-1343" t="-70297" r="-855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4262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638858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301" y="4833107"/>
                <a:ext cx="443455" cy="348493"/>
              </a:xfrm>
              <a:prstGeom prst="rect">
                <a:avLst/>
              </a:prstGeom>
              <a:blipFill rotWithShape="0">
                <a:blip r:embed="rId11"/>
                <a:stretch>
                  <a:fillRect l="-8219" t="-3509" r="-1643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145" y="4114800"/>
                <a:ext cx="443455" cy="348493"/>
              </a:xfrm>
              <a:prstGeom prst="rect">
                <a:avLst/>
              </a:prstGeom>
              <a:blipFill rotWithShape="0">
                <a:blip r:embed="rId12"/>
                <a:stretch>
                  <a:fillRect l="-6849" t="-1754" r="-178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15000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364" t="-2857" r="-10227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4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150652" y="4873823"/>
                <a:ext cx="577311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accumulated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due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652" y="4873823"/>
                <a:ext cx="5773119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106" t="-146000" r="-10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014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97697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46750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67500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6494" r="-519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4410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35319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8036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blipFill rotWithShape="0">
                <a:blip r:embed="rId12"/>
                <a:stretch>
                  <a:fillRect t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448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blipFill rotWithShape="0">
                <a:blip r:embed="rId12"/>
                <a:stretch>
                  <a:fillRect t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blipFill rotWithShape="0">
                <a:blip r:embed="rId13"/>
                <a:stretch>
                  <a:fillRect t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equivalently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423" t="-146000" r="-46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77007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blipFill rotWithShape="0">
                <a:blip r:embed="rId12"/>
                <a:stretch>
                  <a:fillRect t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blipFill rotWithShape="0">
                <a:blip r:embed="rId13"/>
                <a:stretch>
                  <a:fillRect t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equivalently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1423" t="-146000" r="-46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9800" y="5407223"/>
                <a:ext cx="47019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matches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407223"/>
                <a:ext cx="4701928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908" t="-143137" r="-142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667097" y="5940623"/>
                <a:ext cx="39623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pdf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matches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97" y="5940623"/>
                <a:ext cx="3962303" cy="307777"/>
              </a:xfrm>
              <a:prstGeom prst="rect">
                <a:avLst/>
              </a:prstGeom>
              <a:blipFill rotWithShape="0">
                <a:blip r:embed="rId16"/>
                <a:stretch>
                  <a:fillRect t="-146000" r="-46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63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6494" r="-519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86658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1191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0942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14377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blipFill rotWithShape="0">
                <a:blip r:embed="rId9"/>
                <a:stretch>
                  <a:fillRect t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0589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blipFill rotWithShape="0">
                <a:blip r:embed="rId9"/>
                <a:stretch>
                  <a:fillRect t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equivalently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423" t="-146000" r="-46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blipFill rotWithShape="0">
                <a:blip r:embed="rId11"/>
                <a:stretch>
                  <a:fillRect t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0480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(1+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blipFill rotWithShape="0">
                <a:blip r:embed="rId9"/>
                <a:stretch>
                  <a:fillRect t="-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equivalently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423" t="-146000" r="-46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𝑣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blipFill rotWithShape="0">
                <a:blip r:embed="rId11"/>
                <a:stretch>
                  <a:fillRect t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09800" y="5407223"/>
                <a:ext cx="47019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matches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407223"/>
                <a:ext cx="4701928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908" t="-143137" r="-142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667097" y="5940623"/>
                <a:ext cx="39623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pdf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matches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97" y="5940623"/>
                <a:ext cx="3962303" cy="307777"/>
              </a:xfrm>
              <a:prstGeom prst="rect">
                <a:avLst/>
              </a:prstGeom>
              <a:blipFill rotWithShape="0">
                <a:blip r:embed="rId13"/>
                <a:stretch>
                  <a:fillRect t="-146000" r="-46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4627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562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2938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364" t="-2857" r="-10227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138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364" t="-2857" r="-10227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59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6494" r="-519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02966" y="4188023"/>
                <a:ext cx="27866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read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“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angle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rate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”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966" y="4188023"/>
                <a:ext cx="2786660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3057" t="-143137" r="-1528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676400" y="4721423"/>
                <a:ext cx="57688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Note</m:t>
                    </m:r>
                    <m:r>
                      <a:rPr lang="en-US" sz="2000" b="0" i="0" smtClean="0">
                        <a:latin typeface="Cambria Math" charset="0"/>
                      </a:rPr>
                      <m:t>: </m:t>
                    </m:r>
                    <m:r>
                      <a:rPr lang="en-US" sz="2000" b="0" i="1" smtClean="0">
                        <a:latin typeface="Cambria Math" charset="0"/>
                      </a:rPr>
                      <m:t>𝑖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is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periodic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eir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where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matches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latin typeface="Cambria Math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period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of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the</m:t>
                    </m:r>
                    <m:r>
                      <a:rPr lang="en-US" sz="2000" b="0" i="0" smtClean="0">
                        <a:latin typeface="Cambria Math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charset="0"/>
                      </a:rPr>
                      <m:t>payments</m:t>
                    </m:r>
                  </m:oMath>
                </a14:m>
                <a:r>
                  <a:rPr lang="en-US" sz="2000" b="0" dirty="0"/>
                  <a:t> 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721423"/>
                <a:ext cx="5768823" cy="615553"/>
              </a:xfrm>
              <a:prstGeom prst="rect">
                <a:avLst/>
              </a:prstGeom>
              <a:blipFill rotWithShape="0">
                <a:blip r:embed="rId12"/>
                <a:stretch>
                  <a:fillRect l="-2220" t="-71000" r="-423" b="-9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35675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364" t="-2857" r="-10227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6137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364" t="-2857" r="-10227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equivalently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1423" t="-146000" r="-46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538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364" t="-2857" r="-10227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830130"/>
                <a:ext cx="2362200" cy="65627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equivalently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395" y="4800600"/>
                <a:ext cx="1710405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1423" t="-146000" r="-46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00600"/>
                <a:ext cx="2362200" cy="65627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209800" y="5407223"/>
                <a:ext cx="47019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matches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407223"/>
                <a:ext cx="4701928" cy="307777"/>
              </a:xfrm>
              <a:prstGeom prst="rect">
                <a:avLst/>
              </a:prstGeom>
              <a:blipFill rotWithShape="0">
                <a:blip r:embed="rId18"/>
                <a:stretch>
                  <a:fillRect l="-908" t="-143137" r="-1427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667097" y="5940623"/>
                <a:ext cx="39623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pdf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matches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97" y="5940623"/>
                <a:ext cx="3962303" cy="307777"/>
              </a:xfrm>
              <a:prstGeom prst="rect">
                <a:avLst/>
              </a:prstGeom>
              <a:blipFill rotWithShape="0">
                <a:blip r:embed="rId19"/>
                <a:stretch>
                  <a:fillRect t="-146000" r="-46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91661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364" t="-2857" r="-10227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7876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85991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991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236" t="-2857" r="-10112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0658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85991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991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236" t="-2857" r="-10112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5273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85991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991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236" t="-2857" r="-10112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47800" y="4449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449130"/>
                <a:ext cx="2362200" cy="656270"/>
              </a:xfrm>
              <a:prstGeom prst="rect">
                <a:avLst/>
              </a:prstGeom>
              <a:blipFill rotWithShape="0">
                <a:blip r:embed="rId16"/>
                <a:stretch>
                  <a:fillRect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158156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85991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991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236" t="-2857" r="-10112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47800" y="4449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449130"/>
                <a:ext cx="2362200" cy="656270"/>
              </a:xfrm>
              <a:prstGeom prst="rect">
                <a:avLst/>
              </a:prstGeom>
              <a:blipFill rotWithShape="0">
                <a:blip r:embed="rId16"/>
                <a:stretch>
                  <a:fillRect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28395" y="4492823"/>
                <a:ext cx="1710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equivalently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395" y="4492823"/>
                <a:ext cx="1710405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1423" t="-143137" r="-462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15000" y="4449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49130"/>
                <a:ext cx="2362200" cy="656270"/>
              </a:xfrm>
              <a:prstGeom prst="rect">
                <a:avLst/>
              </a:prstGeom>
              <a:blipFill rotWithShape="0">
                <a:blip r:embed="rId18"/>
                <a:stretch>
                  <a:fillRect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0436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991" y="2971800"/>
                <a:ext cx="538609" cy="419282"/>
              </a:xfrm>
              <a:prstGeom prst="rect">
                <a:avLst/>
              </a:prstGeom>
              <a:blipFill rotWithShape="0">
                <a:blip r:embed="rId11"/>
                <a:stretch>
                  <a:fillRect l="-11236" t="-5882" r="-10112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>
            <a:cxnSpLocks/>
          </p:cNvCxnSpPr>
          <p:nvPr/>
        </p:nvCxnSpPr>
        <p:spPr>
          <a:xfrm>
            <a:off x="4876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785991" y="2971800"/>
                <a:ext cx="538609" cy="4303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 b="0" i="0" smtClean="0">
                                      <a:latin typeface="Cambria Math" charset="0"/>
                                    </a:rPr>
                                    <m:t>th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991" y="2971800"/>
                <a:ext cx="538609" cy="430311"/>
              </a:xfrm>
              <a:prstGeom prst="rect">
                <a:avLst/>
              </a:prstGeom>
              <a:blipFill rotWithShape="0">
                <a:blip r:embed="rId13"/>
                <a:stretch>
                  <a:fillRect l="-11236" t="-2857" r="-10112" b="-7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14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15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447800" y="4449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449130"/>
                <a:ext cx="2362200" cy="656270"/>
              </a:xfrm>
              <a:prstGeom prst="rect">
                <a:avLst/>
              </a:prstGeom>
              <a:blipFill rotWithShape="0">
                <a:blip r:embed="rId16"/>
                <a:stretch>
                  <a:fillRect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28395" y="4492823"/>
                <a:ext cx="1710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equivalently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395" y="4492823"/>
                <a:ext cx="1710405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1423" t="-143137" r="-4626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15000" y="4449130"/>
                <a:ext cx="2362200" cy="6562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  <m:r>
                        <a:rPr lang="en-US" sz="20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  <a:p>
                <a:endParaRPr lang="en-US" sz="2000" b="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49130"/>
                <a:ext cx="2362200" cy="656270"/>
              </a:xfrm>
              <a:prstGeom prst="rect">
                <a:avLst/>
              </a:prstGeom>
              <a:blipFill rotWithShape="0">
                <a:blip r:embed="rId18"/>
                <a:stretch>
                  <a:fillRect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209800" y="5181600"/>
                <a:ext cx="47019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𝑖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eir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matches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181600"/>
                <a:ext cx="4701928" cy="307777"/>
              </a:xfrm>
              <a:prstGeom prst="rect">
                <a:avLst/>
              </a:prstGeom>
              <a:blipFill rotWithShape="0">
                <a:blip r:embed="rId19"/>
                <a:stretch>
                  <a:fillRect l="-908" t="-146000" r="-142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67097" y="5864423"/>
                <a:ext cx="39623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𝑣</m:t>
                      </m:r>
                      <m:r>
                        <a:rPr lang="en-US" sz="2000" b="0" i="1" smtClean="0">
                          <a:latin typeface="Cambria Math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pdf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matches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97" y="5864423"/>
                <a:ext cx="3962303" cy="307777"/>
              </a:xfrm>
              <a:prstGeom prst="rect">
                <a:avLst/>
              </a:prstGeom>
              <a:blipFill rotWithShape="0">
                <a:blip r:embed="rId20"/>
                <a:stretch>
                  <a:fillRect t="-143137" r="-462" b="-17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𝐁𝐚𝐬𝐢𝐜</m:t>
                      </m:r>
                      <m:r>
                        <a:rPr lang="en-US" b="1" i="0" smtClean="0">
                          <a:latin typeface="Cambria Math" charset="0"/>
                        </a:rPr>
                        <m:t> </m:t>
                      </m:r>
                      <m:r>
                        <a:rPr lang="en-US" b="1" i="0" smtClean="0">
                          <a:latin typeface="Cambria Math" charset="0"/>
                        </a:rPr>
                        <m:t>𝐑𝐞𝐥𝐚𝐭𝐢𝐨𝐧𝐬𝐡𝐢𝐩𝐬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5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51815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46750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67500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6494" r="-519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467499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7895" t="-3509" r="-1447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38101" y="35052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i="1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443455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6849" t="-1754" r="-178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76100" y="4114800"/>
                <a:ext cx="44345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443455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6849" r="-6849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𝐒𝐮𝐦𝐦𝐚𝐫𝐲</m:t>
                      </m:r>
                    </m:oMath>
                  </m:oMathPara>
                </a14:m>
                <a:endParaRPr lang="en-US" b="1" dirty="0">
                  <a:latin typeface="Cambria Math" charset="0"/>
                </a:endParaRPr>
              </a:p>
            </p:txBody>
          </p:sp>
        </mc:Choice>
        <mc:Fallback xmlns="">
          <p:sp>
            <p:nvSpPr>
              <p:cNvPr id="3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907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6494" r="-519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133600" y="4114800"/>
                <a:ext cx="55882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one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before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first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5588261" cy="615553"/>
              </a:xfrm>
              <a:prstGeom prst="rect">
                <a:avLst/>
              </a:prstGeom>
              <a:blipFill rotWithShape="0">
                <a:blip r:embed="rId11"/>
                <a:stretch>
                  <a:fillRect l="-1091" t="-72277" r="-1200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3683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5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2587752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5632704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6400800" y="31242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395365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7692" r="-12308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87" y="3489960"/>
                <a:ext cx="395365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9231" t="-3509" r="-33846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101" y="3505200"/>
                <a:ext cx="371320" cy="348493"/>
              </a:xfrm>
              <a:prstGeom prst="rect">
                <a:avLst/>
              </a:prstGeom>
              <a:blipFill rotWithShape="0">
                <a:blip r:embed="rId8"/>
                <a:stretch>
                  <a:fillRect l="-8197" t="-1754" r="-40984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100" y="4114800"/>
                <a:ext cx="371320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8197" r="-1311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charset="0"/>
                        </a:rPr>
                        <m:t>𝐒𝐮𝐦𝐦𝐚𝐫𝐲</m:t>
                      </m:r>
                    </m:oMath>
                  </m:oMathPara>
                </a14:m>
                <a:endParaRPr lang="en-US" b="1" dirty="0">
                  <a:latin typeface="Cambria Math" charset="0"/>
                </a:endParaRPr>
              </a:p>
            </p:txBody>
          </p:sp>
        </mc:Choice>
        <mc:Fallback xmlns="">
          <p:sp>
            <p:nvSpPr>
              <p:cNvPr id="3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4545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212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6494" r="-519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133600" y="4114800"/>
                <a:ext cx="558826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one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period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before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first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114800"/>
                <a:ext cx="5588261" cy="615553"/>
              </a:xfrm>
              <a:prstGeom prst="rect">
                <a:avLst/>
              </a:prstGeom>
              <a:blipFill rotWithShape="0">
                <a:blip r:embed="rId11"/>
                <a:stretch>
                  <a:fillRect l="-1091" t="-72277" r="-1200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3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4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6494" r="-519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057400" y="4114800"/>
                <a:ext cx="595265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start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date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114800"/>
                <a:ext cx="5952655" cy="615553"/>
              </a:xfrm>
              <a:prstGeom prst="rect">
                <a:avLst/>
              </a:prstGeom>
              <a:blipFill rotWithShape="0">
                <a:blip r:embed="rId11"/>
                <a:stretch>
                  <a:fillRect t="-72277" b="-88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2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42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33385" y="647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endParaRPr lang="en-US" b="1" dirty="0">
              <a:latin typeface="Bold sand m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78920" y="1494000"/>
            <a:ext cx="8179280" cy="4978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8700" indent="-571500" algn="l" defTabSz="914400" rtl="0" eaLnBrk="1" latinLnBrk="0" hangingPunct="1">
              <a:spcBef>
                <a:spcPct val="20000"/>
              </a:spcBef>
              <a:buFont typeface="+mj-lt"/>
              <a:buAutoNum type="romanLcPeriod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>
              <a:spcBef>
                <a:spcPts val="700"/>
              </a:spcBef>
              <a:buClr>
                <a:schemeClr val="accent1"/>
              </a:buClr>
              <a:buNone/>
            </a:pPr>
            <a:endParaRPr lang="en-GB" sz="2000" dirty="0">
              <a:solidFill>
                <a:schemeClr val="tx1"/>
              </a:solidFill>
              <a:latin typeface="Bold sand ms"/>
            </a:endParaRPr>
          </a:p>
          <a:p>
            <a:pPr marL="177800" indent="0">
              <a:spcBef>
                <a:spcPts val="700"/>
              </a:spcBef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indent="-165100">
              <a:spcBef>
                <a:spcPts val="900"/>
              </a:spcBef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  <a:p>
            <a:pPr marL="0" indent="0">
              <a:buFont typeface="Arial" pitchFamily="34" charset="0"/>
              <a:buNone/>
            </a:pPr>
            <a:endParaRPr lang="en-US" sz="1800" dirty="0">
              <a:solidFill>
                <a:schemeClr val="tx1"/>
              </a:solidFill>
              <a:latin typeface="Bold sand m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F93A1A4-453B-4452-859D-4C99C2310F6C}"/>
              </a:ext>
            </a:extLst>
          </p:cNvPr>
          <p:cNvSpPr/>
          <p:nvPr/>
        </p:nvSpPr>
        <p:spPr>
          <a:xfrm>
            <a:off x="1814439" y="10930722"/>
            <a:ext cx="1251853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19BB08B-5F96-4DDA-BA75-201C89303D84}"/>
              </a:ext>
            </a:extLst>
          </p:cNvPr>
          <p:cNvSpPr/>
          <p:nvPr/>
        </p:nvSpPr>
        <p:spPr>
          <a:xfrm>
            <a:off x="1460020" y="9973442"/>
            <a:ext cx="3937580" cy="4263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ABDF80-1850-455A-BF66-D52A82E57567}"/>
              </a:ext>
            </a:extLst>
          </p:cNvPr>
          <p:cNvSpPr txBox="1"/>
          <p:nvPr/>
        </p:nvSpPr>
        <p:spPr>
          <a:xfrm>
            <a:off x="2590800" y="868393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98F9B3-9C59-44E7-91C0-4F3B3ED4B2AE}"/>
              </a:ext>
            </a:extLst>
          </p:cNvPr>
          <p:cNvSpPr txBox="1"/>
          <p:nvPr/>
        </p:nvSpPr>
        <p:spPr>
          <a:xfrm>
            <a:off x="1561359" y="10052286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i="1" dirty="0">
              <a:solidFill>
                <a:srgbClr val="535353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541FB8C-C120-43F9-98E2-7F1A3CA511CE}"/>
              </a:ext>
            </a:extLst>
          </p:cNvPr>
          <p:cNvSpPr/>
          <p:nvPr/>
        </p:nvSpPr>
        <p:spPr>
          <a:xfrm>
            <a:off x="621819" y="95911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D1327-31DB-4D84-A3C5-727DA082BF40}"/>
              </a:ext>
            </a:extLst>
          </p:cNvPr>
          <p:cNvSpPr/>
          <p:nvPr/>
        </p:nvSpPr>
        <p:spPr>
          <a:xfrm>
            <a:off x="5365990" y="10048336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406D90-0A90-4051-953D-ECD41607891B}"/>
              </a:ext>
            </a:extLst>
          </p:cNvPr>
          <p:cNvSpPr/>
          <p:nvPr/>
        </p:nvSpPr>
        <p:spPr>
          <a:xfrm>
            <a:off x="1841020" y="1096891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4F2B954-B7A3-4248-96D8-F8C658A21D22}"/>
              </a:ext>
            </a:extLst>
          </p:cNvPr>
          <p:cNvSpPr/>
          <p:nvPr/>
        </p:nvSpPr>
        <p:spPr>
          <a:xfrm>
            <a:off x="650290" y="10497581"/>
            <a:ext cx="5626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535353"/>
              </a:solidFill>
            </a:endParaRPr>
          </a:p>
        </p:txBody>
      </p:sp>
      <p:cxnSp>
        <p:nvCxnSpPr>
          <p:cNvPr id="67" name="Straight Arrow Connector 66"/>
          <p:cNvCxnSpPr>
            <a:cxnSpLocks/>
          </p:cNvCxnSpPr>
          <p:nvPr/>
        </p:nvCxnSpPr>
        <p:spPr>
          <a:xfrm flipV="1">
            <a:off x="1460020" y="2801023"/>
            <a:ext cx="6189098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101538" r="-30645" b="-1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>
            <a:cxnSpLocks/>
          </p:cNvCxnSpPr>
          <p:nvPr/>
        </p:nvCxnSpPr>
        <p:spPr>
          <a:xfrm>
            <a:off x="182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/>
          </p:cNvCxnSpPr>
          <p:nvPr/>
        </p:nvCxnSpPr>
        <p:spPr>
          <a:xfrm>
            <a:off x="259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3352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>
            <a:cxnSpLocks/>
          </p:cNvCxnSpPr>
          <p:nvPr/>
        </p:nvCxnSpPr>
        <p:spPr>
          <a:xfrm>
            <a:off x="5638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6400800" y="2667000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1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057400"/>
                <a:ext cx="3048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⋯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76490"/>
                <a:ext cx="381000" cy="400110"/>
              </a:xfrm>
              <a:prstGeom prst="rect">
                <a:avLst/>
              </a:prstGeom>
              <a:blipFill rotWithShape="0">
                <a:blip r:embed="rId4"/>
                <a:stretch>
                  <a:fillRect t="-98485" r="-30645" b="-1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cxnSpLocks/>
          </p:cNvCxnSpPr>
          <p:nvPr/>
        </p:nvCxnSpPr>
        <p:spPr>
          <a:xfrm>
            <a:off x="1828800" y="3124200"/>
            <a:ext cx="12220" cy="99060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100" y="4114800"/>
                <a:ext cx="46749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6494" r="-5195" b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payments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825823"/>
                <a:ext cx="1341265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818" t="-146000" r="-5000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057400" y="4114800"/>
                <a:ext cx="603440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the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present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value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of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basic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level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annuity</m:t>
                      </m:r>
                      <m:r>
                        <a:rPr lang="en-US" sz="2000" b="0" i="0" smtClean="0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immediate</m:t>
                      </m:r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114800"/>
                <a:ext cx="6034409" cy="307777"/>
              </a:xfrm>
              <a:prstGeom prst="rect">
                <a:avLst/>
              </a:prstGeom>
              <a:blipFill rotWithShape="0">
                <a:blip r:embed="rId11"/>
                <a:stretch>
                  <a:fillRect t="-146000" r="-202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⏞"/>
                          <m:pos m:val="top"/>
                          <m:vertJc m:val="bot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eqArr>
                            <m:eqArr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sz="1200">
                                      <a:latin typeface="Cambria Math" charset="0"/>
                                    </a:rPr>
                                    <m:t>st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sz="1200" i="1" dirty="0">
                                  <a:latin typeface="Cambria Math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200">
                                  <a:latin typeface="Cambria Math" charset="0"/>
                                </a:rPr>
                                <m:t>period</m:t>
                              </m:r>
                              <m:r>
                                <m:rPr>
                                  <m:nor/>
                                </m:rPr>
                                <a:rPr lang="en-US" sz="1200" dirty="0"/>
                                <m:t> </m:t>
                              </m:r>
                            </m:e>
                          </m:eqArr>
                        </m:e>
                      </m:groupCh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971800"/>
                <a:ext cx="538609" cy="419282"/>
              </a:xfrm>
              <a:prstGeom prst="rect">
                <a:avLst/>
              </a:prstGeom>
              <a:blipFill rotWithShape="0">
                <a:blip r:embed="rId12"/>
                <a:stretch>
                  <a:fillRect l="-11364" t="-5882" r="-10227" b="-80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itle 1"/>
              <p:cNvSpPr txBox="1">
                <a:spLocks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>
                          <a:latin typeface="Cambria Math" charset="0"/>
                        </a:rPr>
                        <m:t>𝐀𝐧𝐧𝐮𝐢𝐭𝐲</m:t>
                      </m:r>
                      <m:r>
                        <a:rPr lang="en-US" b="1" i="0">
                          <a:latin typeface="Cambria Math" charset="0"/>
                        </a:rPr>
                        <m:t> </m:t>
                      </m:r>
                      <m:r>
                        <a:rPr lang="en-US" b="1" i="0">
                          <a:latin typeface="Cambria Math" charset="0"/>
                        </a:rPr>
                        <m:t>𝐍𝐨𝐭𝐚𝐭𝐢𝐨𝐧</m:t>
                      </m:r>
                    </m:oMath>
                  </m:oMathPara>
                </a14:m>
                <a:endParaRPr lang="en-US" b="1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599"/>
                <a:ext cx="8686800" cy="133550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72585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42919</TotalTime>
  <Words>1247</Words>
  <Application>Microsoft Macintosh PowerPoint</Application>
  <PresentationFormat>On-screen Show (4:3)</PresentationFormat>
  <Paragraphs>784</Paragraphs>
  <Slides>60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Arial</vt:lpstr>
      <vt:lpstr>Bold sand ms</vt:lpstr>
      <vt:lpstr>Calibri</vt:lpstr>
      <vt:lpstr>Calibri Light</vt:lpstr>
      <vt:lpstr>Cambria Math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2044</cp:revision>
  <dcterms:created xsi:type="dcterms:W3CDTF">2018-09-11T09:20:33Z</dcterms:created>
  <dcterms:modified xsi:type="dcterms:W3CDTF">2020-01-30T18:24:34Z</dcterms:modified>
</cp:coreProperties>
</file>