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3"/>
  </p:notesMasterIdLst>
  <p:sldIdLst>
    <p:sldId id="284" r:id="rId2"/>
    <p:sldId id="548" r:id="rId3"/>
    <p:sldId id="607" r:id="rId4"/>
    <p:sldId id="609" r:id="rId5"/>
    <p:sldId id="608" r:id="rId6"/>
    <p:sldId id="629" r:id="rId7"/>
    <p:sldId id="610" r:id="rId8"/>
    <p:sldId id="612" r:id="rId9"/>
    <p:sldId id="615" r:id="rId10"/>
    <p:sldId id="617" r:id="rId11"/>
    <p:sldId id="619" r:id="rId12"/>
    <p:sldId id="621" r:id="rId13"/>
    <p:sldId id="623" r:id="rId14"/>
    <p:sldId id="625" r:id="rId15"/>
    <p:sldId id="630" r:id="rId16"/>
    <p:sldId id="659" r:id="rId17"/>
    <p:sldId id="631" r:id="rId18"/>
    <p:sldId id="643" r:id="rId19"/>
    <p:sldId id="644" r:id="rId20"/>
    <p:sldId id="649" r:id="rId21"/>
    <p:sldId id="645" r:id="rId22"/>
    <p:sldId id="646" r:id="rId23"/>
    <p:sldId id="647" r:id="rId24"/>
    <p:sldId id="652" r:id="rId25"/>
    <p:sldId id="653" r:id="rId26"/>
    <p:sldId id="654" r:id="rId27"/>
    <p:sldId id="648" r:id="rId28"/>
    <p:sldId id="655" r:id="rId29"/>
    <p:sldId id="650" r:id="rId30"/>
    <p:sldId id="657" r:id="rId31"/>
    <p:sldId id="661" r:id="rId32"/>
    <p:sldId id="675" r:id="rId33"/>
    <p:sldId id="670" r:id="rId34"/>
    <p:sldId id="672" r:id="rId35"/>
    <p:sldId id="673" r:id="rId36"/>
    <p:sldId id="671" r:id="rId37"/>
    <p:sldId id="662" r:id="rId38"/>
    <p:sldId id="664" r:id="rId39"/>
    <p:sldId id="666" r:id="rId40"/>
    <p:sldId id="674" r:id="rId41"/>
    <p:sldId id="669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BE5116C-ECC2-484F-9754-26F9F3E47305}">
          <p14:sldIdLst>
            <p14:sldId id="284"/>
            <p14:sldId id="548"/>
            <p14:sldId id="607"/>
            <p14:sldId id="609"/>
            <p14:sldId id="608"/>
            <p14:sldId id="629"/>
            <p14:sldId id="610"/>
            <p14:sldId id="612"/>
            <p14:sldId id="615"/>
            <p14:sldId id="617"/>
            <p14:sldId id="619"/>
            <p14:sldId id="621"/>
            <p14:sldId id="623"/>
            <p14:sldId id="625"/>
            <p14:sldId id="630"/>
            <p14:sldId id="659"/>
            <p14:sldId id="631"/>
            <p14:sldId id="643"/>
            <p14:sldId id="644"/>
            <p14:sldId id="649"/>
            <p14:sldId id="645"/>
            <p14:sldId id="646"/>
            <p14:sldId id="647"/>
            <p14:sldId id="652"/>
            <p14:sldId id="653"/>
            <p14:sldId id="654"/>
            <p14:sldId id="648"/>
            <p14:sldId id="655"/>
            <p14:sldId id="650"/>
            <p14:sldId id="657"/>
            <p14:sldId id="661"/>
            <p14:sldId id="675"/>
            <p14:sldId id="670"/>
            <p14:sldId id="672"/>
            <p14:sldId id="673"/>
            <p14:sldId id="671"/>
            <p14:sldId id="662"/>
            <p14:sldId id="664"/>
            <p14:sldId id="666"/>
            <p14:sldId id="674"/>
            <p14:sldId id="669"/>
          </p14:sldIdLst>
        </p14:section>
        <p14:section name="Untitled Section" id="{70328101-AA8A-49AC-A616-958D27A28BF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4F81BD"/>
    <a:srgbClr val="7099CA"/>
    <a:srgbClr val="535353"/>
    <a:srgbClr val="F4F7FB"/>
    <a:srgbClr val="355E8F"/>
    <a:srgbClr val="2A4A70"/>
    <a:srgbClr val="4072AE"/>
    <a:srgbClr val="40404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4599F94E-CEE6-441E-89CC-EB005ECD8F06}">
      <a14:m xmlns:a14="http://schemas.microsoft.com/office/drawing/2010/main">
        <m:mathPr xmlns:m="http://schemas.openxmlformats.org/officeDocument/2006/math"/>
      </a14:m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40" autoAdjust="0"/>
    <p:restoredTop sz="93475" autoAdjust="0"/>
  </p:normalViewPr>
  <p:slideViewPr>
    <p:cSldViewPr>
      <p:cViewPr varScale="1">
        <p:scale>
          <a:sx n="122" d="100"/>
          <a:sy n="122" d="100"/>
        </p:scale>
        <p:origin x="1056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717A9-843A-4B41-867A-689D67A82FCD}" type="datetimeFigureOut">
              <a:rPr lang="en-US" smtClean="0"/>
              <a:t>1/30/20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5503-BF73-4D73-8001-C2E5499C6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13713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657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250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245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944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883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8781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002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200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846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878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50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8623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6505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1580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700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711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590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9415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901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3248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649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707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451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546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773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5409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6527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4073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5291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4357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11942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45310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588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861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58057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362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88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092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9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337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1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90187-1CCF-4FCD-9CBC-11A557DEAE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58E8-D4FA-423E-881E-BA32EB7A85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67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BEE0-3AD9-4192-A681-FC77C47CF2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55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141B-795E-4D57-9CD4-8C770378E8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0CD2DBBC-8E0E-46B9-B7D6-5F800ED14032}"/>
              </a:ext>
            </a:extLst>
          </p:cNvPr>
          <p:cNvSpPr/>
          <p:nvPr userDrawn="1"/>
        </p:nvSpPr>
        <p:spPr>
          <a:xfrm flipH="1">
            <a:off x="8153397" y="6156325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9D0E11C-2ADE-4925-9177-AC33D97599D3}"/>
              </a:ext>
            </a:extLst>
          </p:cNvPr>
          <p:cNvSpPr/>
          <p:nvPr userDrawn="1"/>
        </p:nvSpPr>
        <p:spPr>
          <a:xfrm rot="10800000" flipH="1">
            <a:off x="1" y="0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20552" y="6443971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467866-7D52-4EF4-8FFB-3DF23ED28A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3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A9C5-E0AD-4E3D-94F1-95DE4C502CE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F809-0DA7-4D65-BD95-D2F265F737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6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8B10-A634-458F-B5BB-E8B114EBC6B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18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0DD9-9FBD-4237-A5B7-49EE45D243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4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DC52-D7DF-495D-B5B6-5D40280A9E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8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8E19-5FC3-4945-B5A0-6C0954FF90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37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9282-71C7-4628-9EB2-6761676C28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3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072BC-402C-4487-8512-894C0D0004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91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571500" algn="l" defTabSz="914400" rtl="0" eaLnBrk="1" latinLnBrk="0" hangingPunct="1">
        <a:spcBef>
          <a:spcPct val="20000"/>
        </a:spcBef>
        <a:buFont typeface="+mj-lt"/>
        <a:buAutoNum type="romanLcPeriod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image" Target="../media/image15.png"/><Relationship Id="rId9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image" Target="../media/image18.png"/><Relationship Id="rId9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image" Target="../media/image20.png"/><Relationship Id="rId9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image" Target="../media/image20.png"/><Relationship Id="rId9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210.png"/><Relationship Id="rId5" Type="http://schemas.openxmlformats.org/officeDocument/2006/relationships/image" Target="../media/image4.png"/><Relationship Id="rId10" Type="http://schemas.openxmlformats.org/officeDocument/2006/relationships/image" Target="../media/image20.png"/><Relationship Id="rId9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22.png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2.pn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2.png"/><Relationship Id="rId4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2.png"/><Relationship Id="rId10" Type="http://schemas.openxmlformats.org/officeDocument/2006/relationships/image" Target="../media/image7.png"/><Relationship Id="rId4" Type="http://schemas.openxmlformats.org/officeDocument/2006/relationships/image" Target="../media/image23.png"/><Relationship Id="rId9" Type="http://schemas.openxmlformats.org/officeDocument/2006/relationships/image" Target="../media/image27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7.png"/><Relationship Id="rId5" Type="http://schemas.openxmlformats.org/officeDocument/2006/relationships/image" Target="../media/image22.png"/><Relationship Id="rId10" Type="http://schemas.openxmlformats.org/officeDocument/2006/relationships/image" Target="../media/image28.png"/><Relationship Id="rId4" Type="http://schemas.openxmlformats.org/officeDocument/2006/relationships/image" Target="../media/image23.png"/><Relationship Id="rId9" Type="http://schemas.openxmlformats.org/officeDocument/2006/relationships/image" Target="../media/image27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7" Type="http://schemas.openxmlformats.org/officeDocument/2006/relationships/image" Target="../media/image25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2.png"/><Relationship Id="rId10" Type="http://schemas.openxmlformats.org/officeDocument/2006/relationships/image" Target="../media/image28.png"/><Relationship Id="rId4" Type="http://schemas.openxmlformats.org/officeDocument/2006/relationships/image" Target="../media/image23.png"/><Relationship Id="rId9" Type="http://schemas.openxmlformats.org/officeDocument/2006/relationships/image" Target="../media/image27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7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2.png"/><Relationship Id="rId10" Type="http://schemas.openxmlformats.org/officeDocument/2006/relationships/image" Target="../media/image28.png"/><Relationship Id="rId4" Type="http://schemas.openxmlformats.org/officeDocument/2006/relationships/image" Target="../media/image23.png"/><Relationship Id="rId9" Type="http://schemas.openxmlformats.org/officeDocument/2006/relationships/image" Target="../media/image2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7.png"/><Relationship Id="rId7" Type="http://schemas.openxmlformats.org/officeDocument/2006/relationships/image" Target="../media/image25.png"/><Relationship Id="rId12" Type="http://schemas.openxmlformats.org/officeDocument/2006/relationships/image" Target="../media/image3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2.png"/><Relationship Id="rId10" Type="http://schemas.openxmlformats.org/officeDocument/2006/relationships/image" Target="../media/image28.png"/><Relationship Id="rId4" Type="http://schemas.openxmlformats.org/officeDocument/2006/relationships/image" Target="../media/image23.png"/><Relationship Id="rId9" Type="http://schemas.openxmlformats.org/officeDocument/2006/relationships/image" Target="../media/image27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7.png"/><Relationship Id="rId7" Type="http://schemas.openxmlformats.org/officeDocument/2006/relationships/image" Target="../media/image25.png"/><Relationship Id="rId12" Type="http://schemas.openxmlformats.org/officeDocument/2006/relationships/image" Target="../media/image3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31.png"/><Relationship Id="rId5" Type="http://schemas.openxmlformats.org/officeDocument/2006/relationships/image" Target="../media/image22.png"/><Relationship Id="rId10" Type="http://schemas.openxmlformats.org/officeDocument/2006/relationships/image" Target="../media/image28.png"/><Relationship Id="rId4" Type="http://schemas.openxmlformats.org/officeDocument/2006/relationships/image" Target="../media/image23.png"/><Relationship Id="rId9" Type="http://schemas.openxmlformats.org/officeDocument/2006/relationships/image" Target="../media/image27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3.png"/><Relationship Id="rId7" Type="http://schemas.openxmlformats.org/officeDocument/2006/relationships/image" Target="../media/image25.png"/><Relationship Id="rId12" Type="http://schemas.openxmlformats.org/officeDocument/2006/relationships/image" Target="../media/image3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32.png"/><Relationship Id="rId5" Type="http://schemas.openxmlformats.org/officeDocument/2006/relationships/image" Target="../media/image22.png"/><Relationship Id="rId10" Type="http://schemas.openxmlformats.org/officeDocument/2006/relationships/image" Target="../media/image28.png"/><Relationship Id="rId4" Type="http://schemas.openxmlformats.org/officeDocument/2006/relationships/image" Target="../media/image23.png"/><Relationship Id="rId9" Type="http://schemas.openxmlformats.org/officeDocument/2006/relationships/image" Target="../media/image27.png"/><Relationship Id="rId1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3.png"/><Relationship Id="rId7" Type="http://schemas.openxmlformats.org/officeDocument/2006/relationships/image" Target="../media/image25.png"/><Relationship Id="rId12" Type="http://schemas.openxmlformats.org/officeDocument/2006/relationships/image" Target="../media/image3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32.png"/><Relationship Id="rId5" Type="http://schemas.openxmlformats.org/officeDocument/2006/relationships/image" Target="../media/image22.png"/><Relationship Id="rId15" Type="http://schemas.openxmlformats.org/officeDocument/2006/relationships/image" Target="../media/image7.png"/><Relationship Id="rId10" Type="http://schemas.openxmlformats.org/officeDocument/2006/relationships/image" Target="../media/image28.png"/><Relationship Id="rId4" Type="http://schemas.openxmlformats.org/officeDocument/2006/relationships/image" Target="../media/image23.png"/><Relationship Id="rId9" Type="http://schemas.openxmlformats.org/officeDocument/2006/relationships/image" Target="../media/image27.png"/><Relationship Id="rId14" Type="http://schemas.openxmlformats.org/officeDocument/2006/relationships/image" Target="../media/image34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3.png"/><Relationship Id="rId7" Type="http://schemas.openxmlformats.org/officeDocument/2006/relationships/image" Target="../media/image25.png"/><Relationship Id="rId12" Type="http://schemas.openxmlformats.org/officeDocument/2006/relationships/image" Target="../media/image31.png"/><Relationship Id="rId2" Type="http://schemas.openxmlformats.org/officeDocument/2006/relationships/notesSlide" Target="../notesSlides/notesSlide29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32.png"/><Relationship Id="rId5" Type="http://schemas.openxmlformats.org/officeDocument/2006/relationships/image" Target="../media/image22.png"/><Relationship Id="rId15" Type="http://schemas.openxmlformats.org/officeDocument/2006/relationships/image" Target="../media/image35.png"/><Relationship Id="rId10" Type="http://schemas.openxmlformats.org/officeDocument/2006/relationships/image" Target="../media/image28.png"/><Relationship Id="rId4" Type="http://schemas.openxmlformats.org/officeDocument/2006/relationships/image" Target="../media/image23.png"/><Relationship Id="rId9" Type="http://schemas.openxmlformats.org/officeDocument/2006/relationships/image" Target="../media/image27.png"/><Relationship Id="rId14" Type="http://schemas.openxmlformats.org/officeDocument/2006/relationships/image" Target="../media/image3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40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3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38.png"/><Relationship Id="rId5" Type="http://schemas.openxmlformats.org/officeDocument/2006/relationships/image" Target="../media/image4.png"/><Relationship Id="rId10" Type="http://schemas.openxmlformats.org/officeDocument/2006/relationships/image" Target="../media/image37.png"/><Relationship Id="rId9" Type="http://schemas.openxmlformats.org/officeDocument/2006/relationships/image" Target="../media/image36.png"/><Relationship Id="rId1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38.png"/><Relationship Id="rId5" Type="http://schemas.openxmlformats.org/officeDocument/2006/relationships/image" Target="../media/image4.png"/><Relationship Id="rId15" Type="http://schemas.openxmlformats.org/officeDocument/2006/relationships/image" Target="../media/image41.png"/><Relationship Id="rId9" Type="http://schemas.openxmlformats.org/officeDocument/2006/relationships/image" Target="../media/image43.png"/><Relationship Id="rId1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4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38.png"/><Relationship Id="rId5" Type="http://schemas.openxmlformats.org/officeDocument/2006/relationships/image" Target="../media/image4.png"/><Relationship Id="rId15" Type="http://schemas.openxmlformats.org/officeDocument/2006/relationships/image" Target="../media/image41.png"/><Relationship Id="rId9" Type="http://schemas.openxmlformats.org/officeDocument/2006/relationships/image" Target="../media/image43.png"/><Relationship Id="rId14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4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38.png"/><Relationship Id="rId5" Type="http://schemas.openxmlformats.org/officeDocument/2006/relationships/image" Target="../media/image4.png"/><Relationship Id="rId15" Type="http://schemas.openxmlformats.org/officeDocument/2006/relationships/image" Target="../media/image41.png"/><Relationship Id="rId9" Type="http://schemas.openxmlformats.org/officeDocument/2006/relationships/image" Target="../media/image43.png"/><Relationship Id="rId1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46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38.png"/><Relationship Id="rId5" Type="http://schemas.openxmlformats.org/officeDocument/2006/relationships/image" Target="../media/image4.png"/><Relationship Id="rId15" Type="http://schemas.openxmlformats.org/officeDocument/2006/relationships/image" Target="../media/image41.png"/><Relationship Id="rId9" Type="http://schemas.openxmlformats.org/officeDocument/2006/relationships/image" Target="../media/image43.png"/><Relationship Id="rId14" Type="http://schemas.openxmlformats.org/officeDocument/2006/relationships/image" Target="../media/image7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47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38.png"/><Relationship Id="rId5" Type="http://schemas.openxmlformats.org/officeDocument/2006/relationships/image" Target="../media/image4.png"/><Relationship Id="rId15" Type="http://schemas.openxmlformats.org/officeDocument/2006/relationships/image" Target="../media/image41.png"/><Relationship Id="rId9" Type="http://schemas.openxmlformats.org/officeDocument/2006/relationships/image" Target="../media/image43.png"/><Relationship Id="rId14" Type="http://schemas.openxmlformats.org/officeDocument/2006/relationships/image" Target="../media/image7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50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440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38.png"/><Relationship Id="rId5" Type="http://schemas.openxmlformats.org/officeDocument/2006/relationships/image" Target="../media/image4.png"/><Relationship Id="rId15" Type="http://schemas.openxmlformats.org/officeDocument/2006/relationships/image" Target="../media/image41.png"/><Relationship Id="rId9" Type="http://schemas.openxmlformats.org/officeDocument/2006/relationships/image" Target="../media/image43.png"/><Relationship Id="rId14" Type="http://schemas.openxmlformats.org/officeDocument/2006/relationships/image" Target="../media/image7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0.png"/><Relationship Id="rId13" Type="http://schemas.openxmlformats.org/officeDocument/2006/relationships/image" Target="../media/image50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4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38.png"/><Relationship Id="rId5" Type="http://schemas.openxmlformats.org/officeDocument/2006/relationships/image" Target="../media/image4.png"/><Relationship Id="rId15" Type="http://schemas.openxmlformats.org/officeDocument/2006/relationships/image" Target="../media/image460.png"/><Relationship Id="rId9" Type="http://schemas.openxmlformats.org/officeDocument/2006/relationships/image" Target="../media/image48.png"/><Relationship Id="rId14" Type="http://schemas.openxmlformats.org/officeDocument/2006/relationships/image" Target="../media/image7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56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55.png"/><Relationship Id="rId5" Type="http://schemas.openxmlformats.org/officeDocument/2006/relationships/image" Target="../media/image4.png"/><Relationship Id="rId15" Type="http://schemas.openxmlformats.org/officeDocument/2006/relationships/image" Target="../media/image51.png"/><Relationship Id="rId10" Type="http://schemas.openxmlformats.org/officeDocument/2006/relationships/image" Target="../media/image54.png"/><Relationship Id="rId9" Type="http://schemas.openxmlformats.org/officeDocument/2006/relationships/image" Target="../media/image53.png"/><Relationship Id="rId14" Type="http://schemas.openxmlformats.org/officeDocument/2006/relationships/image" Target="../media/image7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7" Type="http://schemas.openxmlformats.org/officeDocument/2006/relationships/image" Target="../media/image75.png"/><Relationship Id="rId12" Type="http://schemas.openxmlformats.org/officeDocument/2006/relationships/image" Target="../media/image59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png"/><Relationship Id="rId11" Type="http://schemas.openxmlformats.org/officeDocument/2006/relationships/image" Target="../media/image78.png"/><Relationship Id="rId5" Type="http://schemas.openxmlformats.org/officeDocument/2006/relationships/image" Target="../media/image76.png"/><Relationship Id="rId10" Type="http://schemas.openxmlformats.org/officeDocument/2006/relationships/image" Target="../media/image77.png"/><Relationship Id="rId4" Type="http://schemas.openxmlformats.org/officeDocument/2006/relationships/image" Target="../media/image72.png"/><Relationship Id="rId9" Type="http://schemas.openxmlformats.org/officeDocument/2006/relationships/image" Target="../media/image80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57.png"/><Relationship Id="rId7" Type="http://schemas.openxmlformats.org/officeDocument/2006/relationships/image" Target="../media/image6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11" Type="http://schemas.openxmlformats.org/officeDocument/2006/relationships/image" Target="../media/image590.png"/><Relationship Id="rId5" Type="http://schemas.openxmlformats.org/officeDocument/2006/relationships/image" Target="../media/image60.png"/><Relationship Id="rId10" Type="http://schemas.openxmlformats.org/officeDocument/2006/relationships/image" Target="../media/image64.png"/><Relationship Id="rId4" Type="http://schemas.openxmlformats.org/officeDocument/2006/relationships/image" Target="../media/image58.png"/><Relationship Id="rId9" Type="http://schemas.openxmlformats.org/officeDocument/2006/relationships/image" Target="../media/image6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C05F3E-9E57-49A8-863B-BEBB25AAAE31}"/>
              </a:ext>
            </a:extLst>
          </p:cNvPr>
          <p:cNvSpPr/>
          <p:nvPr/>
        </p:nvSpPr>
        <p:spPr>
          <a:xfrm>
            <a:off x="0" y="4344683"/>
            <a:ext cx="9144000" cy="7753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9DD6B75-5E8A-418C-944D-A59F4AB206AE}"/>
              </a:ext>
            </a:extLst>
          </p:cNvPr>
          <p:cNvCxnSpPr/>
          <p:nvPr/>
        </p:nvCxnSpPr>
        <p:spPr>
          <a:xfrm>
            <a:off x="643467" y="215469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8AA8FFBD-8F59-45E4-A951-3BDF390EFE28}"/>
              </a:ext>
            </a:extLst>
          </p:cNvPr>
          <p:cNvSpPr/>
          <p:nvPr/>
        </p:nvSpPr>
        <p:spPr>
          <a:xfrm>
            <a:off x="2349344" y="1383414"/>
            <a:ext cx="44453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spc="300" dirty="0">
                <a:latin typeface="Bold sand ms"/>
                <a:cs typeface="Mongolian Baiti" panose="03000500000000000000" pitchFamily="66" charset="0"/>
              </a:rPr>
              <a:t>SOA Exam FM</a:t>
            </a:r>
            <a:endParaRPr lang="mk-MK" sz="4400" b="1" spc="300" dirty="0">
              <a:latin typeface="Bold sand ms"/>
              <a:cs typeface="Mongolian Baiti" panose="03000500000000000000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4C1F0D-0DDC-4F66-A892-952589DE9CD9}"/>
              </a:ext>
            </a:extLst>
          </p:cNvPr>
          <p:cNvSpPr/>
          <p:nvPr/>
        </p:nvSpPr>
        <p:spPr>
          <a:xfrm>
            <a:off x="643469" y="2161529"/>
            <a:ext cx="78570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Bold sand ms"/>
                <a:cs typeface="Calibri Light" panose="020F0302020204030204" pitchFamily="34" charset="0"/>
              </a:rPr>
              <a:t>Module 2 – </a:t>
            </a:r>
            <a:r>
              <a:rPr lang="en-US" sz="2800">
                <a:latin typeface="Bold sand ms"/>
                <a:cs typeface="Calibri Light" panose="020F0302020204030204" pitchFamily="34" charset="0"/>
              </a:rPr>
              <a:t>Section 6 (Part 1)</a:t>
            </a:r>
            <a:endParaRPr lang="mk-MK" sz="2800" dirty="0">
              <a:latin typeface="Bold sand ms"/>
              <a:cs typeface="Calibri Light" panose="020F0302020204030204" pitchFamily="34" charset="0"/>
            </a:endParaRPr>
          </a:p>
          <a:p>
            <a:pPr algn="ctr"/>
            <a:endParaRPr lang="mk-MK" sz="2800" dirty="0">
              <a:latin typeface="Bold sand ms"/>
              <a:cs typeface="Calibri Light" panose="020F030202020403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97156F5-7FA1-4E55-B8F7-3EF8D2C43323}"/>
              </a:ext>
            </a:extLst>
          </p:cNvPr>
          <p:cNvCxnSpPr/>
          <p:nvPr/>
        </p:nvCxnSpPr>
        <p:spPr>
          <a:xfrm>
            <a:off x="643467" y="268474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B7C72F6-BD2D-423F-BC67-66618F619D7B}"/>
              </a:ext>
            </a:extLst>
          </p:cNvPr>
          <p:cNvSpPr/>
          <p:nvPr/>
        </p:nvSpPr>
        <p:spPr>
          <a:xfrm>
            <a:off x="0" y="4425860"/>
            <a:ext cx="9144000" cy="643533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04938B3-7A68-4666-A8FA-CA571DB57FCC}"/>
              </a:ext>
            </a:extLst>
          </p:cNvPr>
          <p:cNvSpPr/>
          <p:nvPr/>
        </p:nvSpPr>
        <p:spPr>
          <a:xfrm>
            <a:off x="0" y="440919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Bold sand ms"/>
                <a:cs typeface="Mongolian Baiti" panose="03000500000000000000" pitchFamily="66" charset="0"/>
              </a:rPr>
              <a:t>Arithmetically Increasing Annuities</a:t>
            </a:r>
            <a:endParaRPr lang="mk-MK" sz="3600" dirty="0">
              <a:solidFill>
                <a:schemeClr val="bg1"/>
              </a:solidFill>
              <a:latin typeface="Bold sand ms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695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200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943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Increasing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cxnSpLocks/>
          </p:cNvCxnSpPr>
          <p:nvPr/>
        </p:nvCxnSpPr>
        <p:spPr>
          <a:xfrm>
            <a:off x="594360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1525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200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943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Increasing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cxnSpLocks/>
          </p:cNvCxnSpPr>
          <p:nvPr/>
        </p:nvCxnSpPr>
        <p:spPr>
          <a:xfrm>
            <a:off x="594360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562600" y="4800600"/>
                <a:ext cx="694101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800600"/>
                <a:ext cx="694101" cy="348493"/>
              </a:xfrm>
              <a:prstGeom prst="rect">
                <a:avLst/>
              </a:prstGeom>
              <a:blipFill rotWithShape="0">
                <a:blip r:embed="rId8"/>
                <a:stretch>
                  <a:fillRect l="-13274" t="-1754" r="-7080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256693" y="5595107"/>
                <a:ext cx="694101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6693" y="5595107"/>
                <a:ext cx="694101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13158" r="-701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048000" y="5635823"/>
                <a:ext cx="541084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AV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basic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increasing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annuity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immediate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5635823"/>
                <a:ext cx="5410840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13" t="-146000" r="-788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5092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200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943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Increasing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cxnSpLocks/>
          </p:cNvCxnSpPr>
          <p:nvPr/>
        </p:nvCxnSpPr>
        <p:spPr>
          <a:xfrm>
            <a:off x="638858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4272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200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943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Increasing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cxnSpLocks/>
          </p:cNvCxnSpPr>
          <p:nvPr/>
        </p:nvCxnSpPr>
        <p:spPr>
          <a:xfrm>
            <a:off x="638858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015565" y="4800600"/>
                <a:ext cx="694101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5565" y="4800600"/>
                <a:ext cx="694101" cy="348493"/>
              </a:xfrm>
              <a:prstGeom prst="rect">
                <a:avLst/>
              </a:prstGeom>
              <a:blipFill rotWithShape="0">
                <a:blip r:embed="rId8"/>
                <a:stretch>
                  <a:fillRect l="-13158" t="-3509" r="-6140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256693" y="5595107"/>
                <a:ext cx="694101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6693" y="5595107"/>
                <a:ext cx="694101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13158" t="-3509" r="-701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048000" y="5635823"/>
                <a:ext cx="466223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AV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basic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increasing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annuity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due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5635823"/>
                <a:ext cx="4662238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31" t="-146000" r="-261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5617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200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943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Increasing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cxnSpLocks/>
          </p:cNvCxnSpPr>
          <p:nvPr/>
        </p:nvCxnSpPr>
        <p:spPr>
          <a:xfrm>
            <a:off x="318818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866293" y="4800600"/>
                <a:ext cx="719171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293" y="4800600"/>
                <a:ext cx="719171" cy="348493"/>
              </a:xfrm>
              <a:prstGeom prst="rect">
                <a:avLst/>
              </a:prstGeom>
              <a:blipFill rotWithShape="0">
                <a:blip r:embed="rId8"/>
                <a:stretch>
                  <a:fillRect l="-12712" t="-3509" r="-6780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6307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200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943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Increasing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cxnSpLocks/>
          </p:cNvCxnSpPr>
          <p:nvPr/>
        </p:nvCxnSpPr>
        <p:spPr>
          <a:xfrm>
            <a:off x="318818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866293" y="4800600"/>
                <a:ext cx="719171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293" y="4800600"/>
                <a:ext cx="719171" cy="348493"/>
              </a:xfrm>
              <a:prstGeom prst="rect">
                <a:avLst/>
              </a:prstGeom>
              <a:blipFill rotWithShape="0">
                <a:blip r:embed="rId8"/>
                <a:stretch>
                  <a:fillRect l="-12712" t="-3509" r="-6780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683348" y="4800600"/>
                <a:ext cx="32884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=1+2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+3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3348" y="4800600"/>
                <a:ext cx="3288464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370" t="-4000" r="-185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689954" y="47244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9954" y="4724400"/>
                <a:ext cx="272446" cy="153888"/>
              </a:xfrm>
              <a:prstGeom prst="rect">
                <a:avLst/>
              </a:prstGeom>
              <a:blipFill rotWithShape="0">
                <a:blip r:embed="rId10"/>
                <a:stretch>
                  <a:fillRect l="-11111" r="-8889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846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200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943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Increasing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cxnSpLocks/>
          </p:cNvCxnSpPr>
          <p:nvPr/>
        </p:nvCxnSpPr>
        <p:spPr>
          <a:xfrm>
            <a:off x="318818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866293" y="4800600"/>
                <a:ext cx="719171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293" y="4800600"/>
                <a:ext cx="719171" cy="348493"/>
              </a:xfrm>
              <a:prstGeom prst="rect">
                <a:avLst/>
              </a:prstGeom>
              <a:blipFill rotWithShape="0">
                <a:blip r:embed="rId8"/>
                <a:stretch>
                  <a:fillRect l="-12712" t="-3509" r="-6780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683348" y="4800600"/>
                <a:ext cx="32884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=1+2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+3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3348" y="4800600"/>
                <a:ext cx="3288464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370" t="-4000" r="-185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689954" y="47244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9954" y="4724400"/>
                <a:ext cx="272446" cy="153888"/>
              </a:xfrm>
              <a:prstGeom prst="rect">
                <a:avLst/>
              </a:prstGeom>
              <a:blipFill rotWithShape="0">
                <a:blip r:embed="rId10"/>
                <a:stretch>
                  <a:fillRect l="-11111" r="-8889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951467" y="5410200"/>
                <a:ext cx="161050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georithmic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?)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1467" y="5410200"/>
                <a:ext cx="1610505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5303" t="-4000" r="-5303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8115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200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943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Increasing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cxnSpLocks/>
          </p:cNvCxnSpPr>
          <p:nvPr/>
        </p:nvCxnSpPr>
        <p:spPr>
          <a:xfrm>
            <a:off x="318818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866293" y="4800600"/>
                <a:ext cx="719171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293" y="4800600"/>
                <a:ext cx="719171" cy="348493"/>
              </a:xfrm>
              <a:prstGeom prst="rect">
                <a:avLst/>
              </a:prstGeom>
              <a:blipFill rotWithShape="0">
                <a:blip r:embed="rId8"/>
                <a:stretch>
                  <a:fillRect l="-12712" t="-3509" r="-6780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683348" y="4800600"/>
                <a:ext cx="32884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=1+2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+3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3348" y="4800600"/>
                <a:ext cx="3288464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370" t="-4000" r="-185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689954" y="47244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9954" y="4724400"/>
                <a:ext cx="272446" cy="153888"/>
              </a:xfrm>
              <a:prstGeom prst="rect">
                <a:avLst/>
              </a:prstGeom>
              <a:blipFill rotWithShape="0">
                <a:blip r:embed="rId10"/>
                <a:stretch>
                  <a:fillRect l="-11111" r="-8889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200400" y="5638800"/>
                <a:ext cx="32884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=1+2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+3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5638800"/>
                <a:ext cx="3288464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371" t="-2000" r="-371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971800" y="5638800"/>
                <a:ext cx="18158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𝑠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5638800"/>
                <a:ext cx="181588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20690" r="-17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7511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Increasing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200400" y="2438400"/>
                <a:ext cx="39056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=1+2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+3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    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    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438400"/>
                <a:ext cx="3905621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156" t="-146000" r="-156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942612" y="2438400"/>
                <a:ext cx="18158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𝑠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2612" y="2438400"/>
                <a:ext cx="18158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20000" r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2669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Increasing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200400" y="2438400"/>
                <a:ext cx="39056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=1+2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+3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    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    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438400"/>
                <a:ext cx="3905621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156" t="-146000" r="-156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942612" y="2438400"/>
                <a:ext cx="18158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𝑠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2612" y="2438400"/>
                <a:ext cx="18158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20000" r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819400" y="3276600"/>
                <a:ext cx="3210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𝑣𝑠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276600"/>
                <a:ext cx="321050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11538" r="-9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276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𝐀𝐫𝐢𝐭𝐡𝐦𝐞𝐭𝐢𝐜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arithmetic annuity is an annuity in which the payments form an arithmetic progression.   A “basic” arithmetic annuity has a common difference equal to 1.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</p:spTree>
    <p:extLst>
      <p:ext uri="{BB962C8B-B14F-4D97-AF65-F5344CB8AC3E}">
        <p14:creationId xmlns:p14="http://schemas.microsoft.com/office/powerpoint/2010/main" val="1109541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Increasing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200400" y="2438400"/>
                <a:ext cx="39056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=1+2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+3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    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    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438400"/>
                <a:ext cx="3905621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156" t="-146000" r="-156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942612" y="2438400"/>
                <a:ext cx="18158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𝑠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2612" y="2438400"/>
                <a:ext cx="18158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20000" r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819400" y="3276600"/>
                <a:ext cx="3210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𝑣𝑠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276600"/>
                <a:ext cx="321050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11538" r="-9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200400" y="3276600"/>
                <a:ext cx="46680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         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+2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e>
                      </m:d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3276600"/>
                <a:ext cx="466807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31"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91757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Increasing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200400" y="2438400"/>
                <a:ext cx="39056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=1+2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+3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    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    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438400"/>
                <a:ext cx="3905621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156" t="-146000" r="-156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942612" y="2438400"/>
                <a:ext cx="18158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𝑠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2612" y="2438400"/>
                <a:ext cx="18158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20000" r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819400" y="3276600"/>
                <a:ext cx="3210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𝑣𝑠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276600"/>
                <a:ext cx="321050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11538" r="-9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200400" y="3276600"/>
                <a:ext cx="46680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         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+2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e>
                      </m:d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3276600"/>
                <a:ext cx="466807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31"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63533" y="3276600"/>
                <a:ext cx="35586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−(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533" y="3276600"/>
                <a:ext cx="35586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390" t="-4000" r="-23729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837494" y="3276600"/>
                <a:ext cx="1635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7494" y="3276600"/>
                <a:ext cx="163506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55556" t="-4000" r="-55556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514600" y="3429000"/>
            <a:ext cx="551433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 dirty="0"/>
              <a:t>___________________________________________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8969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Increasing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200400" y="2438400"/>
                <a:ext cx="39056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=1+2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+3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    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    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438400"/>
                <a:ext cx="3905621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156" t="-146000" r="-156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942612" y="2438400"/>
                <a:ext cx="18158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𝑠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2612" y="2438400"/>
                <a:ext cx="18158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20000" r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819400" y="3276600"/>
                <a:ext cx="3210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𝑣𝑠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276600"/>
                <a:ext cx="321050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11538" r="-9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200400" y="3276600"/>
                <a:ext cx="46680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         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+2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e>
                      </m:d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3276600"/>
                <a:ext cx="466807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31"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63533" y="3276600"/>
                <a:ext cx="35586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−(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533" y="3276600"/>
                <a:ext cx="35586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390" t="-4000" r="-23729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837494" y="3276600"/>
                <a:ext cx="1635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7494" y="3276600"/>
                <a:ext cx="163506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55556" t="-4000" r="-55556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514600" y="3429000"/>
            <a:ext cx="551433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 dirty="0"/>
              <a:t>___________________________________________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449104" y="3959423"/>
                <a:ext cx="7512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𝑣𝑠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9104" y="3959423"/>
                <a:ext cx="751296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4878" r="-32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20316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Increasing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200400" y="2438400"/>
                <a:ext cx="39056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=1+2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+3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    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    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438400"/>
                <a:ext cx="3905621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156" t="-146000" r="-156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942612" y="2438400"/>
                <a:ext cx="18158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𝑠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2612" y="2438400"/>
                <a:ext cx="18158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20000" r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819400" y="3276600"/>
                <a:ext cx="3210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𝑣𝑠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276600"/>
                <a:ext cx="321050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11538" r="-9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200400" y="3276600"/>
                <a:ext cx="46680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         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+2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e>
                      </m:d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3276600"/>
                <a:ext cx="466807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31"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63533" y="3276600"/>
                <a:ext cx="35586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−(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533" y="3276600"/>
                <a:ext cx="35586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390" t="-4000" r="-23729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837494" y="3276600"/>
                <a:ext cx="1635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7494" y="3276600"/>
                <a:ext cx="163506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55556" t="-4000" r="-55556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514600" y="3429000"/>
            <a:ext cx="551433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 dirty="0"/>
              <a:t>___________________________________________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449104" y="3959423"/>
                <a:ext cx="7512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𝑣𝑠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9104" y="3959423"/>
                <a:ext cx="751296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4878" r="-32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257179" y="3962400"/>
                <a:ext cx="460953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1+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       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       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+ 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−1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 −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179" y="3962400"/>
                <a:ext cx="460953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32"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05789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Increasing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200400" y="2438400"/>
                <a:ext cx="39056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=1+2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+3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    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    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438400"/>
                <a:ext cx="3905621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156" t="-146000" r="-156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942612" y="2438400"/>
                <a:ext cx="18158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𝑠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2612" y="2438400"/>
                <a:ext cx="18158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20000" r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819400" y="3276600"/>
                <a:ext cx="3210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𝑣𝑠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276600"/>
                <a:ext cx="321050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11538" r="-9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200400" y="3276600"/>
                <a:ext cx="46680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         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+2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e>
                      </m:d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3276600"/>
                <a:ext cx="466807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31"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63533" y="3276600"/>
                <a:ext cx="35586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−(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533" y="3276600"/>
                <a:ext cx="35586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390" t="-4000" r="-23729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837494" y="3276600"/>
                <a:ext cx="1635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7494" y="3276600"/>
                <a:ext cx="163506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55556" t="-4000" r="-55556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514600" y="3429000"/>
            <a:ext cx="551433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 dirty="0"/>
              <a:t>___________________________________________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449104" y="3959423"/>
                <a:ext cx="7512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𝑣𝑠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9104" y="3959423"/>
                <a:ext cx="751296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4878" r="-32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257179" y="3962400"/>
                <a:ext cx="460953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1+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       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       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+ 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−1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 −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179" y="3962400"/>
                <a:ext cx="460953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32"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286000" y="4648200"/>
                <a:ext cx="98918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(1−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4648200"/>
                <a:ext cx="989181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3086" t="-4000" r="-9259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8416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Increasing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200400" y="2438400"/>
                <a:ext cx="39056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=1+2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+3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    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    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438400"/>
                <a:ext cx="3905621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156" t="-146000" r="-156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942612" y="2438400"/>
                <a:ext cx="18158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𝑠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2612" y="2438400"/>
                <a:ext cx="18158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20000" r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819400" y="3276600"/>
                <a:ext cx="3210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𝑣𝑠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276600"/>
                <a:ext cx="321050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11538" r="-9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200400" y="3276600"/>
                <a:ext cx="46680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         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+2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e>
                      </m:d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3276600"/>
                <a:ext cx="466807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31"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63533" y="3276600"/>
                <a:ext cx="35586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−(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533" y="3276600"/>
                <a:ext cx="35586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390" t="-4000" r="-23729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837494" y="3276600"/>
                <a:ext cx="1635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7494" y="3276600"/>
                <a:ext cx="163506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55556" t="-4000" r="-55556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514600" y="3429000"/>
            <a:ext cx="551433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 dirty="0"/>
              <a:t>___________________________________________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449104" y="3959423"/>
                <a:ext cx="7512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𝑣𝑠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9104" y="3959423"/>
                <a:ext cx="751296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4878" r="-32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257179" y="3962400"/>
                <a:ext cx="460953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1+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       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       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+ 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−1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 −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179" y="3962400"/>
                <a:ext cx="460953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32"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866847" y="4648200"/>
                <a:ext cx="3335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𝑠𝑑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847" y="4648200"/>
                <a:ext cx="333553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18182" r="-16364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47628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Increasing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200400" y="2438400"/>
                <a:ext cx="39056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=1+2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+3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    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    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438400"/>
                <a:ext cx="3905621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156" t="-146000" r="-156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942612" y="2438400"/>
                <a:ext cx="18158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𝑠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2612" y="2438400"/>
                <a:ext cx="18158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20000" r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819400" y="3276600"/>
                <a:ext cx="3210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𝑣𝑠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276600"/>
                <a:ext cx="321050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11538" r="-9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200400" y="3276600"/>
                <a:ext cx="46680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         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+2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e>
                      </m:d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3276600"/>
                <a:ext cx="466807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31"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63533" y="3276600"/>
                <a:ext cx="35586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−(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533" y="3276600"/>
                <a:ext cx="35586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390" t="-4000" r="-23729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837494" y="3276600"/>
                <a:ext cx="1635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7494" y="3276600"/>
                <a:ext cx="163506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55556" t="-4000" r="-55556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514600" y="3429000"/>
            <a:ext cx="551433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 dirty="0"/>
              <a:t>___________________________________________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449104" y="3959423"/>
                <a:ext cx="7512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𝑣𝑠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9104" y="3959423"/>
                <a:ext cx="751296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4878" r="-32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866847" y="4648200"/>
                <a:ext cx="3335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𝑠𝑑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847" y="4648200"/>
                <a:ext cx="333553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8182" r="-16364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257179" y="3962400"/>
                <a:ext cx="482112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       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       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+ 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−1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 )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 −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179" y="3962400"/>
                <a:ext cx="4821128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126"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59305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Increasing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200400" y="2438400"/>
                <a:ext cx="39056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=1+2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+3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    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    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438400"/>
                <a:ext cx="3905621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156" t="-146000" r="-156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942612" y="2438400"/>
                <a:ext cx="18158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𝑠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2612" y="2438400"/>
                <a:ext cx="18158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20000" r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819400" y="3276600"/>
                <a:ext cx="3210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𝑣𝑠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276600"/>
                <a:ext cx="321050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11538" r="-9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200400" y="3276600"/>
                <a:ext cx="46680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         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+2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e>
                      </m:d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3276600"/>
                <a:ext cx="466807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31"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63533" y="3276600"/>
                <a:ext cx="35586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−(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533" y="3276600"/>
                <a:ext cx="35586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390" t="-4000" r="-23729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837494" y="3276600"/>
                <a:ext cx="1635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7494" y="3276600"/>
                <a:ext cx="163506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55556" t="-4000" r="-55556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514600" y="3429000"/>
            <a:ext cx="551433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 dirty="0"/>
              <a:t>___________________________________________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449104" y="3959423"/>
                <a:ext cx="7512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𝑣𝑠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9104" y="3959423"/>
                <a:ext cx="751296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4878" r="-32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257179" y="3962400"/>
                <a:ext cx="482112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       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       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+ 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−1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 )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 −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179" y="3962400"/>
                <a:ext cx="4821128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26"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66847" y="4648200"/>
                <a:ext cx="3335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𝑠𝑑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847" y="4648200"/>
                <a:ext cx="333553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18182" r="-16364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257179" y="4648200"/>
                <a:ext cx="173111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(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)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 −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179" y="4648200"/>
                <a:ext cx="1731115" cy="348493"/>
              </a:xfrm>
              <a:prstGeom prst="rect">
                <a:avLst/>
              </a:prstGeom>
              <a:blipFill rotWithShape="0">
                <a:blip r:embed="rId13"/>
                <a:stretch>
                  <a:fillRect l="-1056" t="-126316" r="-352" b="-14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38768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Increasing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200400" y="2438400"/>
                <a:ext cx="39056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=1+2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+3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    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    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438400"/>
                <a:ext cx="3905621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156" t="-146000" r="-156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942612" y="2438400"/>
                <a:ext cx="18158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𝑠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2612" y="2438400"/>
                <a:ext cx="18158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20000" r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819400" y="3276600"/>
                <a:ext cx="3210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𝑣𝑠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276600"/>
                <a:ext cx="321050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11538" r="-9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200400" y="3276600"/>
                <a:ext cx="46680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         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+2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e>
                      </m:d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3276600"/>
                <a:ext cx="466807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31"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63533" y="3276600"/>
                <a:ext cx="35586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−(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533" y="3276600"/>
                <a:ext cx="35586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390" t="-4000" r="-23729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837494" y="3276600"/>
                <a:ext cx="1635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7494" y="3276600"/>
                <a:ext cx="163506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55556" t="-4000" r="-55556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514600" y="3429000"/>
            <a:ext cx="551433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 dirty="0"/>
              <a:t>___________________________________________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449104" y="3959423"/>
                <a:ext cx="7512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𝑣𝑠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9104" y="3959423"/>
                <a:ext cx="751296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4878" r="-32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257179" y="3962400"/>
                <a:ext cx="482112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       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       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+ 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−1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 )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 −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179" y="3962400"/>
                <a:ext cx="4821128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26"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66847" y="4648200"/>
                <a:ext cx="3335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𝑠𝑑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847" y="4648200"/>
                <a:ext cx="333553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18182" r="-16364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257179" y="4648200"/>
                <a:ext cx="173111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(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)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 −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179" y="4648200"/>
                <a:ext cx="1731115" cy="348493"/>
              </a:xfrm>
              <a:prstGeom prst="rect">
                <a:avLst/>
              </a:prstGeom>
              <a:blipFill rotWithShape="0">
                <a:blip r:embed="rId13"/>
                <a:stretch>
                  <a:fillRect l="-1056" t="-126316" r="-352" b="-14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933212" y="5486400"/>
                <a:ext cx="18158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3212" y="5486400"/>
                <a:ext cx="18158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6667" r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191000" y="5326123"/>
                <a:ext cx="1519519" cy="6174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𝑛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i="1">
                              <a:latin typeface="Cambria Math" charset="0"/>
                            </a:rPr>
                            <m:t> −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326123"/>
                <a:ext cx="1519519" cy="61747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41373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Increasing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200400" y="2438400"/>
                <a:ext cx="39056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=1+2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+3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    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    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438400"/>
                <a:ext cx="3905621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156" t="-146000" r="-156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942612" y="2438400"/>
                <a:ext cx="18158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𝑠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2612" y="2438400"/>
                <a:ext cx="18158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20000" r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819400" y="3276600"/>
                <a:ext cx="3210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𝑣𝑠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276600"/>
                <a:ext cx="321050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11538" r="-9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200400" y="3276600"/>
                <a:ext cx="46680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         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+2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e>
                      </m:d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3276600"/>
                <a:ext cx="466807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31"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63533" y="3276600"/>
                <a:ext cx="35586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−(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533" y="3276600"/>
                <a:ext cx="35586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390" t="-4000" r="-23729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837494" y="3276600"/>
                <a:ext cx="1635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7494" y="3276600"/>
                <a:ext cx="163506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55556" t="-4000" r="-55556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514600" y="3429000"/>
            <a:ext cx="551433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0" dirty="0"/>
              <a:t>___________________________________________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449104" y="3959423"/>
                <a:ext cx="7512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𝑣𝑠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9104" y="3959423"/>
                <a:ext cx="751296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4878" r="-32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257179" y="3962400"/>
                <a:ext cx="482112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       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       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+ 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−1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 )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 −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179" y="3962400"/>
                <a:ext cx="4821128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26"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66847" y="4648200"/>
                <a:ext cx="3335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𝑠𝑑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847" y="4648200"/>
                <a:ext cx="333553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18182" r="-16364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257179" y="4648200"/>
                <a:ext cx="173111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(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)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 −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179" y="4648200"/>
                <a:ext cx="1731115" cy="348493"/>
              </a:xfrm>
              <a:prstGeom prst="rect">
                <a:avLst/>
              </a:prstGeom>
              <a:blipFill rotWithShape="0">
                <a:blip r:embed="rId13"/>
                <a:stretch>
                  <a:fillRect l="-1056" t="-126316" r="-352" b="-14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191000" y="5326123"/>
                <a:ext cx="1519519" cy="6174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𝑛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i="1">
                              <a:latin typeface="Cambria Math" charset="0"/>
                            </a:rPr>
                            <m:t> −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326123"/>
                <a:ext cx="1519519" cy="61747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505200" y="5486400"/>
                <a:ext cx="719171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5486400"/>
                <a:ext cx="719171" cy="348493"/>
              </a:xfrm>
              <a:prstGeom prst="rect">
                <a:avLst/>
              </a:prstGeom>
              <a:blipFill rotWithShape="0">
                <a:blip r:embed="rId15"/>
                <a:stretch>
                  <a:fillRect l="-12712" t="-1754" r="-5932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6425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200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943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Increasing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20656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200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943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Increasing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cxnSpLocks/>
          </p:cNvCxnSpPr>
          <p:nvPr/>
        </p:nvCxnSpPr>
        <p:spPr>
          <a:xfrm>
            <a:off x="318818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866293" y="4800600"/>
                <a:ext cx="719171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293" y="4800600"/>
                <a:ext cx="719171" cy="348493"/>
              </a:xfrm>
              <a:prstGeom prst="rect">
                <a:avLst/>
              </a:prstGeom>
              <a:blipFill rotWithShape="0">
                <a:blip r:embed="rId8"/>
                <a:stretch>
                  <a:fillRect l="-12712" t="-3509" r="-6780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447800" y="5671307"/>
                <a:ext cx="719171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671307"/>
                <a:ext cx="719171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12821" t="-1724" r="-6838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209800" y="5712023"/>
                <a:ext cx="32884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=1+2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+3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712023"/>
                <a:ext cx="3288464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57" t="-1961" r="-186"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209800" y="5637312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637312"/>
                <a:ext cx="272446" cy="153888"/>
              </a:xfrm>
              <a:prstGeom prst="rect">
                <a:avLst/>
              </a:prstGeom>
              <a:blipFill rotWithShape="0">
                <a:blip r:embed="rId11"/>
                <a:stretch>
                  <a:fillRect l="-13636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594954" y="5638800"/>
                <a:ext cx="271100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𝐶𝑅𝐹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4954" y="5638800"/>
                <a:ext cx="271100" cy="153888"/>
              </a:xfrm>
              <a:prstGeom prst="rect">
                <a:avLst/>
              </a:prstGeom>
              <a:blipFill rotWithShape="0">
                <a:blip r:embed="rId12"/>
                <a:stretch>
                  <a:fillRect l="-13636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567081" y="5562600"/>
                <a:ext cx="1519519" cy="6174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𝑛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i="1">
                              <a:latin typeface="Cambria Math" charset="0"/>
                            </a:rPr>
                            <m:t> −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7081" y="5562600"/>
                <a:ext cx="1519519" cy="61747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37340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200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943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Increasing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cxnSpLocks/>
          </p:cNvCxnSpPr>
          <p:nvPr/>
        </p:nvCxnSpPr>
        <p:spPr>
          <a:xfrm>
            <a:off x="274320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447800" y="5671307"/>
                <a:ext cx="719171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671307"/>
                <a:ext cx="719171" cy="348493"/>
              </a:xfrm>
              <a:prstGeom prst="rect">
                <a:avLst/>
              </a:prstGeom>
              <a:blipFill rotWithShape="0">
                <a:blip r:embed="rId8"/>
                <a:stretch>
                  <a:fillRect l="-12821" r="-6838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209800" y="5712023"/>
                <a:ext cx="245150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+2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712023"/>
                <a:ext cx="245150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746" t="-1961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209800" y="5637312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637312"/>
                <a:ext cx="272446" cy="153888"/>
              </a:xfrm>
              <a:prstGeom prst="rect">
                <a:avLst/>
              </a:prstGeom>
              <a:blipFill rotWithShape="0">
                <a:blip r:embed="rId11"/>
                <a:stretch>
                  <a:fillRect l="-13636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4800600"/>
                <a:ext cx="719171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800600"/>
                <a:ext cx="719171" cy="348493"/>
              </a:xfrm>
              <a:prstGeom prst="rect">
                <a:avLst/>
              </a:prstGeom>
              <a:blipFill rotWithShape="0">
                <a:blip r:embed="rId15"/>
                <a:stretch>
                  <a:fillRect l="-12712" t="-1754" r="-5932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25529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200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943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Increasing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cxnSpLocks/>
          </p:cNvCxnSpPr>
          <p:nvPr/>
        </p:nvCxnSpPr>
        <p:spPr>
          <a:xfrm>
            <a:off x="274320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447800" y="5671307"/>
                <a:ext cx="719171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671307"/>
                <a:ext cx="719171" cy="348493"/>
              </a:xfrm>
              <a:prstGeom prst="rect">
                <a:avLst/>
              </a:prstGeom>
              <a:blipFill rotWithShape="0">
                <a:blip r:embed="rId8"/>
                <a:stretch>
                  <a:fillRect l="-12821" r="-6838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209800" y="5712023"/>
                <a:ext cx="245150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+2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712023"/>
                <a:ext cx="245150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746" t="-1961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209800" y="5637312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637312"/>
                <a:ext cx="272446" cy="153888"/>
              </a:xfrm>
              <a:prstGeom prst="rect">
                <a:avLst/>
              </a:prstGeom>
              <a:blipFill rotWithShape="0">
                <a:blip r:embed="rId11"/>
                <a:stretch>
                  <a:fillRect l="-13636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724400" y="5715000"/>
                <a:ext cx="1258871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𝐼</m:t>
                          </m:r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5715000"/>
                <a:ext cx="1258871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1449" t="-3509" r="-1449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4800600"/>
                <a:ext cx="719171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800600"/>
                <a:ext cx="719171" cy="348493"/>
              </a:xfrm>
              <a:prstGeom prst="rect">
                <a:avLst/>
              </a:prstGeom>
              <a:blipFill rotWithShape="0">
                <a:blip r:embed="rId15"/>
                <a:stretch>
                  <a:fillRect l="-12712" t="-1754" r="-5932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60617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200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943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Increasing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cxnSpLocks/>
          </p:cNvCxnSpPr>
          <p:nvPr/>
        </p:nvCxnSpPr>
        <p:spPr>
          <a:xfrm>
            <a:off x="274320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447800" y="5671307"/>
                <a:ext cx="719171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671307"/>
                <a:ext cx="719171" cy="348493"/>
              </a:xfrm>
              <a:prstGeom prst="rect">
                <a:avLst/>
              </a:prstGeom>
              <a:blipFill rotWithShape="0">
                <a:blip r:embed="rId8"/>
                <a:stretch>
                  <a:fillRect l="-12821" r="-6838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209800" y="5712023"/>
                <a:ext cx="245150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+2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712023"/>
                <a:ext cx="245150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746" t="-1961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209800" y="5637312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637312"/>
                <a:ext cx="272446" cy="153888"/>
              </a:xfrm>
              <a:prstGeom prst="rect">
                <a:avLst/>
              </a:prstGeom>
              <a:blipFill rotWithShape="0">
                <a:blip r:embed="rId11"/>
                <a:stretch>
                  <a:fillRect l="-13636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724400" y="5562600"/>
                <a:ext cx="1796517" cy="6174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𝑛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i="1">
                              <a:latin typeface="Cambria Math" charset="0"/>
                            </a:rPr>
                            <m:t> −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5562600"/>
                <a:ext cx="1796517" cy="61747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4800600"/>
                <a:ext cx="719171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800600"/>
                <a:ext cx="719171" cy="348493"/>
              </a:xfrm>
              <a:prstGeom prst="rect">
                <a:avLst/>
              </a:prstGeom>
              <a:blipFill rotWithShape="0">
                <a:blip r:embed="rId15"/>
                <a:stretch>
                  <a:fillRect l="-12712" t="-1754" r="-5932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35656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200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943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Increasing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cxnSpLocks/>
          </p:cNvCxnSpPr>
          <p:nvPr/>
        </p:nvCxnSpPr>
        <p:spPr>
          <a:xfrm>
            <a:off x="274320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447800" y="5671307"/>
                <a:ext cx="719171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671307"/>
                <a:ext cx="719171" cy="348493"/>
              </a:xfrm>
              <a:prstGeom prst="rect">
                <a:avLst/>
              </a:prstGeom>
              <a:blipFill rotWithShape="0">
                <a:blip r:embed="rId8"/>
                <a:stretch>
                  <a:fillRect l="-12821" r="-6838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209800" y="5712023"/>
                <a:ext cx="245150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+2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712023"/>
                <a:ext cx="245150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746" t="-1961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209800" y="5637312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637312"/>
                <a:ext cx="272446" cy="153888"/>
              </a:xfrm>
              <a:prstGeom prst="rect">
                <a:avLst/>
              </a:prstGeom>
              <a:blipFill rotWithShape="0">
                <a:blip r:embed="rId11"/>
                <a:stretch>
                  <a:fillRect l="-13636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648200" y="5562600"/>
                <a:ext cx="1796517" cy="6174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𝑛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i="1">
                              <a:latin typeface="Cambria Math" charset="0"/>
                            </a:rPr>
                            <m:t> −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𝑖𝑣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562600"/>
                <a:ext cx="1796517" cy="61747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4800600"/>
                <a:ext cx="719171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800600"/>
                <a:ext cx="719171" cy="348493"/>
              </a:xfrm>
              <a:prstGeom prst="rect">
                <a:avLst/>
              </a:prstGeom>
              <a:blipFill rotWithShape="0">
                <a:blip r:embed="rId15"/>
                <a:stretch>
                  <a:fillRect l="-12712" t="-1754" r="-5932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6029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200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943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Increasing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cxnSpLocks/>
          </p:cNvCxnSpPr>
          <p:nvPr/>
        </p:nvCxnSpPr>
        <p:spPr>
          <a:xfrm>
            <a:off x="274320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447800" y="5671307"/>
                <a:ext cx="719171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671307"/>
                <a:ext cx="719171" cy="348493"/>
              </a:xfrm>
              <a:prstGeom prst="rect">
                <a:avLst/>
              </a:prstGeom>
              <a:blipFill rotWithShape="0">
                <a:blip r:embed="rId8"/>
                <a:stretch>
                  <a:fillRect l="-12821" r="-6838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209800" y="5712023"/>
                <a:ext cx="245150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+2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712023"/>
                <a:ext cx="245150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746" t="-1961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209800" y="5637312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637312"/>
                <a:ext cx="272446" cy="153888"/>
              </a:xfrm>
              <a:prstGeom prst="rect">
                <a:avLst/>
              </a:prstGeom>
              <a:blipFill rotWithShape="0">
                <a:blip r:embed="rId11"/>
                <a:stretch>
                  <a:fillRect l="-13636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648200" y="5562600"/>
                <a:ext cx="1796517" cy="6174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𝑛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i="1">
                              <a:latin typeface="Cambria Math" charset="0"/>
                            </a:rPr>
                            <m:t> −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  <m:r>
                            <a:rPr lang="en-US" sz="2000" b="0" i="1" strike="sngStrike" smtClean="0">
                              <a:latin typeface="Cambria Math" charset="0"/>
                            </a:rPr>
                            <m:t>𝑣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trike="sngStrike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b="0" strike="sngStrike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562600"/>
                <a:ext cx="1796517" cy="61747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4800600"/>
                <a:ext cx="719171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800600"/>
                <a:ext cx="719171" cy="348493"/>
              </a:xfrm>
              <a:prstGeom prst="rect">
                <a:avLst/>
              </a:prstGeom>
              <a:blipFill rotWithShape="0">
                <a:blip r:embed="rId15"/>
                <a:stretch>
                  <a:fillRect l="-12712" t="-1754" r="-5932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4517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200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943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Increasing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cxnSpLocks/>
          </p:cNvCxnSpPr>
          <p:nvPr/>
        </p:nvCxnSpPr>
        <p:spPr>
          <a:xfrm>
            <a:off x="274320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447800" y="5671307"/>
                <a:ext cx="719171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671307"/>
                <a:ext cx="719171" cy="348493"/>
              </a:xfrm>
              <a:prstGeom prst="rect">
                <a:avLst/>
              </a:prstGeom>
              <a:blipFill rotWithShape="0">
                <a:blip r:embed="rId8"/>
                <a:stretch>
                  <a:fillRect l="-12821" r="-6838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209800" y="5712023"/>
                <a:ext cx="245150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+2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712023"/>
                <a:ext cx="245150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746" t="-1961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209800" y="5637312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637312"/>
                <a:ext cx="272446" cy="153888"/>
              </a:xfrm>
              <a:prstGeom prst="rect">
                <a:avLst/>
              </a:prstGeom>
              <a:blipFill rotWithShape="0">
                <a:blip r:embed="rId11"/>
                <a:stretch>
                  <a:fillRect l="-13636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681900" y="5637312"/>
                <a:ext cx="271100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𝐶𝑅𝐹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900" y="5637312"/>
                <a:ext cx="271100" cy="153888"/>
              </a:xfrm>
              <a:prstGeom prst="rect">
                <a:avLst/>
              </a:prstGeom>
              <a:blipFill rotWithShape="0">
                <a:blip r:embed="rId12"/>
                <a:stretch>
                  <a:fillRect l="-11111" r="-8889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648200" y="5562600"/>
                <a:ext cx="1519519" cy="6174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𝑛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i="1">
                              <a:latin typeface="Cambria Math" charset="0"/>
                            </a:rPr>
                            <m:t> −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562600"/>
                <a:ext cx="1519519" cy="61747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4800600"/>
                <a:ext cx="719171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800600"/>
                <a:ext cx="719171" cy="348493"/>
              </a:xfrm>
              <a:prstGeom prst="rect">
                <a:avLst/>
              </a:prstGeom>
              <a:blipFill rotWithShape="0">
                <a:blip r:embed="rId15"/>
                <a:stretch>
                  <a:fillRect l="-12712" t="-1754" r="-5932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052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200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943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Increasing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cxnSpLocks/>
          </p:cNvCxnSpPr>
          <p:nvPr/>
        </p:nvCxnSpPr>
        <p:spPr>
          <a:xfrm>
            <a:off x="593138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447800" y="5671307"/>
                <a:ext cx="69410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671307"/>
                <a:ext cx="694100" cy="348493"/>
              </a:xfrm>
              <a:prstGeom prst="rect">
                <a:avLst/>
              </a:prstGeom>
              <a:blipFill rotWithShape="0">
                <a:blip r:embed="rId8"/>
                <a:stretch>
                  <a:fillRect l="-13274" r="-7080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209800" y="5712023"/>
                <a:ext cx="358283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+2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(1+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𝑖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−2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712023"/>
                <a:ext cx="3582839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511" t="-1961" r="-341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209800" y="5637312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637312"/>
                <a:ext cx="272446" cy="153888"/>
              </a:xfrm>
              <a:prstGeom prst="rect">
                <a:avLst/>
              </a:prstGeom>
              <a:blipFill rotWithShape="0">
                <a:blip r:embed="rId11"/>
                <a:stretch>
                  <a:fillRect l="-13636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791200" y="5637312"/>
                <a:ext cx="271100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𝐶𝑅𝐹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5637312"/>
                <a:ext cx="271100" cy="153888"/>
              </a:xfrm>
              <a:prstGeom prst="rect">
                <a:avLst/>
              </a:prstGeom>
              <a:blipFill rotWithShape="0">
                <a:blip r:embed="rId12"/>
                <a:stretch>
                  <a:fillRect l="-11364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791200" y="5522976"/>
                <a:ext cx="1149224" cy="6043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𝑠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𝑛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i="1">
                              <a:latin typeface="Cambria Math" charset="0"/>
                            </a:rPr>
                            <m:t> −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5522976"/>
                <a:ext cx="1149224" cy="604396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605429" y="4800600"/>
                <a:ext cx="694101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5429" y="4800600"/>
                <a:ext cx="694101" cy="348493"/>
              </a:xfrm>
              <a:prstGeom prst="rect">
                <a:avLst/>
              </a:prstGeom>
              <a:blipFill rotWithShape="0">
                <a:blip r:embed="rId15"/>
                <a:stretch>
                  <a:fillRect l="-13274" t="-1754" r="-7080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14900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200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943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Increasing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cxnSpLocks/>
          </p:cNvCxnSpPr>
          <p:nvPr/>
        </p:nvCxnSpPr>
        <p:spPr>
          <a:xfrm>
            <a:off x="638858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447800" y="5671307"/>
                <a:ext cx="69410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671307"/>
                <a:ext cx="694100" cy="348493"/>
              </a:xfrm>
              <a:prstGeom prst="rect">
                <a:avLst/>
              </a:prstGeom>
              <a:blipFill rotWithShape="0">
                <a:blip r:embed="rId8"/>
                <a:stretch>
                  <a:fillRect l="-13274" t="-1724" r="-7080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209800" y="5743014"/>
                <a:ext cx="41826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+2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(1+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𝑖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−1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743014"/>
                <a:ext cx="4182683" cy="307777"/>
              </a:xfrm>
              <a:prstGeom prst="rect">
                <a:avLst/>
              </a:prstGeom>
              <a:blipFill rotWithShape="0">
                <a:blip r:embed="rId9"/>
                <a:stretch>
                  <a:fillRect t="-1961" r="-437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242154" y="56388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2154" y="5638800"/>
                <a:ext cx="272446" cy="153888"/>
              </a:xfrm>
              <a:prstGeom prst="rect">
                <a:avLst/>
              </a:prstGeom>
              <a:blipFill rotWithShape="0">
                <a:blip r:embed="rId10"/>
                <a:stretch>
                  <a:fillRect l="-13333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324600" y="5637312"/>
                <a:ext cx="271100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𝐶𝑅𝐹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5637312"/>
                <a:ext cx="271100" cy="153888"/>
              </a:xfrm>
              <a:prstGeom prst="rect">
                <a:avLst/>
              </a:prstGeom>
              <a:blipFill rotWithShape="0">
                <a:blip r:embed="rId11"/>
                <a:stretch>
                  <a:fillRect l="-13636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318376" y="5522976"/>
                <a:ext cx="1149224" cy="6043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𝑠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𝑛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i="1">
                              <a:latin typeface="Cambria Math" charset="0"/>
                            </a:rPr>
                            <m:t> −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8376" y="5522976"/>
                <a:ext cx="1149224" cy="60439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011500" y="4800600"/>
                <a:ext cx="69410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1500" y="4800600"/>
                <a:ext cx="694100" cy="348493"/>
              </a:xfrm>
              <a:prstGeom prst="rect">
                <a:avLst/>
              </a:prstGeom>
              <a:blipFill rotWithShape="0">
                <a:blip r:embed="rId15"/>
                <a:stretch>
                  <a:fillRect l="-13158" t="-3509" r="-701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5537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𝐂𝐑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0" smtClean="0">
                              <a:latin typeface="Cambria Math" charset="0"/>
                            </a:rPr>
                            <m:t>𝐅</m:t>
                          </m:r>
                        </m:e>
                        <m:sup>
                          <m:r>
                            <a:rPr lang="en-US" b="1" i="0" smtClean="0">
                              <a:latin typeface="Cambria Math" charset="0"/>
                            </a:rPr>
                            <m:t>′</m:t>
                          </m:r>
                        </m:sup>
                      </m:sSup>
                      <m:r>
                        <a:rPr lang="en-US" b="1" i="0" smtClean="0">
                          <a:latin typeface="Cambria Math" charset="0"/>
                        </a:rPr>
                        <m:t>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447800" y="2013707"/>
                <a:ext cx="2196114" cy="6174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rgbClr val="FF0000"/>
                                      </a:solidFill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rgbClr val="FF0000"/>
                                      </a:solidFill>
                                      <a:latin typeface="Cambria Math" charset="0"/>
                                    </a:rPr>
                                    <m:t>𝑛</m:t>
                                  </m:r>
                                  <m:r>
                                    <a:rPr lang="en-US" sz="2000" i="1">
                                      <a:solidFill>
                                        <a:srgbClr val="FF0000"/>
                                      </a:solidFill>
                                      <a:latin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 −</m:t>
                          </m:r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013707"/>
                <a:ext cx="2196114" cy="6174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079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200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943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Increasing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cxnSpLocks/>
          </p:cNvCxnSpPr>
          <p:nvPr/>
        </p:nvCxnSpPr>
        <p:spPr>
          <a:xfrm>
            <a:off x="274320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16071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577325" y="1905000"/>
                <a:ext cx="2042675" cy="597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mr-IN" sz="2000" i="1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1+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000">
                              <a:latin typeface="Cambria Math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325" y="1905000"/>
                <a:ext cx="2042675" cy="59727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447800" y="1905000"/>
                <a:ext cx="1469377" cy="592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905000"/>
                <a:ext cx="1469377" cy="59253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447800" y="4284265"/>
                <a:ext cx="1469377" cy="592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284265"/>
                <a:ext cx="1469377" cy="59253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638800" y="4279521"/>
                <a:ext cx="2042674" cy="597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1+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279521"/>
                <a:ext cx="2042674" cy="59727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/>
          <p:cNvCxnSpPr>
            <a:cxnSpLocks/>
          </p:cNvCxnSpPr>
          <p:nvPr/>
        </p:nvCxnSpPr>
        <p:spPr>
          <a:xfrm flipV="1">
            <a:off x="3124200" y="2244119"/>
            <a:ext cx="228600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cxnSpLocks/>
          </p:cNvCxnSpPr>
          <p:nvPr/>
        </p:nvCxnSpPr>
        <p:spPr>
          <a:xfrm flipV="1">
            <a:off x="3124200" y="4608576"/>
            <a:ext cx="228600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cxnSpLocks/>
          </p:cNvCxnSpPr>
          <p:nvPr/>
        </p:nvCxnSpPr>
        <p:spPr>
          <a:xfrm>
            <a:off x="2008512" y="2645754"/>
            <a:ext cx="0" cy="14630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cxnSpLocks/>
          </p:cNvCxnSpPr>
          <p:nvPr/>
        </p:nvCxnSpPr>
        <p:spPr>
          <a:xfrm flipH="1">
            <a:off x="6324600" y="2590800"/>
            <a:ext cx="0" cy="14630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3657600" y="1825823"/>
                <a:ext cx="10730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(1+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1825823"/>
                <a:ext cx="1073050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705" t="-4000" b="-3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657600" y="4191000"/>
                <a:ext cx="10730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(1+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191000"/>
                <a:ext cx="1073050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705" t="-4000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2133600" y="3273623"/>
                <a:ext cx="66210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𝑖</m:t>
                      </m:r>
                      <m:r>
                        <a:rPr lang="is-I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→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𝑑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3273623"/>
                <a:ext cx="662104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8257" r="-7339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6500696" y="3276600"/>
                <a:ext cx="66210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𝑖</m:t>
                      </m:r>
                      <m:r>
                        <a:rPr lang="is-I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→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𝑑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0696" y="3276600"/>
                <a:ext cx="662104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8257" r="-82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𝐂𝐑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0" smtClean="0">
                              <a:latin typeface="Cambria Math" charset="0"/>
                            </a:rPr>
                            <m:t>𝐅</m:t>
                          </m:r>
                        </m:e>
                        <m:sup>
                          <m:r>
                            <a:rPr lang="en-US" b="1" i="0" smtClean="0">
                              <a:latin typeface="Cambria Math" charset="0"/>
                            </a:rPr>
                            <m:t>′</m:t>
                          </m:r>
                        </m:sup>
                      </m:sSup>
                      <m:r>
                        <a:rPr lang="en-US" b="1" i="0" smtClean="0">
                          <a:latin typeface="Cambria Math" charset="0"/>
                        </a:rPr>
                        <m:t>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02998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𝐂𝐑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0" smtClean="0">
                              <a:latin typeface="Cambria Math" charset="0"/>
                            </a:rPr>
                            <m:t>𝐅</m:t>
                          </m:r>
                        </m:e>
                        <m:sup>
                          <m:r>
                            <a:rPr lang="en-US" b="1" i="0" smtClean="0">
                              <a:latin typeface="Cambria Math" charset="0"/>
                            </a:rPr>
                            <m:t>′</m:t>
                          </m:r>
                        </m:sup>
                      </m:sSup>
                      <m:r>
                        <a:rPr lang="en-US" b="1" i="0" smtClean="0">
                          <a:latin typeface="Cambria Math" charset="0"/>
                        </a:rPr>
                        <m:t>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447800" y="2013707"/>
                <a:ext cx="2196114" cy="6174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rgbClr val="FF0000"/>
                                      </a:solidFill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rgbClr val="FF0000"/>
                                      </a:solidFill>
                                      <a:latin typeface="Cambria Math" charset="0"/>
                                    </a:rPr>
                                    <m:t>𝑛</m:t>
                                  </m:r>
                                  <m:r>
                                    <a:rPr lang="en-US" sz="2000" i="1">
                                      <a:solidFill>
                                        <a:srgbClr val="FF0000"/>
                                      </a:solidFill>
                                      <a:latin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 −</m:t>
                          </m:r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013707"/>
                <a:ext cx="2196114" cy="6174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2286000" y="2743200"/>
            <a:ext cx="0" cy="14630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462096" y="3273623"/>
                <a:ext cx="66210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𝑖</m:t>
                      </m:r>
                      <m:r>
                        <a:rPr lang="is-I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→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𝑑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2096" y="3273623"/>
                <a:ext cx="662104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9174" r="-7339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791200" y="2011680"/>
                <a:ext cx="1856855" cy="6043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𝑠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𝑛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i="1">
                              <a:latin typeface="Cambria Math" charset="0"/>
                            </a:rPr>
                            <m:t> −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num>
                        <m:den>
                          <m:r>
                            <a:rPr lang="en-US" sz="2000" i="1"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011680"/>
                <a:ext cx="1856855" cy="60439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>
            <a:cxnSpLocks/>
          </p:cNvCxnSpPr>
          <p:nvPr/>
        </p:nvCxnSpPr>
        <p:spPr>
          <a:xfrm flipV="1">
            <a:off x="3794760" y="2362200"/>
            <a:ext cx="192024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791200" y="4270248"/>
                <a:ext cx="1856855" cy="6043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𝑠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𝑛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i="1">
                              <a:latin typeface="Cambria Math" charset="0"/>
                            </a:rPr>
                            <m:t> −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4270248"/>
                <a:ext cx="1856855" cy="60439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/>
          <p:cNvCxnSpPr>
            <a:cxnSpLocks/>
          </p:cNvCxnSpPr>
          <p:nvPr/>
        </p:nvCxnSpPr>
        <p:spPr>
          <a:xfrm flipV="1">
            <a:off x="3810000" y="4629823"/>
            <a:ext cx="192024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cxnSpLocks/>
          </p:cNvCxnSpPr>
          <p:nvPr/>
        </p:nvCxnSpPr>
        <p:spPr>
          <a:xfrm>
            <a:off x="6629400" y="2743200"/>
            <a:ext cx="0" cy="14630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805496" y="3276600"/>
                <a:ext cx="66210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𝑖</m:t>
                      </m:r>
                      <m:r>
                        <a:rPr lang="is-I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→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𝑑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5496" y="3276600"/>
                <a:ext cx="662104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8257" r="-82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260950" y="1978223"/>
                <a:ext cx="10730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(1+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0950" y="1978223"/>
                <a:ext cx="1073050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705" t="-4000" b="-3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267200" y="4264223"/>
                <a:ext cx="10730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(1+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264223"/>
                <a:ext cx="1073050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705" t="-4000" b="-3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447800" y="4267200"/>
                <a:ext cx="2282804" cy="6174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𝑛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i="1">
                              <a:latin typeface="Cambria Math" charset="0"/>
                            </a:rPr>
                            <m:t> −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267200"/>
                <a:ext cx="2282804" cy="61747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3859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200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943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Increasing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cxnSpLocks/>
          </p:cNvCxnSpPr>
          <p:nvPr/>
        </p:nvCxnSpPr>
        <p:spPr>
          <a:xfrm>
            <a:off x="274320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362200" y="4800600"/>
                <a:ext cx="791307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4800600"/>
                <a:ext cx="791307" cy="348493"/>
              </a:xfrm>
              <a:prstGeom prst="rect">
                <a:avLst/>
              </a:prstGeom>
              <a:blipFill rotWithShape="0">
                <a:blip r:embed="rId8"/>
                <a:stretch>
                  <a:fillRect l="-11628" t="-1754" r="-3101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1444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200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943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Increasing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cxnSpLocks/>
          </p:cNvCxnSpPr>
          <p:nvPr/>
        </p:nvCxnSpPr>
        <p:spPr>
          <a:xfrm>
            <a:off x="274320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362200" y="4800600"/>
                <a:ext cx="719171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4800600"/>
                <a:ext cx="719171" cy="348493"/>
              </a:xfrm>
              <a:prstGeom prst="rect">
                <a:avLst/>
              </a:prstGeom>
              <a:blipFill rotWithShape="0">
                <a:blip r:embed="rId8"/>
                <a:stretch>
                  <a:fillRect l="-12821" t="-1754" r="-683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7854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200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943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Increasing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cxnSpLocks/>
          </p:cNvCxnSpPr>
          <p:nvPr/>
        </p:nvCxnSpPr>
        <p:spPr>
          <a:xfrm>
            <a:off x="274320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362200" y="4800600"/>
                <a:ext cx="719171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4800600"/>
                <a:ext cx="719171" cy="348493"/>
              </a:xfrm>
              <a:prstGeom prst="rect">
                <a:avLst/>
              </a:prstGeom>
              <a:blipFill rotWithShape="0">
                <a:blip r:embed="rId8"/>
                <a:stretch>
                  <a:fillRect l="-12821" t="-1754" r="-683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109591" y="4797623"/>
                <a:ext cx="541084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basic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increasing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annuity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immediate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9591" y="4797623"/>
                <a:ext cx="5410840" cy="307777"/>
              </a:xfrm>
              <a:prstGeom prst="rect">
                <a:avLst/>
              </a:prstGeom>
              <a:blipFill rotWithShape="0">
                <a:blip r:embed="rId9"/>
                <a:stretch>
                  <a:fillRect t="-143137" r="-788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839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200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943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Increasing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cxnSpLocks/>
          </p:cNvCxnSpPr>
          <p:nvPr/>
        </p:nvCxnSpPr>
        <p:spPr>
          <a:xfrm>
            <a:off x="318818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1697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200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943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376" y="2514600"/>
                <a:ext cx="365805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Increasing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576" y="2514600"/>
                <a:ext cx="365805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864" y="2514600"/>
                <a:ext cx="37459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618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3528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cxnSpLocks/>
          </p:cNvCxnSpPr>
          <p:nvPr/>
        </p:nvCxnSpPr>
        <p:spPr>
          <a:xfrm>
            <a:off x="318818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866293" y="4800600"/>
                <a:ext cx="719171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293" y="4800600"/>
                <a:ext cx="719171" cy="348493"/>
              </a:xfrm>
              <a:prstGeom prst="rect">
                <a:avLst/>
              </a:prstGeom>
              <a:blipFill rotWithShape="0">
                <a:blip r:embed="rId8"/>
                <a:stretch>
                  <a:fillRect l="-12712" t="-3509" r="-6780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656960" y="4797623"/>
                <a:ext cx="464781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basic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increasing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annuity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due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6960" y="4797623"/>
                <a:ext cx="4647811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262" t="-143137" r="-262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2483672"/>
      </p:ext>
    </p:extLst>
  </p:cSld>
  <p:clrMapOvr>
    <a:masterClrMapping/>
  </p:clrMapOvr>
</p:sld>
</file>

<file path=ppt/theme/theme1.xml><?xml version="1.0" encoding="utf-8"?>
<a:theme xmlns:a="http://schemas.openxmlformats.org/drawingml/2006/main" name="Corporate Finan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 Finance</Template>
  <TotalTime>43247</TotalTime>
  <Words>1350</Words>
  <Application>Microsoft Macintosh PowerPoint</Application>
  <PresentationFormat>On-screen Show (4:3)</PresentationFormat>
  <Paragraphs>438</Paragraphs>
  <Slides>41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Arial</vt:lpstr>
      <vt:lpstr>Bold sand ms</vt:lpstr>
      <vt:lpstr>Calibri</vt:lpstr>
      <vt:lpstr>Calibri Light</vt:lpstr>
      <vt:lpstr>Cambria Math</vt:lpstr>
      <vt:lpstr>Mangal</vt:lpstr>
      <vt:lpstr>Mongolian Baiti</vt:lpstr>
      <vt:lpstr>Wingdings</vt:lpstr>
      <vt:lpstr>Corporate Finance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Finance</dc:title>
  <dc:creator>USER</dc:creator>
  <cp:lastModifiedBy>Microsoft Office User</cp:lastModifiedBy>
  <cp:revision>2066</cp:revision>
  <cp:lastPrinted>2020-01-10T19:33:40Z</cp:lastPrinted>
  <dcterms:created xsi:type="dcterms:W3CDTF">2018-09-11T09:20:33Z</dcterms:created>
  <dcterms:modified xsi:type="dcterms:W3CDTF">2020-01-30T18:28:55Z</dcterms:modified>
</cp:coreProperties>
</file>