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84" r:id="rId2"/>
    <p:sldId id="607" r:id="rId3"/>
    <p:sldId id="660" r:id="rId4"/>
    <p:sldId id="663" r:id="rId5"/>
    <p:sldId id="664" r:id="rId6"/>
    <p:sldId id="669" r:id="rId7"/>
    <p:sldId id="679" r:id="rId8"/>
    <p:sldId id="678" r:id="rId9"/>
    <p:sldId id="681" r:id="rId10"/>
    <p:sldId id="682" r:id="rId11"/>
    <p:sldId id="684" r:id="rId12"/>
    <p:sldId id="6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07"/>
            <p14:sldId id="660"/>
            <p14:sldId id="663"/>
            <p14:sldId id="664"/>
            <p14:sldId id="669"/>
            <p14:sldId id="679"/>
            <p14:sldId id="678"/>
            <p14:sldId id="681"/>
            <p14:sldId id="682"/>
            <p14:sldId id="684"/>
            <p14:sldId id="683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9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22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9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4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22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5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9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4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4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4.png"/><Relationship Id="rId5" Type="http://schemas.openxmlformats.org/officeDocument/2006/relationships/image" Target="../media/image4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60.png"/><Relationship Id="rId10" Type="http://schemas.openxmlformats.org/officeDocument/2006/relationships/image" Target="../media/image37.png"/><Relationship Id="rId4" Type="http://schemas.openxmlformats.org/officeDocument/2006/relationships/image" Target="../media/image33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0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6 (Part 3)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Arithmetically Decreasing Annuities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70743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70190" y="4800600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190" y="4800600"/>
                <a:ext cx="77361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1811" t="-3509" r="-551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905" t="-1724" r="-6349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712023"/>
                <a:ext cx="424847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)+2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424847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87" t="-196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77000" y="5638800"/>
                <a:ext cx="25006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000" b="0" i="0" smtClean="0">
                          <a:latin typeface="Cambria Math" charset="0"/>
                        </a:rPr>
                        <m:t>CRF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638800"/>
                <a:ext cx="250068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4634" r="-9756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77000" y="5530358"/>
                <a:ext cx="1921423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530358"/>
                <a:ext cx="1921423" cy="6174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543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/>
                  <a:t>De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charset="0"/>
                      </a:rPr>
                      <m:t>𝐜𝐫𝐞𝐚𝐬𝐢𝐧𝐠</m:t>
                    </m:r>
                    <m:r>
                      <a:rPr lang="en-US" b="1" i="0" smtClean="0">
                        <a:latin typeface="Cambria Math" charset="0"/>
                      </a:rPr>
                      <m:t> </m:t>
                    </m:r>
                    <m:r>
                      <a:rPr lang="en-US" b="1" i="0" smtClean="0">
                        <a:latin typeface="Cambria Math" charset="0"/>
                      </a:rPr>
                      <m:t>𝐀𝐧𝐧𝐮𝐢𝐭𝐲</m:t>
                    </m:r>
                    <m:r>
                      <a:rPr lang="en-US" b="1" i="0" smtClean="0">
                        <a:latin typeface="Cambria Math" charset="0"/>
                      </a:rPr>
                      <m:t> </m:t>
                    </m:r>
                    <m:r>
                      <a:rPr lang="en-US" b="1" i="0" smtClean="0">
                        <a:latin typeface="Cambria Math" charset="0"/>
                      </a:rPr>
                      <m:t>𝐂𝐑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𝐅</m:t>
                        </m:r>
                      </m:e>
                      <m:sup>
                        <m:r>
                          <a:rPr lang="en-US" b="1" i="0" smtClean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1" i="0" smtClean="0">
                        <a:latin typeface="Cambria Math" charset="0"/>
                      </a:rPr>
                      <m:t>𝐬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 b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47800" y="2013707"/>
                <a:ext cx="1985479" cy="552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13707"/>
                <a:ext cx="1985479" cy="5520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97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:r>
                  <a:rPr lang="en-US" b="1" dirty="0"/>
                  <a:t>De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charset="0"/>
                      </a:rPr>
                      <m:t>𝐜𝐫𝐞𝐚𝐬𝐢𝐧𝐠</m:t>
                    </m:r>
                    <m:r>
                      <a:rPr lang="en-US" b="1" i="0" smtClean="0">
                        <a:latin typeface="Cambria Math" charset="0"/>
                      </a:rPr>
                      <m:t> </m:t>
                    </m:r>
                    <m:r>
                      <a:rPr lang="en-US" b="1" i="0" smtClean="0">
                        <a:latin typeface="Cambria Math" charset="0"/>
                      </a:rPr>
                      <m:t>𝐀𝐧𝐧𝐮𝐢𝐭𝐲</m:t>
                    </m:r>
                    <m:r>
                      <a:rPr lang="en-US" b="1" i="0" smtClean="0">
                        <a:latin typeface="Cambria Math" charset="0"/>
                      </a:rPr>
                      <m:t> </m:t>
                    </m:r>
                    <m:r>
                      <a:rPr lang="en-US" b="1" i="0" smtClean="0">
                        <a:latin typeface="Cambria Math" charset="0"/>
                      </a:rPr>
                      <m:t>𝐂𝐑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charset="0"/>
                          </a:rPr>
                          <m:t>𝐅</m:t>
                        </m:r>
                      </m:e>
                      <m:sup>
                        <m:r>
                          <a:rPr lang="en-US" b="1" i="0" smtClean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1" i="0" smtClean="0">
                        <a:latin typeface="Cambria Math" charset="0"/>
                      </a:rPr>
                      <m:t>𝐬</m:t>
                    </m:r>
                  </m:oMath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 b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47800" y="2013707"/>
                <a:ext cx="1985479" cy="552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13707"/>
                <a:ext cx="1985479" cy="5520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286000" y="27432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62096" y="3273623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096" y="3273623"/>
                <a:ext cx="66210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9174" r="-73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2011680"/>
                <a:ext cx="2652457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11680"/>
                <a:ext cx="2652457" cy="6174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3733800" y="2362200"/>
            <a:ext cx="192024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91200" y="4270248"/>
                <a:ext cx="2652457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i="1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270248"/>
                <a:ext cx="2652457" cy="6174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3733800" y="4629823"/>
            <a:ext cx="192024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>
          <a:xfrm>
            <a:off x="6629400" y="27432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05496" y="3276600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496" y="3276600"/>
                <a:ext cx="662104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257" r="-82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1000" y="19782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978223"/>
                <a:ext cx="107305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2642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4223"/>
                <a:ext cx="107305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267200"/>
                <a:ext cx="1929374" cy="552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67200"/>
                <a:ext cx="1929374" cy="55201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58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06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6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00200" y="4800600"/>
                <a:ext cx="87081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800600"/>
                <a:ext cx="870816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0563" t="-1754" r="-2817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8400" y="4797623"/>
                <a:ext cx="54653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decreasing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797623"/>
                <a:ext cx="5465342" cy="307777"/>
              </a:xfrm>
              <a:prstGeom prst="rect">
                <a:avLst/>
              </a:prstGeom>
              <a:blipFill rotWithShape="0">
                <a:blip r:embed="rId9"/>
                <a:stretch>
                  <a:fillRect t="-143137" r="-669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334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198120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00200" y="4800600"/>
                <a:ext cx="87081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800600"/>
                <a:ext cx="870816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0563" t="-1754" r="-2817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8400" y="4797623"/>
                <a:ext cx="54653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decreasing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797623"/>
                <a:ext cx="5465342" cy="307777"/>
              </a:xfrm>
              <a:prstGeom prst="rect">
                <a:avLst/>
              </a:prstGeom>
              <a:blipFill rotWithShape="0">
                <a:blip r:embed="rId9"/>
                <a:stretch>
                  <a:fillRect t="-143137" r="-669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47800" y="5671307"/>
                <a:ext cx="7986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98680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11450" r="-534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712023"/>
                <a:ext cx="31169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−1)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311694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87" t="-196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03730" y="5562600"/>
                <a:ext cx="1173270" cy="552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730" y="5562600"/>
                <a:ext cx="1173270" cy="55201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91500" y="56373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500" y="5637312"/>
                <a:ext cx="271100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33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28833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81984" y="4800600"/>
                <a:ext cx="7986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84" y="4800600"/>
                <a:ext cx="79868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1450" t="-3509" r="-6107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17923" y="4797623"/>
                <a:ext cx="46830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decreasing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923" y="4797623"/>
                <a:ext cx="4683077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60" t="-143137" r="-117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47800" y="5671307"/>
                <a:ext cx="79868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98680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11450" t="-1724" r="-534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712023"/>
                <a:ext cx="30937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+⋯+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309373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592" r="-394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03730" y="5562600"/>
                <a:ext cx="1173270" cy="5520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730" y="5562600"/>
                <a:ext cx="1173270" cy="55201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90154" y="56388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54" y="5638800"/>
                <a:ext cx="271100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13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61599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59099" y="4800600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099" y="4800600"/>
                <a:ext cx="77361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1811" t="-1754" r="-629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905" r="-6349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54797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decreasing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5479769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11" t="-143137" r="-78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91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61599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59099" y="4800600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099" y="4800600"/>
                <a:ext cx="77361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1811" t="-1754" r="-629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905" r="-6349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09800" y="5712023"/>
                <a:ext cx="37662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=1+2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376622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24" t="-1961" r="-16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86718" y="5530358"/>
                <a:ext cx="1921423" cy="617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718" y="5530358"/>
                <a:ext cx="1921423" cy="6174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637312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75954" y="56388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954" y="5638800"/>
                <a:ext cx="271100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67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810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895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172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14600"/>
                <a:ext cx="77724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</m:t>
                      </m:r>
                      <m:r>
                        <a:rPr lang="en-US" b="1" i="0" smtClean="0">
                          <a:latin typeface="Cambria Math" charset="0"/>
                        </a:rPr>
                        <m:t>𝐢𝐞𝐬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ontent Placeholder 2"/>
          <p:cNvSpPr txBox="1">
            <a:spLocks/>
          </p:cNvSpPr>
          <p:nvPr/>
        </p:nvSpPr>
        <p:spPr>
          <a:xfrm>
            <a:off x="0" y="1426885"/>
            <a:ext cx="7848600" cy="565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Basic Decreasing Arithmetic Annuity: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576" y="2514600"/>
                <a:ext cx="7785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296" y="2514600"/>
                <a:ext cx="77724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26186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352800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86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7074380" y="36576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70190" y="4800600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190" y="4800600"/>
                <a:ext cx="77361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11811" t="-3509" r="-5512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71307"/>
                <a:ext cx="77361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905" t="-1724" r="-6349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09800" y="5712023"/>
                <a:ext cx="47167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decreasing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12023"/>
                <a:ext cx="471674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259" t="-143137" r="-38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360508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43240</TotalTime>
  <Words>348</Words>
  <Application>Microsoft Macintosh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2067</cp:revision>
  <cp:lastPrinted>2020-01-10T19:33:40Z</cp:lastPrinted>
  <dcterms:created xsi:type="dcterms:W3CDTF">2018-09-11T09:20:33Z</dcterms:created>
  <dcterms:modified xsi:type="dcterms:W3CDTF">2020-01-30T18:30:01Z</dcterms:modified>
</cp:coreProperties>
</file>