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0"/>
  </p:notesMasterIdLst>
  <p:sldIdLst>
    <p:sldId id="284" r:id="rId2"/>
    <p:sldId id="545" r:id="rId3"/>
    <p:sldId id="546" r:id="rId4"/>
    <p:sldId id="547" r:id="rId5"/>
    <p:sldId id="658" r:id="rId6"/>
    <p:sldId id="567" r:id="rId7"/>
    <p:sldId id="570" r:id="rId8"/>
    <p:sldId id="569" r:id="rId9"/>
    <p:sldId id="568" r:id="rId10"/>
    <p:sldId id="566" r:id="rId11"/>
    <p:sldId id="565" r:id="rId12"/>
    <p:sldId id="564" r:id="rId13"/>
    <p:sldId id="563" r:id="rId14"/>
    <p:sldId id="562" r:id="rId15"/>
    <p:sldId id="560" r:id="rId16"/>
    <p:sldId id="559" r:id="rId17"/>
    <p:sldId id="561" r:id="rId18"/>
    <p:sldId id="571" r:id="rId19"/>
    <p:sldId id="572" r:id="rId20"/>
    <p:sldId id="575" r:id="rId21"/>
    <p:sldId id="573" r:id="rId22"/>
    <p:sldId id="590" r:id="rId23"/>
    <p:sldId id="576" r:id="rId24"/>
    <p:sldId id="577" r:id="rId25"/>
    <p:sldId id="578" r:id="rId26"/>
    <p:sldId id="579" r:id="rId27"/>
    <p:sldId id="580" r:id="rId28"/>
    <p:sldId id="591" r:id="rId29"/>
    <p:sldId id="594" r:id="rId30"/>
    <p:sldId id="592" r:id="rId31"/>
    <p:sldId id="593" r:id="rId32"/>
    <p:sldId id="595" r:id="rId33"/>
    <p:sldId id="661" r:id="rId34"/>
    <p:sldId id="662" r:id="rId35"/>
    <p:sldId id="663" r:id="rId36"/>
    <p:sldId id="598" r:id="rId37"/>
    <p:sldId id="601" r:id="rId38"/>
    <p:sldId id="612" r:id="rId39"/>
    <p:sldId id="613" r:id="rId40"/>
    <p:sldId id="614" r:id="rId41"/>
    <p:sldId id="616" r:id="rId42"/>
    <p:sldId id="617" r:id="rId43"/>
    <p:sldId id="618" r:id="rId44"/>
    <p:sldId id="664" r:id="rId45"/>
    <p:sldId id="665" r:id="rId46"/>
    <p:sldId id="621" r:id="rId47"/>
    <p:sldId id="611" r:id="rId48"/>
    <p:sldId id="623" r:id="rId49"/>
    <p:sldId id="627" r:id="rId50"/>
    <p:sldId id="625" r:id="rId51"/>
    <p:sldId id="666" r:id="rId52"/>
    <p:sldId id="631" r:id="rId53"/>
    <p:sldId id="630" r:id="rId54"/>
    <p:sldId id="667" r:id="rId55"/>
    <p:sldId id="634" r:id="rId56"/>
    <p:sldId id="635" r:id="rId57"/>
    <p:sldId id="633" r:id="rId58"/>
    <p:sldId id="587" r:id="rId59"/>
    <p:sldId id="637" r:id="rId60"/>
    <p:sldId id="636" r:id="rId61"/>
    <p:sldId id="638" r:id="rId62"/>
    <p:sldId id="639" r:id="rId63"/>
    <p:sldId id="640" r:id="rId64"/>
    <p:sldId id="642" r:id="rId65"/>
    <p:sldId id="641" r:id="rId66"/>
    <p:sldId id="643" r:id="rId67"/>
    <p:sldId id="646" r:id="rId68"/>
    <p:sldId id="644" r:id="rId69"/>
    <p:sldId id="647" r:id="rId70"/>
    <p:sldId id="645" r:id="rId71"/>
    <p:sldId id="648" r:id="rId72"/>
    <p:sldId id="649" r:id="rId73"/>
    <p:sldId id="651" r:id="rId74"/>
    <p:sldId id="652" r:id="rId75"/>
    <p:sldId id="655" r:id="rId76"/>
    <p:sldId id="653" r:id="rId77"/>
    <p:sldId id="656" r:id="rId78"/>
    <p:sldId id="657" r:id="rId7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BE5116C-ECC2-484F-9754-26F9F3E47305}">
          <p14:sldIdLst>
            <p14:sldId id="284"/>
            <p14:sldId id="545"/>
            <p14:sldId id="546"/>
            <p14:sldId id="547"/>
            <p14:sldId id="658"/>
            <p14:sldId id="567"/>
            <p14:sldId id="570"/>
            <p14:sldId id="569"/>
            <p14:sldId id="568"/>
            <p14:sldId id="566"/>
            <p14:sldId id="565"/>
            <p14:sldId id="564"/>
            <p14:sldId id="563"/>
            <p14:sldId id="562"/>
            <p14:sldId id="560"/>
            <p14:sldId id="559"/>
            <p14:sldId id="561"/>
            <p14:sldId id="571"/>
            <p14:sldId id="572"/>
            <p14:sldId id="575"/>
            <p14:sldId id="573"/>
            <p14:sldId id="590"/>
            <p14:sldId id="576"/>
            <p14:sldId id="577"/>
            <p14:sldId id="578"/>
            <p14:sldId id="579"/>
            <p14:sldId id="580"/>
            <p14:sldId id="591"/>
            <p14:sldId id="594"/>
            <p14:sldId id="592"/>
            <p14:sldId id="593"/>
            <p14:sldId id="595"/>
            <p14:sldId id="661"/>
            <p14:sldId id="662"/>
            <p14:sldId id="663"/>
            <p14:sldId id="598"/>
            <p14:sldId id="601"/>
            <p14:sldId id="612"/>
            <p14:sldId id="613"/>
            <p14:sldId id="614"/>
            <p14:sldId id="616"/>
            <p14:sldId id="617"/>
            <p14:sldId id="618"/>
            <p14:sldId id="664"/>
            <p14:sldId id="665"/>
            <p14:sldId id="621"/>
            <p14:sldId id="611"/>
            <p14:sldId id="623"/>
            <p14:sldId id="627"/>
            <p14:sldId id="625"/>
            <p14:sldId id="666"/>
            <p14:sldId id="631"/>
            <p14:sldId id="630"/>
            <p14:sldId id="667"/>
            <p14:sldId id="634"/>
            <p14:sldId id="635"/>
            <p14:sldId id="633"/>
            <p14:sldId id="587"/>
            <p14:sldId id="637"/>
            <p14:sldId id="636"/>
            <p14:sldId id="638"/>
            <p14:sldId id="639"/>
            <p14:sldId id="640"/>
            <p14:sldId id="642"/>
            <p14:sldId id="641"/>
            <p14:sldId id="643"/>
            <p14:sldId id="646"/>
            <p14:sldId id="644"/>
            <p14:sldId id="647"/>
            <p14:sldId id="645"/>
            <p14:sldId id="648"/>
            <p14:sldId id="649"/>
            <p14:sldId id="651"/>
            <p14:sldId id="652"/>
            <p14:sldId id="655"/>
            <p14:sldId id="653"/>
            <p14:sldId id="656"/>
            <p14:sldId id="657"/>
          </p14:sldIdLst>
        </p14:section>
        <p14:section name="Untitled Section" id="{70328101-AA8A-49AC-A616-958D27A28BF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4F81BD"/>
    <a:srgbClr val="7099CA"/>
    <a:srgbClr val="535353"/>
    <a:srgbClr val="F4F7FB"/>
    <a:srgbClr val="355E8F"/>
    <a:srgbClr val="2A4A70"/>
    <a:srgbClr val="4072AE"/>
    <a:srgbClr val="404040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4599F94E-CEE6-441E-89CC-EB005ECD8F06}">
      <a14:m xmlns:a14="http://schemas.microsoft.com/office/drawing/2010/main">
        <m:mathPr xmlns:m="http://schemas.openxmlformats.org/officeDocument/2006/math"/>
      </a14:m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65" autoAdjust="0"/>
    <p:restoredTop sz="93475" autoAdjust="0"/>
  </p:normalViewPr>
  <p:slideViewPr>
    <p:cSldViewPr>
      <p:cViewPr varScale="1">
        <p:scale>
          <a:sx n="122" d="100"/>
          <a:sy n="122" d="100"/>
        </p:scale>
        <p:origin x="1824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tableStyles" Target="tableStyle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B0F0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4717A9-843A-4B41-867A-689D67A82FCD}" type="datetimeFigureOut">
              <a:rPr lang="en-US" smtClean="0"/>
              <a:t>1/30/20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35503-BF73-4D73-8001-C2E5499C6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13713"/>
      </p:ext>
    </p:extLst>
  </p:cSld>
  <p:clrMap bg1="dk1" tx1="lt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7657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2514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0718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1038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5965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7501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2900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046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9646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7995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8409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70883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41425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42350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27451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29444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97219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72623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89469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30408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34160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1750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93193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94286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19316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07237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76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92024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53301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90097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70018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71254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8039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55520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25930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02375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20045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91582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19225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75075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243298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796062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750911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6839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44975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153473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006934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028337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010982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078842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292486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98567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58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849537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59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893717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60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6700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141739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61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882140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62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024903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63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994904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64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652886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65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49041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66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678958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67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783452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68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712915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69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279758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70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763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123741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71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987728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72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305889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73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787134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74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27794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75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661061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76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032870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77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148795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78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4287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5921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606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90187-1CCF-4FCD-9CBC-11A557DEAEE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655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A58E8-D4FA-423E-881E-BA32EB7A853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679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8BEE0-3AD9-4192-A681-FC77C47CF20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559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141B-795E-4D57-9CD4-8C770378E8D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0CD2DBBC-8E0E-46B9-B7D6-5F800ED14032}"/>
              </a:ext>
            </a:extLst>
          </p:cNvPr>
          <p:cNvSpPr/>
          <p:nvPr userDrawn="1"/>
        </p:nvSpPr>
        <p:spPr>
          <a:xfrm flipH="1">
            <a:off x="8153397" y="6156325"/>
            <a:ext cx="990604" cy="701675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59D0E11C-2ADE-4925-9177-AC33D97599D3}"/>
              </a:ext>
            </a:extLst>
          </p:cNvPr>
          <p:cNvSpPr/>
          <p:nvPr userDrawn="1"/>
        </p:nvSpPr>
        <p:spPr>
          <a:xfrm rot="10800000" flipH="1">
            <a:off x="1" y="0"/>
            <a:ext cx="990604" cy="701675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20552" y="6443971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D467866-7D52-4EF4-8FFB-3DF23ED28A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635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A9C5-E0AD-4E3D-94F1-95DE4C502CE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9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F809-0DA7-4D65-BD95-D2F265F7378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64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F8B10-A634-458F-B5BB-E8B114EBC6B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184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20DD9-9FBD-4237-A5B7-49EE45D2433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40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2DC52-D7DF-495D-B5B6-5D40280A9EE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981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88E19-5FC3-4945-B5A0-6C0954FF904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379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59282-71C7-4628-9EB2-6761676C28F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235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072BC-402C-4487-8512-894C0D0004D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910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571500" algn="l" defTabSz="914400" rtl="0" eaLnBrk="1" latinLnBrk="0" hangingPunct="1">
        <a:spcBef>
          <a:spcPct val="20000"/>
        </a:spcBef>
        <a:buFont typeface="+mj-lt"/>
        <a:buAutoNum type="romanLcPeriod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Ø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9.png"/><Relationship Id="rId3" Type="http://schemas.openxmlformats.org/officeDocument/2006/relationships/image" Target="../media/image13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140.png"/><Relationship Id="rId5" Type="http://schemas.openxmlformats.org/officeDocument/2006/relationships/image" Target="../media/image2.png"/><Relationship Id="rId15" Type="http://schemas.openxmlformats.org/officeDocument/2006/relationships/image" Target="../media/image20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1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9.png"/><Relationship Id="rId3" Type="http://schemas.openxmlformats.org/officeDocument/2006/relationships/image" Target="../media/image13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140.png"/><Relationship Id="rId5" Type="http://schemas.openxmlformats.org/officeDocument/2006/relationships/image" Target="../media/image2.png"/><Relationship Id="rId15" Type="http://schemas.openxmlformats.org/officeDocument/2006/relationships/image" Target="../media/image21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1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9.png"/><Relationship Id="rId3" Type="http://schemas.openxmlformats.org/officeDocument/2006/relationships/image" Target="../media/image13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6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140.png"/><Relationship Id="rId5" Type="http://schemas.openxmlformats.org/officeDocument/2006/relationships/image" Target="../media/image2.png"/><Relationship Id="rId15" Type="http://schemas.openxmlformats.org/officeDocument/2006/relationships/image" Target="../media/image21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1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9.png"/><Relationship Id="rId3" Type="http://schemas.openxmlformats.org/officeDocument/2006/relationships/image" Target="../media/image13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6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140.png"/><Relationship Id="rId5" Type="http://schemas.openxmlformats.org/officeDocument/2006/relationships/image" Target="../media/image2.png"/><Relationship Id="rId15" Type="http://schemas.openxmlformats.org/officeDocument/2006/relationships/image" Target="../media/image21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1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9.png"/><Relationship Id="rId3" Type="http://schemas.openxmlformats.org/officeDocument/2006/relationships/image" Target="../media/image13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6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140.png"/><Relationship Id="rId5" Type="http://schemas.openxmlformats.org/officeDocument/2006/relationships/image" Target="../media/image2.png"/><Relationship Id="rId15" Type="http://schemas.openxmlformats.org/officeDocument/2006/relationships/image" Target="../media/image21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1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9.png"/><Relationship Id="rId3" Type="http://schemas.openxmlformats.org/officeDocument/2006/relationships/image" Target="../media/image13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image" Target="../media/image25.png"/><Relationship Id="rId2" Type="http://schemas.openxmlformats.org/officeDocument/2006/relationships/notesSlide" Target="../notesSlides/notesSlide15.xml"/><Relationship Id="rId16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140.png"/><Relationship Id="rId5" Type="http://schemas.openxmlformats.org/officeDocument/2006/relationships/image" Target="../media/image2.png"/><Relationship Id="rId15" Type="http://schemas.openxmlformats.org/officeDocument/2006/relationships/image" Target="../media/image21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1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7.png"/><Relationship Id="rId3" Type="http://schemas.openxmlformats.org/officeDocument/2006/relationships/image" Target="../media/image13.png"/><Relationship Id="rId7" Type="http://schemas.openxmlformats.org/officeDocument/2006/relationships/image" Target="../media/image10.png"/><Relationship Id="rId12" Type="http://schemas.openxmlformats.org/officeDocument/2006/relationships/image" Target="../media/image26.png"/><Relationship Id="rId2" Type="http://schemas.openxmlformats.org/officeDocument/2006/relationships/notesSlide" Target="../notesSlides/notesSlide16.xml"/><Relationship Id="rId16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140.png"/><Relationship Id="rId5" Type="http://schemas.openxmlformats.org/officeDocument/2006/relationships/image" Target="../media/image2.png"/><Relationship Id="rId15" Type="http://schemas.openxmlformats.org/officeDocument/2006/relationships/image" Target="../media/image29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14" Type="http://schemas.openxmlformats.org/officeDocument/2006/relationships/image" Target="../media/image28.png"/></Relationships>
</file>

<file path=ppt/slides/_rels/slide1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7.png"/><Relationship Id="rId18" Type="http://schemas.openxmlformats.org/officeDocument/2006/relationships/image" Target="../media/image32.png"/><Relationship Id="rId3" Type="http://schemas.openxmlformats.org/officeDocument/2006/relationships/image" Target="../media/image13.png"/><Relationship Id="rId7" Type="http://schemas.openxmlformats.org/officeDocument/2006/relationships/image" Target="../media/image10.png"/><Relationship Id="rId12" Type="http://schemas.openxmlformats.org/officeDocument/2006/relationships/image" Target="../media/image26.png"/><Relationship Id="rId17" Type="http://schemas.openxmlformats.org/officeDocument/2006/relationships/image" Target="../media/image31.png"/><Relationship Id="rId2" Type="http://schemas.openxmlformats.org/officeDocument/2006/relationships/notesSlide" Target="../notesSlides/notesSlide17.xml"/><Relationship Id="rId16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140.png"/><Relationship Id="rId5" Type="http://schemas.openxmlformats.org/officeDocument/2006/relationships/image" Target="../media/image2.png"/><Relationship Id="rId15" Type="http://schemas.openxmlformats.org/officeDocument/2006/relationships/image" Target="../media/image29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14" Type="http://schemas.openxmlformats.org/officeDocument/2006/relationships/image" Target="../media/image2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33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3.png"/><Relationship Id="rId3" Type="http://schemas.openxmlformats.org/officeDocument/2006/relationships/image" Target="../media/image13.png"/><Relationship Id="rId12" Type="http://schemas.openxmlformats.org/officeDocument/2006/relationships/image" Target="../media/image3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34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6.png"/><Relationship Id="rId3" Type="http://schemas.openxmlformats.org/officeDocument/2006/relationships/image" Target="../media/image13.png"/><Relationship Id="rId12" Type="http://schemas.openxmlformats.org/officeDocument/2006/relationships/image" Target="../media/image3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34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14" Type="http://schemas.openxmlformats.org/officeDocument/2006/relationships/image" Target="../media/image33.png"/></Relationships>
</file>

<file path=ppt/slides/_rels/slide2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6.png"/><Relationship Id="rId3" Type="http://schemas.openxmlformats.org/officeDocument/2006/relationships/image" Target="../media/image13.png"/><Relationship Id="rId12" Type="http://schemas.openxmlformats.org/officeDocument/2006/relationships/image" Target="../media/image35.png"/><Relationship Id="rId2" Type="http://schemas.openxmlformats.org/officeDocument/2006/relationships/notesSlide" Target="../notesSlides/notesSlide21.xml"/><Relationship Id="rId16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34.png"/><Relationship Id="rId5" Type="http://schemas.openxmlformats.org/officeDocument/2006/relationships/image" Target="../media/image2.png"/><Relationship Id="rId15" Type="http://schemas.openxmlformats.org/officeDocument/2006/relationships/image" Target="../media/image33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14" Type="http://schemas.openxmlformats.org/officeDocument/2006/relationships/image" Target="../media/image37.png"/></Relationships>
</file>

<file path=ppt/slides/_rels/slide2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6.png"/><Relationship Id="rId3" Type="http://schemas.openxmlformats.org/officeDocument/2006/relationships/image" Target="../media/image13.png"/><Relationship Id="rId12" Type="http://schemas.openxmlformats.org/officeDocument/2006/relationships/image" Target="../media/image35.png"/><Relationship Id="rId17" Type="http://schemas.openxmlformats.org/officeDocument/2006/relationships/image" Target="../media/image39.png"/><Relationship Id="rId2" Type="http://schemas.openxmlformats.org/officeDocument/2006/relationships/notesSlide" Target="../notesSlides/notesSlide22.xml"/><Relationship Id="rId16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34.png"/><Relationship Id="rId5" Type="http://schemas.openxmlformats.org/officeDocument/2006/relationships/image" Target="../media/image2.png"/><Relationship Id="rId15" Type="http://schemas.openxmlformats.org/officeDocument/2006/relationships/image" Target="../media/image33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14" Type="http://schemas.openxmlformats.org/officeDocument/2006/relationships/image" Target="../media/image37.png"/></Relationships>
</file>

<file path=ppt/slides/_rels/slide2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6.png"/><Relationship Id="rId18" Type="http://schemas.openxmlformats.org/officeDocument/2006/relationships/image" Target="../media/image40.png"/><Relationship Id="rId3" Type="http://schemas.openxmlformats.org/officeDocument/2006/relationships/image" Target="../media/image13.png"/><Relationship Id="rId12" Type="http://schemas.openxmlformats.org/officeDocument/2006/relationships/image" Target="../media/image35.png"/><Relationship Id="rId17" Type="http://schemas.openxmlformats.org/officeDocument/2006/relationships/image" Target="../media/image39.png"/><Relationship Id="rId2" Type="http://schemas.openxmlformats.org/officeDocument/2006/relationships/notesSlide" Target="../notesSlides/notesSlide23.xml"/><Relationship Id="rId16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34.png"/><Relationship Id="rId5" Type="http://schemas.openxmlformats.org/officeDocument/2006/relationships/image" Target="../media/image2.png"/><Relationship Id="rId15" Type="http://schemas.openxmlformats.org/officeDocument/2006/relationships/image" Target="../media/image33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14" Type="http://schemas.openxmlformats.org/officeDocument/2006/relationships/image" Target="../media/image37.png"/></Relationships>
</file>

<file path=ppt/slides/_rels/slide2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6.png"/><Relationship Id="rId18" Type="http://schemas.openxmlformats.org/officeDocument/2006/relationships/image" Target="../media/image41.png"/><Relationship Id="rId3" Type="http://schemas.openxmlformats.org/officeDocument/2006/relationships/image" Target="../media/image13.png"/><Relationship Id="rId12" Type="http://schemas.openxmlformats.org/officeDocument/2006/relationships/image" Target="../media/image35.png"/><Relationship Id="rId17" Type="http://schemas.openxmlformats.org/officeDocument/2006/relationships/image" Target="../media/image39.png"/><Relationship Id="rId2" Type="http://schemas.openxmlformats.org/officeDocument/2006/relationships/notesSlide" Target="../notesSlides/notesSlide24.xml"/><Relationship Id="rId16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34.png"/><Relationship Id="rId5" Type="http://schemas.openxmlformats.org/officeDocument/2006/relationships/image" Target="../media/image2.png"/><Relationship Id="rId15" Type="http://schemas.openxmlformats.org/officeDocument/2006/relationships/image" Target="../media/image33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14" Type="http://schemas.openxmlformats.org/officeDocument/2006/relationships/image" Target="../media/image37.png"/></Relationships>
</file>

<file path=ppt/slides/_rels/slide2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6.png"/><Relationship Id="rId18" Type="http://schemas.openxmlformats.org/officeDocument/2006/relationships/image" Target="../media/image42.png"/><Relationship Id="rId3" Type="http://schemas.openxmlformats.org/officeDocument/2006/relationships/image" Target="../media/image13.png"/><Relationship Id="rId12" Type="http://schemas.openxmlformats.org/officeDocument/2006/relationships/image" Target="../media/image35.png"/><Relationship Id="rId17" Type="http://schemas.openxmlformats.org/officeDocument/2006/relationships/image" Target="../media/image39.png"/><Relationship Id="rId2" Type="http://schemas.openxmlformats.org/officeDocument/2006/relationships/notesSlide" Target="../notesSlides/notesSlide25.xml"/><Relationship Id="rId16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34.png"/><Relationship Id="rId5" Type="http://schemas.openxmlformats.org/officeDocument/2006/relationships/image" Target="../media/image2.png"/><Relationship Id="rId15" Type="http://schemas.openxmlformats.org/officeDocument/2006/relationships/image" Target="../media/image33.png"/><Relationship Id="rId10" Type="http://schemas.openxmlformats.org/officeDocument/2006/relationships/image" Target="../media/image7.png"/><Relationship Id="rId19" Type="http://schemas.openxmlformats.org/officeDocument/2006/relationships/image" Target="../media/image420.png"/><Relationship Id="rId4" Type="http://schemas.openxmlformats.org/officeDocument/2006/relationships/image" Target="../media/image1.png"/><Relationship Id="rId14" Type="http://schemas.openxmlformats.org/officeDocument/2006/relationships/image" Target="../media/image37.png"/></Relationships>
</file>

<file path=ppt/slides/_rels/slide2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6.png"/><Relationship Id="rId3" Type="http://schemas.openxmlformats.org/officeDocument/2006/relationships/image" Target="../media/image13.png"/><Relationship Id="rId12" Type="http://schemas.openxmlformats.org/officeDocument/2006/relationships/image" Target="../media/image35.png"/><Relationship Id="rId2" Type="http://schemas.openxmlformats.org/officeDocument/2006/relationships/notesSlide" Target="../notesSlides/notesSlide26.xml"/><Relationship Id="rId16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34.png"/><Relationship Id="rId5" Type="http://schemas.openxmlformats.org/officeDocument/2006/relationships/image" Target="../media/image2.png"/><Relationship Id="rId15" Type="http://schemas.openxmlformats.org/officeDocument/2006/relationships/image" Target="../media/image43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14" Type="http://schemas.openxmlformats.org/officeDocument/2006/relationships/image" Target="../media/image3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45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png"/></Relationships>
</file>

<file path=ppt/slides/_rels/slide2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7.png"/><Relationship Id="rId3" Type="http://schemas.openxmlformats.org/officeDocument/2006/relationships/image" Target="../media/image13.png"/><Relationship Id="rId12" Type="http://schemas.openxmlformats.org/officeDocument/2006/relationships/image" Target="../media/image46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45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14" Type="http://schemas.openxmlformats.org/officeDocument/2006/relationships/image" Target="../media/image48.png"/></Relationships>
</file>

<file path=ppt/slides/_rels/slide2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7.png"/><Relationship Id="rId3" Type="http://schemas.openxmlformats.org/officeDocument/2006/relationships/image" Target="../media/image13.png"/><Relationship Id="rId12" Type="http://schemas.openxmlformats.org/officeDocument/2006/relationships/image" Target="../media/image46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45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14" Type="http://schemas.openxmlformats.org/officeDocument/2006/relationships/image" Target="../media/image4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12.png"/></Relationships>
</file>

<file path=ppt/slides/_rels/slide3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7.png"/><Relationship Id="rId3" Type="http://schemas.openxmlformats.org/officeDocument/2006/relationships/image" Target="../media/image13.png"/><Relationship Id="rId12" Type="http://schemas.openxmlformats.org/officeDocument/2006/relationships/image" Target="../media/image46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45.png"/><Relationship Id="rId5" Type="http://schemas.openxmlformats.org/officeDocument/2006/relationships/image" Target="../media/image2.png"/><Relationship Id="rId15" Type="http://schemas.openxmlformats.org/officeDocument/2006/relationships/image" Target="../media/image50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14" Type="http://schemas.openxmlformats.org/officeDocument/2006/relationships/image" Target="../media/image49.png"/></Relationships>
</file>

<file path=ppt/slides/_rels/slide3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7.png"/><Relationship Id="rId3" Type="http://schemas.openxmlformats.org/officeDocument/2006/relationships/image" Target="../media/image13.png"/><Relationship Id="rId12" Type="http://schemas.openxmlformats.org/officeDocument/2006/relationships/image" Target="../media/image46.png"/><Relationship Id="rId2" Type="http://schemas.openxmlformats.org/officeDocument/2006/relationships/notesSlide" Target="../notesSlides/notesSlide31.xml"/><Relationship Id="rId16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45.png"/><Relationship Id="rId5" Type="http://schemas.openxmlformats.org/officeDocument/2006/relationships/image" Target="../media/image2.png"/><Relationship Id="rId15" Type="http://schemas.openxmlformats.org/officeDocument/2006/relationships/image" Target="../media/image50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14" Type="http://schemas.openxmlformats.org/officeDocument/2006/relationships/image" Target="../media/image49.png"/></Relationships>
</file>

<file path=ppt/slides/_rels/slide3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7.png"/><Relationship Id="rId3" Type="http://schemas.openxmlformats.org/officeDocument/2006/relationships/image" Target="../media/image13.png"/><Relationship Id="rId12" Type="http://schemas.openxmlformats.org/officeDocument/2006/relationships/image" Target="../media/image46.png"/><Relationship Id="rId17" Type="http://schemas.openxmlformats.org/officeDocument/2006/relationships/image" Target="../media/image52.png"/><Relationship Id="rId2" Type="http://schemas.openxmlformats.org/officeDocument/2006/relationships/notesSlide" Target="../notesSlides/notesSlide32.xml"/><Relationship Id="rId16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45.png"/><Relationship Id="rId5" Type="http://schemas.openxmlformats.org/officeDocument/2006/relationships/image" Target="../media/image2.png"/><Relationship Id="rId15" Type="http://schemas.openxmlformats.org/officeDocument/2006/relationships/image" Target="../media/image50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14" Type="http://schemas.openxmlformats.org/officeDocument/2006/relationships/image" Target="../media/image49.png"/></Relationships>
</file>

<file path=ppt/slides/_rels/slide3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7.png"/><Relationship Id="rId18" Type="http://schemas.openxmlformats.org/officeDocument/2006/relationships/image" Target="../media/image53.png"/><Relationship Id="rId3" Type="http://schemas.openxmlformats.org/officeDocument/2006/relationships/image" Target="../media/image13.png"/><Relationship Id="rId12" Type="http://schemas.openxmlformats.org/officeDocument/2006/relationships/image" Target="../media/image46.png"/><Relationship Id="rId17" Type="http://schemas.openxmlformats.org/officeDocument/2006/relationships/image" Target="../media/image52.png"/><Relationship Id="rId2" Type="http://schemas.openxmlformats.org/officeDocument/2006/relationships/notesSlide" Target="../notesSlides/notesSlide33.xml"/><Relationship Id="rId16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45.png"/><Relationship Id="rId5" Type="http://schemas.openxmlformats.org/officeDocument/2006/relationships/image" Target="../media/image2.png"/><Relationship Id="rId15" Type="http://schemas.openxmlformats.org/officeDocument/2006/relationships/image" Target="../media/image50.png"/><Relationship Id="rId10" Type="http://schemas.openxmlformats.org/officeDocument/2006/relationships/image" Target="../media/image7.png"/><Relationship Id="rId19" Type="http://schemas.openxmlformats.org/officeDocument/2006/relationships/image" Target="../media/image54.png"/><Relationship Id="rId4" Type="http://schemas.openxmlformats.org/officeDocument/2006/relationships/image" Target="../media/image1.png"/><Relationship Id="rId14" Type="http://schemas.openxmlformats.org/officeDocument/2006/relationships/image" Target="../media/image49.png"/></Relationships>
</file>

<file path=ppt/slides/_rels/slide3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7.png"/><Relationship Id="rId18" Type="http://schemas.openxmlformats.org/officeDocument/2006/relationships/image" Target="../media/image53.png"/><Relationship Id="rId3" Type="http://schemas.openxmlformats.org/officeDocument/2006/relationships/image" Target="../media/image13.png"/><Relationship Id="rId12" Type="http://schemas.openxmlformats.org/officeDocument/2006/relationships/image" Target="../media/image46.png"/><Relationship Id="rId17" Type="http://schemas.openxmlformats.org/officeDocument/2006/relationships/image" Target="../media/image52.png"/><Relationship Id="rId2" Type="http://schemas.openxmlformats.org/officeDocument/2006/relationships/notesSlide" Target="../notesSlides/notesSlide34.xml"/><Relationship Id="rId16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45.png"/><Relationship Id="rId5" Type="http://schemas.openxmlformats.org/officeDocument/2006/relationships/image" Target="../media/image2.png"/><Relationship Id="rId15" Type="http://schemas.openxmlformats.org/officeDocument/2006/relationships/image" Target="../media/image50.png"/><Relationship Id="rId10" Type="http://schemas.openxmlformats.org/officeDocument/2006/relationships/image" Target="../media/image7.png"/><Relationship Id="rId19" Type="http://schemas.openxmlformats.org/officeDocument/2006/relationships/image" Target="../media/image55.png"/><Relationship Id="rId4" Type="http://schemas.openxmlformats.org/officeDocument/2006/relationships/image" Target="../media/image1.png"/><Relationship Id="rId14" Type="http://schemas.openxmlformats.org/officeDocument/2006/relationships/image" Target="../media/image49.png"/></Relationships>
</file>

<file path=ppt/slides/_rels/slide3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7.png"/><Relationship Id="rId18" Type="http://schemas.openxmlformats.org/officeDocument/2006/relationships/image" Target="../media/image53.png"/><Relationship Id="rId3" Type="http://schemas.openxmlformats.org/officeDocument/2006/relationships/image" Target="../media/image13.png"/><Relationship Id="rId12" Type="http://schemas.openxmlformats.org/officeDocument/2006/relationships/image" Target="../media/image46.png"/><Relationship Id="rId17" Type="http://schemas.openxmlformats.org/officeDocument/2006/relationships/image" Target="../media/image52.png"/><Relationship Id="rId2" Type="http://schemas.openxmlformats.org/officeDocument/2006/relationships/notesSlide" Target="../notesSlides/notesSlide35.xml"/><Relationship Id="rId16" Type="http://schemas.openxmlformats.org/officeDocument/2006/relationships/image" Target="../media/image51.png"/><Relationship Id="rId20" Type="http://schemas.openxmlformats.org/officeDocument/2006/relationships/image" Target="../media/image56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45.png"/><Relationship Id="rId5" Type="http://schemas.openxmlformats.org/officeDocument/2006/relationships/image" Target="../media/image2.png"/><Relationship Id="rId15" Type="http://schemas.openxmlformats.org/officeDocument/2006/relationships/image" Target="../media/image50.png"/><Relationship Id="rId10" Type="http://schemas.openxmlformats.org/officeDocument/2006/relationships/image" Target="../media/image7.png"/><Relationship Id="rId19" Type="http://schemas.openxmlformats.org/officeDocument/2006/relationships/image" Target="../media/image55.png"/><Relationship Id="rId4" Type="http://schemas.openxmlformats.org/officeDocument/2006/relationships/image" Target="../media/image1.png"/><Relationship Id="rId14" Type="http://schemas.openxmlformats.org/officeDocument/2006/relationships/image" Target="../media/image49.png"/></Relationships>
</file>

<file path=ppt/slides/_rels/slide3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7.png"/><Relationship Id="rId18" Type="http://schemas.openxmlformats.org/officeDocument/2006/relationships/image" Target="../media/image57.png"/><Relationship Id="rId3" Type="http://schemas.openxmlformats.org/officeDocument/2006/relationships/image" Target="../media/image13.png"/><Relationship Id="rId12" Type="http://schemas.openxmlformats.org/officeDocument/2006/relationships/image" Target="../media/image46.png"/><Relationship Id="rId17" Type="http://schemas.openxmlformats.org/officeDocument/2006/relationships/image" Target="../media/image560.png"/><Relationship Id="rId2" Type="http://schemas.openxmlformats.org/officeDocument/2006/relationships/notesSlide" Target="../notesSlides/notesSlide36.xml"/><Relationship Id="rId16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45.png"/><Relationship Id="rId5" Type="http://schemas.openxmlformats.org/officeDocument/2006/relationships/image" Target="../media/image2.png"/><Relationship Id="rId15" Type="http://schemas.openxmlformats.org/officeDocument/2006/relationships/image" Target="../media/image50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14" Type="http://schemas.openxmlformats.org/officeDocument/2006/relationships/image" Target="../media/image49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58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png"/></Relationships>
</file>

<file path=ppt/slides/_rels/slide3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8.png"/><Relationship Id="rId3" Type="http://schemas.openxmlformats.org/officeDocument/2006/relationships/image" Target="../media/image13.png"/><Relationship Id="rId12" Type="http://schemas.openxmlformats.org/officeDocument/2006/relationships/image" Target="../media/image59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58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14" Type="http://schemas.openxmlformats.org/officeDocument/2006/relationships/image" Target="../media/image47.png"/></Relationships>
</file>

<file path=ppt/slides/_rels/slide3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8.png"/><Relationship Id="rId3" Type="http://schemas.openxmlformats.org/officeDocument/2006/relationships/image" Target="../media/image13.png"/><Relationship Id="rId12" Type="http://schemas.openxmlformats.org/officeDocument/2006/relationships/image" Target="../media/image59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58.png"/><Relationship Id="rId5" Type="http://schemas.openxmlformats.org/officeDocument/2006/relationships/image" Target="../media/image2.png"/><Relationship Id="rId15" Type="http://schemas.openxmlformats.org/officeDocument/2006/relationships/image" Target="../media/image60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14" Type="http://schemas.openxmlformats.org/officeDocument/2006/relationships/image" Target="../media/image4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png"/></Relationships>
</file>

<file path=ppt/slides/_rels/slide4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8.png"/><Relationship Id="rId3" Type="http://schemas.openxmlformats.org/officeDocument/2006/relationships/image" Target="../media/image13.png"/><Relationship Id="rId12" Type="http://schemas.openxmlformats.org/officeDocument/2006/relationships/image" Target="../media/image59.png"/><Relationship Id="rId2" Type="http://schemas.openxmlformats.org/officeDocument/2006/relationships/notesSlide" Target="../notesSlides/notesSlide40.xml"/><Relationship Id="rId16" Type="http://schemas.openxmlformats.org/officeDocument/2006/relationships/image" Target="../media/image62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58.png"/><Relationship Id="rId5" Type="http://schemas.openxmlformats.org/officeDocument/2006/relationships/image" Target="../media/image2.png"/><Relationship Id="rId15" Type="http://schemas.openxmlformats.org/officeDocument/2006/relationships/image" Target="../media/image61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14" Type="http://schemas.openxmlformats.org/officeDocument/2006/relationships/image" Target="../media/image47.png"/></Relationships>
</file>

<file path=ppt/slides/_rels/slide4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8.png"/><Relationship Id="rId3" Type="http://schemas.openxmlformats.org/officeDocument/2006/relationships/image" Target="../media/image13.png"/><Relationship Id="rId12" Type="http://schemas.openxmlformats.org/officeDocument/2006/relationships/image" Target="../media/image59.png"/><Relationship Id="rId17" Type="http://schemas.openxmlformats.org/officeDocument/2006/relationships/image" Target="../media/image63.png"/><Relationship Id="rId2" Type="http://schemas.openxmlformats.org/officeDocument/2006/relationships/notesSlide" Target="../notesSlides/notesSlide41.xml"/><Relationship Id="rId16" Type="http://schemas.openxmlformats.org/officeDocument/2006/relationships/image" Target="../media/image62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58.png"/><Relationship Id="rId5" Type="http://schemas.openxmlformats.org/officeDocument/2006/relationships/image" Target="../media/image2.png"/><Relationship Id="rId15" Type="http://schemas.openxmlformats.org/officeDocument/2006/relationships/image" Target="../media/image61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14" Type="http://schemas.openxmlformats.org/officeDocument/2006/relationships/image" Target="../media/image47.png"/></Relationships>
</file>

<file path=ppt/slides/_rels/slide4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8.png"/><Relationship Id="rId18" Type="http://schemas.openxmlformats.org/officeDocument/2006/relationships/image" Target="../media/image64.png"/><Relationship Id="rId3" Type="http://schemas.openxmlformats.org/officeDocument/2006/relationships/image" Target="../media/image13.png"/><Relationship Id="rId12" Type="http://schemas.openxmlformats.org/officeDocument/2006/relationships/image" Target="../media/image59.png"/><Relationship Id="rId17" Type="http://schemas.openxmlformats.org/officeDocument/2006/relationships/image" Target="../media/image63.png"/><Relationship Id="rId2" Type="http://schemas.openxmlformats.org/officeDocument/2006/relationships/notesSlide" Target="../notesSlides/notesSlide42.xml"/><Relationship Id="rId16" Type="http://schemas.openxmlformats.org/officeDocument/2006/relationships/image" Target="../media/image62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58.png"/><Relationship Id="rId5" Type="http://schemas.openxmlformats.org/officeDocument/2006/relationships/image" Target="../media/image2.png"/><Relationship Id="rId15" Type="http://schemas.openxmlformats.org/officeDocument/2006/relationships/image" Target="../media/image61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14" Type="http://schemas.openxmlformats.org/officeDocument/2006/relationships/image" Target="../media/image47.png"/></Relationships>
</file>

<file path=ppt/slides/_rels/slide4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8.png"/><Relationship Id="rId18" Type="http://schemas.openxmlformats.org/officeDocument/2006/relationships/image" Target="../media/image64.png"/><Relationship Id="rId3" Type="http://schemas.openxmlformats.org/officeDocument/2006/relationships/image" Target="../media/image13.png"/><Relationship Id="rId12" Type="http://schemas.openxmlformats.org/officeDocument/2006/relationships/image" Target="../media/image59.png"/><Relationship Id="rId17" Type="http://schemas.openxmlformats.org/officeDocument/2006/relationships/image" Target="../media/image63.png"/><Relationship Id="rId2" Type="http://schemas.openxmlformats.org/officeDocument/2006/relationships/notesSlide" Target="../notesSlides/notesSlide43.xml"/><Relationship Id="rId16" Type="http://schemas.openxmlformats.org/officeDocument/2006/relationships/image" Target="../media/image62.png"/><Relationship Id="rId20" Type="http://schemas.openxmlformats.org/officeDocument/2006/relationships/image" Target="../media/image66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58.png"/><Relationship Id="rId5" Type="http://schemas.openxmlformats.org/officeDocument/2006/relationships/image" Target="../media/image2.png"/><Relationship Id="rId15" Type="http://schemas.openxmlformats.org/officeDocument/2006/relationships/image" Target="../media/image61.png"/><Relationship Id="rId10" Type="http://schemas.openxmlformats.org/officeDocument/2006/relationships/image" Target="../media/image7.png"/><Relationship Id="rId19" Type="http://schemas.openxmlformats.org/officeDocument/2006/relationships/image" Target="../media/image65.png"/><Relationship Id="rId4" Type="http://schemas.openxmlformats.org/officeDocument/2006/relationships/image" Target="../media/image1.png"/><Relationship Id="rId14" Type="http://schemas.openxmlformats.org/officeDocument/2006/relationships/image" Target="../media/image47.png"/></Relationships>
</file>

<file path=ppt/slides/_rels/slide4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8.png"/><Relationship Id="rId18" Type="http://schemas.openxmlformats.org/officeDocument/2006/relationships/image" Target="../media/image64.png"/><Relationship Id="rId3" Type="http://schemas.openxmlformats.org/officeDocument/2006/relationships/image" Target="../media/image13.png"/><Relationship Id="rId12" Type="http://schemas.openxmlformats.org/officeDocument/2006/relationships/image" Target="../media/image59.png"/><Relationship Id="rId17" Type="http://schemas.openxmlformats.org/officeDocument/2006/relationships/image" Target="../media/image63.png"/><Relationship Id="rId2" Type="http://schemas.openxmlformats.org/officeDocument/2006/relationships/notesSlide" Target="../notesSlides/notesSlide44.xml"/><Relationship Id="rId16" Type="http://schemas.openxmlformats.org/officeDocument/2006/relationships/image" Target="../media/image62.png"/><Relationship Id="rId20" Type="http://schemas.openxmlformats.org/officeDocument/2006/relationships/image" Target="../media/image67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58.png"/><Relationship Id="rId5" Type="http://schemas.openxmlformats.org/officeDocument/2006/relationships/image" Target="../media/image2.png"/><Relationship Id="rId15" Type="http://schemas.openxmlformats.org/officeDocument/2006/relationships/image" Target="../media/image61.png"/><Relationship Id="rId10" Type="http://schemas.openxmlformats.org/officeDocument/2006/relationships/image" Target="../media/image7.png"/><Relationship Id="rId19" Type="http://schemas.openxmlformats.org/officeDocument/2006/relationships/image" Target="../media/image65.png"/><Relationship Id="rId4" Type="http://schemas.openxmlformats.org/officeDocument/2006/relationships/image" Target="../media/image1.png"/><Relationship Id="rId14" Type="http://schemas.openxmlformats.org/officeDocument/2006/relationships/image" Target="../media/image47.png"/></Relationships>
</file>

<file path=ppt/slides/_rels/slide4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8.png"/><Relationship Id="rId18" Type="http://schemas.openxmlformats.org/officeDocument/2006/relationships/image" Target="../media/image64.png"/><Relationship Id="rId3" Type="http://schemas.openxmlformats.org/officeDocument/2006/relationships/image" Target="../media/image13.png"/><Relationship Id="rId21" Type="http://schemas.openxmlformats.org/officeDocument/2006/relationships/image" Target="../media/image68.png"/><Relationship Id="rId12" Type="http://schemas.openxmlformats.org/officeDocument/2006/relationships/image" Target="../media/image59.png"/><Relationship Id="rId17" Type="http://schemas.openxmlformats.org/officeDocument/2006/relationships/image" Target="../media/image63.png"/><Relationship Id="rId2" Type="http://schemas.openxmlformats.org/officeDocument/2006/relationships/notesSlide" Target="../notesSlides/notesSlide45.xml"/><Relationship Id="rId16" Type="http://schemas.openxmlformats.org/officeDocument/2006/relationships/image" Target="../media/image62.png"/><Relationship Id="rId20" Type="http://schemas.openxmlformats.org/officeDocument/2006/relationships/image" Target="../media/image67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58.png"/><Relationship Id="rId5" Type="http://schemas.openxmlformats.org/officeDocument/2006/relationships/image" Target="../media/image2.png"/><Relationship Id="rId15" Type="http://schemas.openxmlformats.org/officeDocument/2006/relationships/image" Target="../media/image61.png"/><Relationship Id="rId10" Type="http://schemas.openxmlformats.org/officeDocument/2006/relationships/image" Target="../media/image7.png"/><Relationship Id="rId19" Type="http://schemas.openxmlformats.org/officeDocument/2006/relationships/image" Target="../media/image65.png"/><Relationship Id="rId4" Type="http://schemas.openxmlformats.org/officeDocument/2006/relationships/image" Target="../media/image1.png"/><Relationship Id="rId14" Type="http://schemas.openxmlformats.org/officeDocument/2006/relationships/image" Target="../media/image47.png"/></Relationships>
</file>

<file path=ppt/slides/_rels/slide4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8.png"/><Relationship Id="rId18" Type="http://schemas.openxmlformats.org/officeDocument/2006/relationships/image" Target="../media/image680.png"/><Relationship Id="rId3" Type="http://schemas.openxmlformats.org/officeDocument/2006/relationships/image" Target="../media/image13.png"/><Relationship Id="rId12" Type="http://schemas.openxmlformats.org/officeDocument/2006/relationships/image" Target="../media/image59.png"/><Relationship Id="rId17" Type="http://schemas.openxmlformats.org/officeDocument/2006/relationships/image" Target="../media/image63.png"/><Relationship Id="rId2" Type="http://schemas.openxmlformats.org/officeDocument/2006/relationships/notesSlide" Target="../notesSlides/notesSlide46.xml"/><Relationship Id="rId16" Type="http://schemas.openxmlformats.org/officeDocument/2006/relationships/image" Target="../media/image62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58.png"/><Relationship Id="rId5" Type="http://schemas.openxmlformats.org/officeDocument/2006/relationships/image" Target="../media/image2.png"/><Relationship Id="rId15" Type="http://schemas.openxmlformats.org/officeDocument/2006/relationships/image" Target="../media/image61.png"/><Relationship Id="rId10" Type="http://schemas.openxmlformats.org/officeDocument/2006/relationships/image" Target="../media/image7.png"/><Relationship Id="rId19" Type="http://schemas.openxmlformats.org/officeDocument/2006/relationships/image" Target="../media/image69.png"/><Relationship Id="rId4" Type="http://schemas.openxmlformats.org/officeDocument/2006/relationships/image" Target="../media/image1.png"/><Relationship Id="rId14" Type="http://schemas.openxmlformats.org/officeDocument/2006/relationships/image" Target="../media/image47.png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7" Type="http://schemas.openxmlformats.org/officeDocument/2006/relationships/image" Target="../media/image75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4.png"/><Relationship Id="rId5" Type="http://schemas.openxmlformats.org/officeDocument/2006/relationships/image" Target="../media/image73.png"/><Relationship Id="rId4" Type="http://schemas.openxmlformats.org/officeDocument/2006/relationships/image" Target="../media/image72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7" Type="http://schemas.openxmlformats.org/officeDocument/2006/relationships/image" Target="../media/image75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4.png"/><Relationship Id="rId5" Type="http://schemas.openxmlformats.org/officeDocument/2006/relationships/image" Target="../media/image76.png"/><Relationship Id="rId4" Type="http://schemas.openxmlformats.org/officeDocument/2006/relationships/image" Target="../media/image7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14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pn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7" Type="http://schemas.openxmlformats.org/officeDocument/2006/relationships/image" Target="../media/image75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4.png"/><Relationship Id="rId5" Type="http://schemas.openxmlformats.org/officeDocument/2006/relationships/image" Target="../media/image76.png"/><Relationship Id="rId4" Type="http://schemas.openxmlformats.org/officeDocument/2006/relationships/image" Target="../media/image72.png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png"/><Relationship Id="rId3" Type="http://schemas.openxmlformats.org/officeDocument/2006/relationships/image" Target="../media/image71.png"/><Relationship Id="rId7" Type="http://schemas.openxmlformats.org/officeDocument/2006/relationships/image" Target="../media/image75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4.png"/><Relationship Id="rId5" Type="http://schemas.openxmlformats.org/officeDocument/2006/relationships/image" Target="../media/image76.png"/><Relationship Id="rId4" Type="http://schemas.openxmlformats.org/officeDocument/2006/relationships/image" Target="../media/image72.png"/><Relationship Id="rId9" Type="http://schemas.openxmlformats.org/officeDocument/2006/relationships/image" Target="../media/image78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7" Type="http://schemas.openxmlformats.org/officeDocument/2006/relationships/image" Target="../media/image75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4.png"/><Relationship Id="rId5" Type="http://schemas.openxmlformats.org/officeDocument/2006/relationships/image" Target="../media/image76.png"/><Relationship Id="rId4" Type="http://schemas.openxmlformats.org/officeDocument/2006/relationships/image" Target="../media/image72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7" Type="http://schemas.openxmlformats.org/officeDocument/2006/relationships/image" Target="../media/image75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4.png"/><Relationship Id="rId5" Type="http://schemas.openxmlformats.org/officeDocument/2006/relationships/image" Target="../media/image76.png"/><Relationship Id="rId4" Type="http://schemas.openxmlformats.org/officeDocument/2006/relationships/image" Target="../media/image72.png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png"/><Relationship Id="rId3" Type="http://schemas.openxmlformats.org/officeDocument/2006/relationships/image" Target="../media/image71.png"/><Relationship Id="rId7" Type="http://schemas.openxmlformats.org/officeDocument/2006/relationships/image" Target="../media/image75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4.png"/><Relationship Id="rId5" Type="http://schemas.openxmlformats.org/officeDocument/2006/relationships/image" Target="../media/image76.png"/><Relationship Id="rId4" Type="http://schemas.openxmlformats.org/officeDocument/2006/relationships/image" Target="../media/image72.png"/><Relationship Id="rId9" Type="http://schemas.openxmlformats.org/officeDocument/2006/relationships/image" Target="../media/image80.pn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2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2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.png"/><Relationship Id="rId7" Type="http://schemas.openxmlformats.org/officeDocument/2006/relationships/image" Target="../media/image83.pn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2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84.png"/><Relationship Id="rId3" Type="http://schemas.openxmlformats.org/officeDocument/2006/relationships/image" Target="../media/image81.png"/><Relationship Id="rId12" Type="http://schemas.openxmlformats.org/officeDocument/2006/relationships/image" Target="../media/image35.pn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2.png"/><Relationship Id="rId11" Type="http://schemas.openxmlformats.org/officeDocument/2006/relationships/image" Target="../media/image34.png"/><Relationship Id="rId5" Type="http://schemas.openxmlformats.org/officeDocument/2006/relationships/image" Target="../media/image2.png"/><Relationship Id="rId4" Type="http://schemas.openxmlformats.org/officeDocument/2006/relationships/image" Target="../media/image1.png"/><Relationship Id="rId14" Type="http://schemas.openxmlformats.org/officeDocument/2006/relationships/image" Target="../media/image83.png"/></Relationships>
</file>

<file path=ppt/slides/_rels/slide5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84.png"/><Relationship Id="rId3" Type="http://schemas.openxmlformats.org/officeDocument/2006/relationships/image" Target="../media/image81.png"/><Relationship Id="rId12" Type="http://schemas.openxmlformats.org/officeDocument/2006/relationships/image" Target="../media/image35.pn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2.png"/><Relationship Id="rId11" Type="http://schemas.openxmlformats.org/officeDocument/2006/relationships/image" Target="../media/image34.png"/><Relationship Id="rId5" Type="http://schemas.openxmlformats.org/officeDocument/2006/relationships/image" Target="../media/image2.png"/><Relationship Id="rId15" Type="http://schemas.openxmlformats.org/officeDocument/2006/relationships/image" Target="../media/image85.png"/><Relationship Id="rId4" Type="http://schemas.openxmlformats.org/officeDocument/2006/relationships/image" Target="../media/image1.png"/><Relationship Id="rId14" Type="http://schemas.openxmlformats.org/officeDocument/2006/relationships/image" Target="../media/image8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140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png"/></Relationships>
</file>

<file path=ppt/slides/_rels/slide6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84.png"/><Relationship Id="rId3" Type="http://schemas.openxmlformats.org/officeDocument/2006/relationships/image" Target="../media/image81.png"/><Relationship Id="rId12" Type="http://schemas.openxmlformats.org/officeDocument/2006/relationships/image" Target="../media/image35.png"/><Relationship Id="rId2" Type="http://schemas.openxmlformats.org/officeDocument/2006/relationships/notesSlide" Target="../notesSlides/notesSlide59.xml"/><Relationship Id="rId16" Type="http://schemas.openxmlformats.org/officeDocument/2006/relationships/image" Target="../media/image8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2.png"/><Relationship Id="rId11" Type="http://schemas.openxmlformats.org/officeDocument/2006/relationships/image" Target="../media/image34.png"/><Relationship Id="rId5" Type="http://schemas.openxmlformats.org/officeDocument/2006/relationships/image" Target="../media/image2.png"/><Relationship Id="rId15" Type="http://schemas.openxmlformats.org/officeDocument/2006/relationships/image" Target="../media/image85.png"/><Relationship Id="rId4" Type="http://schemas.openxmlformats.org/officeDocument/2006/relationships/image" Target="../media/image1.png"/><Relationship Id="rId14" Type="http://schemas.openxmlformats.org/officeDocument/2006/relationships/image" Target="../media/image83.png"/></Relationships>
</file>

<file path=ppt/slides/_rels/slide6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84.png"/><Relationship Id="rId3" Type="http://schemas.openxmlformats.org/officeDocument/2006/relationships/image" Target="../media/image81.png"/><Relationship Id="rId12" Type="http://schemas.openxmlformats.org/officeDocument/2006/relationships/image" Target="../media/image35.png"/><Relationship Id="rId2" Type="http://schemas.openxmlformats.org/officeDocument/2006/relationships/notesSlide" Target="../notesSlides/notesSlide60.xml"/><Relationship Id="rId16" Type="http://schemas.openxmlformats.org/officeDocument/2006/relationships/image" Target="../media/image8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2.png"/><Relationship Id="rId11" Type="http://schemas.openxmlformats.org/officeDocument/2006/relationships/image" Target="../media/image34.png"/><Relationship Id="rId5" Type="http://schemas.openxmlformats.org/officeDocument/2006/relationships/image" Target="../media/image2.png"/><Relationship Id="rId15" Type="http://schemas.openxmlformats.org/officeDocument/2006/relationships/image" Target="../media/image86.png"/><Relationship Id="rId4" Type="http://schemas.openxmlformats.org/officeDocument/2006/relationships/image" Target="../media/image1.png"/><Relationship Id="rId14" Type="http://schemas.openxmlformats.org/officeDocument/2006/relationships/image" Target="../media/image83.png"/></Relationships>
</file>

<file path=ppt/slides/_rels/slide6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84.png"/><Relationship Id="rId3" Type="http://schemas.openxmlformats.org/officeDocument/2006/relationships/image" Target="../media/image81.png"/><Relationship Id="rId12" Type="http://schemas.openxmlformats.org/officeDocument/2006/relationships/image" Target="../media/image35.png"/><Relationship Id="rId17" Type="http://schemas.openxmlformats.org/officeDocument/2006/relationships/image" Target="../media/image88.png"/><Relationship Id="rId2" Type="http://schemas.openxmlformats.org/officeDocument/2006/relationships/notesSlide" Target="../notesSlides/notesSlide61.xml"/><Relationship Id="rId16" Type="http://schemas.openxmlformats.org/officeDocument/2006/relationships/image" Target="../media/image8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2.png"/><Relationship Id="rId11" Type="http://schemas.openxmlformats.org/officeDocument/2006/relationships/image" Target="../media/image34.png"/><Relationship Id="rId5" Type="http://schemas.openxmlformats.org/officeDocument/2006/relationships/image" Target="../media/image2.png"/><Relationship Id="rId15" Type="http://schemas.openxmlformats.org/officeDocument/2006/relationships/image" Target="../media/image86.png"/><Relationship Id="rId4" Type="http://schemas.openxmlformats.org/officeDocument/2006/relationships/image" Target="../media/image1.png"/><Relationship Id="rId14" Type="http://schemas.openxmlformats.org/officeDocument/2006/relationships/image" Target="../media/image83.png"/></Relationships>
</file>

<file path=ppt/slides/_rels/slide6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84.png"/><Relationship Id="rId3" Type="http://schemas.openxmlformats.org/officeDocument/2006/relationships/image" Target="../media/image81.png"/><Relationship Id="rId12" Type="http://schemas.openxmlformats.org/officeDocument/2006/relationships/image" Target="../media/image35.png"/><Relationship Id="rId17" Type="http://schemas.openxmlformats.org/officeDocument/2006/relationships/image" Target="../media/image89.png"/><Relationship Id="rId2" Type="http://schemas.openxmlformats.org/officeDocument/2006/relationships/notesSlide" Target="../notesSlides/notesSlide62.xml"/><Relationship Id="rId16" Type="http://schemas.openxmlformats.org/officeDocument/2006/relationships/image" Target="../media/image8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2.png"/><Relationship Id="rId11" Type="http://schemas.openxmlformats.org/officeDocument/2006/relationships/image" Target="../media/image34.png"/><Relationship Id="rId5" Type="http://schemas.openxmlformats.org/officeDocument/2006/relationships/image" Target="../media/image2.png"/><Relationship Id="rId15" Type="http://schemas.openxmlformats.org/officeDocument/2006/relationships/image" Target="../media/image86.png"/><Relationship Id="rId4" Type="http://schemas.openxmlformats.org/officeDocument/2006/relationships/image" Target="../media/image1.png"/><Relationship Id="rId14" Type="http://schemas.openxmlformats.org/officeDocument/2006/relationships/image" Target="../media/image83.png"/></Relationships>
</file>

<file path=ppt/slides/_rels/slide6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84.png"/><Relationship Id="rId3" Type="http://schemas.openxmlformats.org/officeDocument/2006/relationships/image" Target="../media/image81.png"/><Relationship Id="rId12" Type="http://schemas.openxmlformats.org/officeDocument/2006/relationships/image" Target="../media/image35.png"/><Relationship Id="rId17" Type="http://schemas.openxmlformats.org/officeDocument/2006/relationships/image" Target="../media/image90.png"/><Relationship Id="rId2" Type="http://schemas.openxmlformats.org/officeDocument/2006/relationships/notesSlide" Target="../notesSlides/notesSlide63.xml"/><Relationship Id="rId16" Type="http://schemas.openxmlformats.org/officeDocument/2006/relationships/image" Target="../media/image8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2.png"/><Relationship Id="rId11" Type="http://schemas.openxmlformats.org/officeDocument/2006/relationships/image" Target="../media/image34.png"/><Relationship Id="rId5" Type="http://schemas.openxmlformats.org/officeDocument/2006/relationships/image" Target="../media/image2.png"/><Relationship Id="rId15" Type="http://schemas.openxmlformats.org/officeDocument/2006/relationships/image" Target="../media/image86.png"/><Relationship Id="rId4" Type="http://schemas.openxmlformats.org/officeDocument/2006/relationships/image" Target="../media/image1.png"/><Relationship Id="rId14" Type="http://schemas.openxmlformats.org/officeDocument/2006/relationships/image" Target="../media/image83.png"/></Relationships>
</file>

<file path=ppt/slides/_rels/slide6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84.png"/><Relationship Id="rId3" Type="http://schemas.openxmlformats.org/officeDocument/2006/relationships/image" Target="../media/image81.png"/><Relationship Id="rId12" Type="http://schemas.openxmlformats.org/officeDocument/2006/relationships/image" Target="../media/image35.png"/><Relationship Id="rId17" Type="http://schemas.openxmlformats.org/officeDocument/2006/relationships/image" Target="../media/image91.png"/><Relationship Id="rId2" Type="http://schemas.openxmlformats.org/officeDocument/2006/relationships/notesSlide" Target="../notesSlides/notesSlide64.xml"/><Relationship Id="rId16" Type="http://schemas.openxmlformats.org/officeDocument/2006/relationships/image" Target="../media/image8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2.png"/><Relationship Id="rId11" Type="http://schemas.openxmlformats.org/officeDocument/2006/relationships/image" Target="../media/image34.png"/><Relationship Id="rId5" Type="http://schemas.openxmlformats.org/officeDocument/2006/relationships/image" Target="../media/image2.png"/><Relationship Id="rId15" Type="http://schemas.openxmlformats.org/officeDocument/2006/relationships/image" Target="../media/image86.png"/><Relationship Id="rId4" Type="http://schemas.openxmlformats.org/officeDocument/2006/relationships/image" Target="../media/image1.png"/><Relationship Id="rId14" Type="http://schemas.openxmlformats.org/officeDocument/2006/relationships/image" Target="../media/image83.png"/></Relationships>
</file>

<file path=ppt/slides/_rels/slide6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84.png"/><Relationship Id="rId3" Type="http://schemas.openxmlformats.org/officeDocument/2006/relationships/image" Target="../media/image81.png"/><Relationship Id="rId12" Type="http://schemas.openxmlformats.org/officeDocument/2006/relationships/image" Target="../media/image35.png"/><Relationship Id="rId2" Type="http://schemas.openxmlformats.org/officeDocument/2006/relationships/notesSlide" Target="../notesSlides/notesSlide65.xml"/><Relationship Id="rId16" Type="http://schemas.openxmlformats.org/officeDocument/2006/relationships/image" Target="../media/image9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2.png"/><Relationship Id="rId11" Type="http://schemas.openxmlformats.org/officeDocument/2006/relationships/image" Target="../media/image34.png"/><Relationship Id="rId5" Type="http://schemas.openxmlformats.org/officeDocument/2006/relationships/image" Target="../media/image2.png"/><Relationship Id="rId15" Type="http://schemas.openxmlformats.org/officeDocument/2006/relationships/image" Target="../media/image92.png"/><Relationship Id="rId4" Type="http://schemas.openxmlformats.org/officeDocument/2006/relationships/image" Target="../media/image1.png"/><Relationship Id="rId14" Type="http://schemas.openxmlformats.org/officeDocument/2006/relationships/image" Target="../media/image83.png"/></Relationships>
</file>

<file path=ppt/slides/_rels/slide6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84.png"/><Relationship Id="rId3" Type="http://schemas.openxmlformats.org/officeDocument/2006/relationships/image" Target="../media/image81.png"/><Relationship Id="rId12" Type="http://schemas.openxmlformats.org/officeDocument/2006/relationships/image" Target="../media/image35.png"/><Relationship Id="rId17" Type="http://schemas.openxmlformats.org/officeDocument/2006/relationships/image" Target="../media/image94.png"/><Relationship Id="rId2" Type="http://schemas.openxmlformats.org/officeDocument/2006/relationships/notesSlide" Target="../notesSlides/notesSlide66.xml"/><Relationship Id="rId16" Type="http://schemas.openxmlformats.org/officeDocument/2006/relationships/image" Target="../media/image9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2.png"/><Relationship Id="rId11" Type="http://schemas.openxmlformats.org/officeDocument/2006/relationships/image" Target="../media/image34.png"/><Relationship Id="rId5" Type="http://schemas.openxmlformats.org/officeDocument/2006/relationships/image" Target="../media/image2.png"/><Relationship Id="rId15" Type="http://schemas.openxmlformats.org/officeDocument/2006/relationships/image" Target="../media/image92.png"/><Relationship Id="rId4" Type="http://schemas.openxmlformats.org/officeDocument/2006/relationships/image" Target="../media/image1.png"/><Relationship Id="rId14" Type="http://schemas.openxmlformats.org/officeDocument/2006/relationships/image" Target="../media/image83.png"/></Relationships>
</file>

<file path=ppt/slides/_rels/slide6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84.png"/><Relationship Id="rId18" Type="http://schemas.openxmlformats.org/officeDocument/2006/relationships/image" Target="../media/image94.png"/><Relationship Id="rId3" Type="http://schemas.openxmlformats.org/officeDocument/2006/relationships/image" Target="../media/image81.png"/><Relationship Id="rId12" Type="http://schemas.openxmlformats.org/officeDocument/2006/relationships/image" Target="../media/image35.png"/><Relationship Id="rId17" Type="http://schemas.openxmlformats.org/officeDocument/2006/relationships/image" Target="../media/image95.png"/><Relationship Id="rId2" Type="http://schemas.openxmlformats.org/officeDocument/2006/relationships/notesSlide" Target="../notesSlides/notesSlide67.xml"/><Relationship Id="rId16" Type="http://schemas.openxmlformats.org/officeDocument/2006/relationships/image" Target="../media/image9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2.png"/><Relationship Id="rId11" Type="http://schemas.openxmlformats.org/officeDocument/2006/relationships/image" Target="../media/image34.png"/><Relationship Id="rId5" Type="http://schemas.openxmlformats.org/officeDocument/2006/relationships/image" Target="../media/image2.png"/><Relationship Id="rId15" Type="http://schemas.openxmlformats.org/officeDocument/2006/relationships/image" Target="../media/image92.png"/><Relationship Id="rId4" Type="http://schemas.openxmlformats.org/officeDocument/2006/relationships/image" Target="../media/image1.png"/><Relationship Id="rId14" Type="http://schemas.openxmlformats.org/officeDocument/2006/relationships/image" Target="../media/image83.png"/></Relationships>
</file>

<file path=ppt/slides/_rels/slide6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84.png"/><Relationship Id="rId18" Type="http://schemas.openxmlformats.org/officeDocument/2006/relationships/image" Target="../media/image94.png"/><Relationship Id="rId3" Type="http://schemas.openxmlformats.org/officeDocument/2006/relationships/image" Target="../media/image81.png"/><Relationship Id="rId12" Type="http://schemas.openxmlformats.org/officeDocument/2006/relationships/image" Target="../media/image35.png"/><Relationship Id="rId17" Type="http://schemas.openxmlformats.org/officeDocument/2006/relationships/image" Target="../media/image96.png"/><Relationship Id="rId2" Type="http://schemas.openxmlformats.org/officeDocument/2006/relationships/notesSlide" Target="../notesSlides/notesSlide68.xml"/><Relationship Id="rId16" Type="http://schemas.openxmlformats.org/officeDocument/2006/relationships/image" Target="../media/image9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2.png"/><Relationship Id="rId11" Type="http://schemas.openxmlformats.org/officeDocument/2006/relationships/image" Target="../media/image34.png"/><Relationship Id="rId5" Type="http://schemas.openxmlformats.org/officeDocument/2006/relationships/image" Target="../media/image2.png"/><Relationship Id="rId15" Type="http://schemas.openxmlformats.org/officeDocument/2006/relationships/image" Target="../media/image92.png"/><Relationship Id="rId4" Type="http://schemas.openxmlformats.org/officeDocument/2006/relationships/image" Target="../media/image1.png"/><Relationship Id="rId14" Type="http://schemas.openxmlformats.org/officeDocument/2006/relationships/image" Target="../media/image83.png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6.png"/><Relationship Id="rId3" Type="http://schemas.openxmlformats.org/officeDocument/2006/relationships/image" Target="../media/image13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140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14" Type="http://schemas.openxmlformats.org/officeDocument/2006/relationships/image" Target="../media/image17.png"/></Relationships>
</file>

<file path=ppt/slides/_rels/slide7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84.png"/><Relationship Id="rId18" Type="http://schemas.openxmlformats.org/officeDocument/2006/relationships/image" Target="../media/image98.png"/><Relationship Id="rId3" Type="http://schemas.openxmlformats.org/officeDocument/2006/relationships/image" Target="../media/image81.png"/><Relationship Id="rId12" Type="http://schemas.openxmlformats.org/officeDocument/2006/relationships/image" Target="../media/image35.png"/><Relationship Id="rId17" Type="http://schemas.openxmlformats.org/officeDocument/2006/relationships/image" Target="../media/image97.png"/><Relationship Id="rId2" Type="http://schemas.openxmlformats.org/officeDocument/2006/relationships/notesSlide" Target="../notesSlides/notesSlide69.xml"/><Relationship Id="rId16" Type="http://schemas.openxmlformats.org/officeDocument/2006/relationships/image" Target="../media/image93.png"/><Relationship Id="rId20" Type="http://schemas.openxmlformats.org/officeDocument/2006/relationships/image" Target="../media/image9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2.png"/><Relationship Id="rId11" Type="http://schemas.openxmlformats.org/officeDocument/2006/relationships/image" Target="../media/image34.png"/><Relationship Id="rId5" Type="http://schemas.openxmlformats.org/officeDocument/2006/relationships/image" Target="../media/image2.png"/><Relationship Id="rId15" Type="http://schemas.openxmlformats.org/officeDocument/2006/relationships/image" Target="../media/image92.png"/><Relationship Id="rId19" Type="http://schemas.openxmlformats.org/officeDocument/2006/relationships/image" Target="../media/image94.png"/><Relationship Id="rId4" Type="http://schemas.openxmlformats.org/officeDocument/2006/relationships/image" Target="../media/image1.png"/><Relationship Id="rId14" Type="http://schemas.openxmlformats.org/officeDocument/2006/relationships/image" Target="../media/image83.png"/></Relationships>
</file>

<file path=ppt/slides/_rels/slide7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84.png"/><Relationship Id="rId18" Type="http://schemas.openxmlformats.org/officeDocument/2006/relationships/image" Target="../media/image98.png"/><Relationship Id="rId3" Type="http://schemas.openxmlformats.org/officeDocument/2006/relationships/image" Target="../media/image81.png"/><Relationship Id="rId21" Type="http://schemas.openxmlformats.org/officeDocument/2006/relationships/image" Target="../media/image100.png"/><Relationship Id="rId12" Type="http://schemas.openxmlformats.org/officeDocument/2006/relationships/image" Target="../media/image35.png"/><Relationship Id="rId17" Type="http://schemas.openxmlformats.org/officeDocument/2006/relationships/image" Target="../media/image97.png"/><Relationship Id="rId2" Type="http://schemas.openxmlformats.org/officeDocument/2006/relationships/notesSlide" Target="../notesSlides/notesSlide70.xml"/><Relationship Id="rId16" Type="http://schemas.openxmlformats.org/officeDocument/2006/relationships/image" Target="../media/image93.png"/><Relationship Id="rId20" Type="http://schemas.openxmlformats.org/officeDocument/2006/relationships/image" Target="../media/image9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2.png"/><Relationship Id="rId11" Type="http://schemas.openxmlformats.org/officeDocument/2006/relationships/image" Target="../media/image34.png"/><Relationship Id="rId5" Type="http://schemas.openxmlformats.org/officeDocument/2006/relationships/image" Target="../media/image2.png"/><Relationship Id="rId15" Type="http://schemas.openxmlformats.org/officeDocument/2006/relationships/image" Target="../media/image92.png"/><Relationship Id="rId19" Type="http://schemas.openxmlformats.org/officeDocument/2006/relationships/image" Target="../media/image99.png"/><Relationship Id="rId4" Type="http://schemas.openxmlformats.org/officeDocument/2006/relationships/image" Target="../media/image1.png"/><Relationship Id="rId14" Type="http://schemas.openxmlformats.org/officeDocument/2006/relationships/image" Target="../media/image83.png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.png"/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2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.png"/><Relationship Id="rId7" Type="http://schemas.openxmlformats.org/officeDocument/2006/relationships/image" Target="../media/image101.png"/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2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7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2.png"/><Relationship Id="rId3" Type="http://schemas.openxmlformats.org/officeDocument/2006/relationships/image" Target="../media/image81.png"/><Relationship Id="rId7" Type="http://schemas.openxmlformats.org/officeDocument/2006/relationships/image" Target="../media/image101.png"/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2.png"/><Relationship Id="rId5" Type="http://schemas.openxmlformats.org/officeDocument/2006/relationships/image" Target="../media/image2.png"/><Relationship Id="rId10" Type="http://schemas.openxmlformats.org/officeDocument/2006/relationships/image" Target="../media/image104.png"/><Relationship Id="rId4" Type="http://schemas.openxmlformats.org/officeDocument/2006/relationships/image" Target="../media/image1.png"/><Relationship Id="rId9" Type="http://schemas.openxmlformats.org/officeDocument/2006/relationships/image" Target="../media/image103.png"/></Relationships>
</file>

<file path=ppt/slides/_rels/slide7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2.png"/><Relationship Id="rId3" Type="http://schemas.openxmlformats.org/officeDocument/2006/relationships/image" Target="../media/image81.png"/><Relationship Id="rId7" Type="http://schemas.openxmlformats.org/officeDocument/2006/relationships/image" Target="../media/image101.png"/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2.png"/><Relationship Id="rId11" Type="http://schemas.openxmlformats.org/officeDocument/2006/relationships/image" Target="../media/image105.png"/><Relationship Id="rId5" Type="http://schemas.openxmlformats.org/officeDocument/2006/relationships/image" Target="../media/image2.png"/><Relationship Id="rId10" Type="http://schemas.openxmlformats.org/officeDocument/2006/relationships/image" Target="../media/image104.png"/><Relationship Id="rId4" Type="http://schemas.openxmlformats.org/officeDocument/2006/relationships/image" Target="../media/image1.png"/><Relationship Id="rId9" Type="http://schemas.openxmlformats.org/officeDocument/2006/relationships/image" Target="../media/image103.png"/></Relationships>
</file>

<file path=ppt/slides/_rels/slide7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2.png"/><Relationship Id="rId3" Type="http://schemas.openxmlformats.org/officeDocument/2006/relationships/image" Target="../media/image81.png"/><Relationship Id="rId7" Type="http://schemas.openxmlformats.org/officeDocument/2006/relationships/image" Target="../media/image101.png"/><Relationship Id="rId12" Type="http://schemas.openxmlformats.org/officeDocument/2006/relationships/image" Target="../media/image107.png"/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2.png"/><Relationship Id="rId11" Type="http://schemas.openxmlformats.org/officeDocument/2006/relationships/image" Target="../media/image106.png"/><Relationship Id="rId5" Type="http://schemas.openxmlformats.org/officeDocument/2006/relationships/image" Target="../media/image2.png"/><Relationship Id="rId10" Type="http://schemas.openxmlformats.org/officeDocument/2006/relationships/image" Target="../media/image104.png"/><Relationship Id="rId4" Type="http://schemas.openxmlformats.org/officeDocument/2006/relationships/image" Target="../media/image1.png"/><Relationship Id="rId9" Type="http://schemas.openxmlformats.org/officeDocument/2006/relationships/image" Target="../media/image103.png"/></Relationships>
</file>

<file path=ppt/slides/_rels/slide7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2.png"/><Relationship Id="rId13" Type="http://schemas.openxmlformats.org/officeDocument/2006/relationships/image" Target="../media/image108.png"/><Relationship Id="rId3" Type="http://schemas.openxmlformats.org/officeDocument/2006/relationships/image" Target="../media/image81.png"/><Relationship Id="rId7" Type="http://schemas.openxmlformats.org/officeDocument/2006/relationships/image" Target="../media/image101.png"/><Relationship Id="rId12" Type="http://schemas.openxmlformats.org/officeDocument/2006/relationships/image" Target="../media/image107.png"/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2.png"/><Relationship Id="rId11" Type="http://schemas.openxmlformats.org/officeDocument/2006/relationships/image" Target="../media/image106.png"/><Relationship Id="rId5" Type="http://schemas.openxmlformats.org/officeDocument/2006/relationships/image" Target="../media/image2.png"/><Relationship Id="rId10" Type="http://schemas.openxmlformats.org/officeDocument/2006/relationships/image" Target="../media/image104.png"/><Relationship Id="rId4" Type="http://schemas.openxmlformats.org/officeDocument/2006/relationships/image" Target="../media/image1.png"/><Relationship Id="rId9" Type="http://schemas.openxmlformats.org/officeDocument/2006/relationships/image" Target="../media/image103.png"/></Relationships>
</file>

<file path=ppt/slides/_rels/slide7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png"/><Relationship Id="rId13" Type="http://schemas.openxmlformats.org/officeDocument/2006/relationships/image" Target="../media/image111.png"/><Relationship Id="rId3" Type="http://schemas.openxmlformats.org/officeDocument/2006/relationships/image" Target="../media/image109.png"/><Relationship Id="rId7" Type="http://schemas.openxmlformats.org/officeDocument/2006/relationships/image" Target="../media/image75.png"/><Relationship Id="rId12" Type="http://schemas.openxmlformats.org/officeDocument/2006/relationships/image" Target="../media/image110.png"/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4.png"/><Relationship Id="rId11" Type="http://schemas.openxmlformats.org/officeDocument/2006/relationships/image" Target="../media/image78.png"/><Relationship Id="rId5" Type="http://schemas.openxmlformats.org/officeDocument/2006/relationships/image" Target="../media/image76.png"/><Relationship Id="rId10" Type="http://schemas.openxmlformats.org/officeDocument/2006/relationships/image" Target="../media/image77.png"/><Relationship Id="rId4" Type="http://schemas.openxmlformats.org/officeDocument/2006/relationships/image" Target="../media/image72.png"/><Relationship Id="rId9" Type="http://schemas.openxmlformats.org/officeDocument/2006/relationships/image" Target="../media/image80.png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140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1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9.png"/><Relationship Id="rId3" Type="http://schemas.openxmlformats.org/officeDocument/2006/relationships/image" Target="../media/image13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140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1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DC05F3E-9E57-49A8-863B-BEBB25AAAE31}"/>
              </a:ext>
            </a:extLst>
          </p:cNvPr>
          <p:cNvSpPr/>
          <p:nvPr/>
        </p:nvSpPr>
        <p:spPr>
          <a:xfrm>
            <a:off x="0" y="4344683"/>
            <a:ext cx="9144000" cy="7753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9DD6B75-5E8A-418C-944D-A59F4AB206AE}"/>
              </a:ext>
            </a:extLst>
          </p:cNvPr>
          <p:cNvCxnSpPr/>
          <p:nvPr/>
        </p:nvCxnSpPr>
        <p:spPr>
          <a:xfrm>
            <a:off x="643467" y="2154699"/>
            <a:ext cx="7857066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/>
                </a:gs>
                <a:gs pos="15000">
                  <a:schemeClr val="tx1">
                    <a:lumMod val="75000"/>
                    <a:lumOff val="25000"/>
                  </a:schemeClr>
                </a:gs>
                <a:gs pos="85000">
                  <a:schemeClr val="tx1">
                    <a:lumMod val="75000"/>
                    <a:lumOff val="25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8AA8FFBD-8F59-45E4-A951-3BDF390EFE28}"/>
              </a:ext>
            </a:extLst>
          </p:cNvPr>
          <p:cNvSpPr/>
          <p:nvPr/>
        </p:nvSpPr>
        <p:spPr>
          <a:xfrm>
            <a:off x="2349344" y="1383414"/>
            <a:ext cx="444531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spc="300" dirty="0">
                <a:latin typeface="Bold sand ms"/>
                <a:cs typeface="Mongolian Baiti" panose="03000500000000000000" pitchFamily="66" charset="0"/>
              </a:rPr>
              <a:t>SOA Exam FM</a:t>
            </a:r>
            <a:endParaRPr lang="mk-MK" sz="4400" b="1" spc="300" dirty="0">
              <a:latin typeface="Bold sand ms"/>
              <a:cs typeface="Mongolian Baiti" panose="03000500000000000000" pitchFamily="66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A4C1F0D-0DDC-4F66-A892-952589DE9CD9}"/>
              </a:ext>
            </a:extLst>
          </p:cNvPr>
          <p:cNvSpPr/>
          <p:nvPr/>
        </p:nvSpPr>
        <p:spPr>
          <a:xfrm>
            <a:off x="643469" y="2161529"/>
            <a:ext cx="78570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Bold sand ms"/>
                <a:cs typeface="Calibri Light" panose="020F0302020204030204" pitchFamily="34" charset="0"/>
              </a:rPr>
              <a:t>Module 2 – Section 2</a:t>
            </a:r>
            <a:endParaRPr lang="mk-MK" sz="2800" dirty="0">
              <a:latin typeface="Bold sand ms"/>
              <a:cs typeface="Calibri Light" panose="020F0302020204030204" pitchFamily="34" charset="0"/>
            </a:endParaRPr>
          </a:p>
          <a:p>
            <a:pPr algn="ctr"/>
            <a:endParaRPr lang="mk-MK" sz="2800" dirty="0">
              <a:latin typeface="Bold sand ms"/>
              <a:cs typeface="Calibri Light" panose="020F0302020204030204" pitchFamily="34" charset="0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97156F5-7FA1-4E55-B8F7-3EF8D2C43323}"/>
              </a:ext>
            </a:extLst>
          </p:cNvPr>
          <p:cNvCxnSpPr/>
          <p:nvPr/>
        </p:nvCxnSpPr>
        <p:spPr>
          <a:xfrm>
            <a:off x="643467" y="2684749"/>
            <a:ext cx="7857066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/>
                </a:gs>
                <a:gs pos="15000">
                  <a:schemeClr val="tx1">
                    <a:lumMod val="75000"/>
                    <a:lumOff val="25000"/>
                  </a:schemeClr>
                </a:gs>
                <a:gs pos="85000">
                  <a:schemeClr val="tx1">
                    <a:lumMod val="75000"/>
                    <a:lumOff val="25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FB7C72F6-BD2D-423F-BC67-66618F619D7B}"/>
              </a:ext>
            </a:extLst>
          </p:cNvPr>
          <p:cNvSpPr/>
          <p:nvPr/>
        </p:nvSpPr>
        <p:spPr>
          <a:xfrm>
            <a:off x="0" y="4425860"/>
            <a:ext cx="9144000" cy="643533"/>
          </a:xfrm>
          <a:prstGeom prst="rect">
            <a:avLst/>
          </a:prstGeom>
          <a:solidFill>
            <a:srgbClr val="4F8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04938B3-7A68-4666-A8FA-CA571DB57FCC}"/>
              </a:ext>
            </a:extLst>
          </p:cNvPr>
          <p:cNvSpPr/>
          <p:nvPr/>
        </p:nvSpPr>
        <p:spPr>
          <a:xfrm>
            <a:off x="0" y="4409192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Bold sand ms"/>
                <a:cs typeface="Mongolian Baiti" panose="03000500000000000000" pitchFamily="66" charset="0"/>
              </a:rPr>
              <a:t>Basic Annuity Formulas</a:t>
            </a:r>
            <a:endParaRPr lang="mk-MK" sz="3600" dirty="0">
              <a:solidFill>
                <a:schemeClr val="bg1"/>
              </a:solidFill>
              <a:latin typeface="Bold sand ms"/>
              <a:cs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695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𝐀𝐧𝐧𝐮𝐢𝐭𝐲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𝐅𝐨𝐫𝐦𝐮𝐥𝐚𝐬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Connector 44"/>
          <p:cNvCxnSpPr>
            <a:cxnSpLocks/>
          </p:cNvCxnSpPr>
          <p:nvPr/>
        </p:nvCxnSpPr>
        <p:spPr>
          <a:xfrm>
            <a:off x="2587752" y="312420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424687" y="3489960"/>
                <a:ext cx="39536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4687" y="3489960"/>
                <a:ext cx="395365" cy="348493"/>
              </a:xfrm>
              <a:prstGeom prst="rect">
                <a:avLst/>
              </a:prstGeom>
              <a:blipFill rotWithShape="0">
                <a:blip r:embed="rId7"/>
                <a:stretch>
                  <a:fillRect l="-9231" t="-3509" r="-33846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1818" t="-146000" r="-5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895600" y="4035623"/>
                <a:ext cx="326538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charset="0"/>
                        </a:rPr>
                        <m:t>𝑉𝐸𝑃</m:t>
                      </m:r>
                      <m:r>
                        <a:rPr lang="en-US" sz="2000" i="1">
                          <a:latin typeface="Cambria Math" charset="0"/>
                        </a:rPr>
                        <m:t>−</m:t>
                      </m:r>
                      <m:r>
                        <a:rPr lang="en-US" sz="2000">
                          <a:latin typeface="Cambria Math" charset="0"/>
                        </a:rPr>
                        <m:t>”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Value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Each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Payment</m:t>
                      </m:r>
                      <m:r>
                        <a:rPr lang="en-US" sz="2000" i="1">
                          <a:latin typeface="Cambria Math" charset="0"/>
                        </a:rPr>
                        <m:t>”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4035623"/>
                <a:ext cx="3265381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1306" t="-143137" r="-1493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752600" y="5290307"/>
                <a:ext cx="39536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5290307"/>
                <a:ext cx="395365" cy="348493"/>
              </a:xfrm>
              <a:prstGeom prst="rect">
                <a:avLst/>
              </a:prstGeom>
              <a:blipFill rotWithShape="0">
                <a:blip r:embed="rId12"/>
                <a:stretch>
                  <a:fillRect l="-9375" t="-3509" r="-35938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209800" y="5331023"/>
                <a:ext cx="116666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1+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5331023"/>
                <a:ext cx="1166666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2618" r="-3665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209800" y="5256312"/>
                <a:ext cx="2724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𝑉𝐸𝑃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5256312"/>
                <a:ext cx="272446" cy="153888"/>
              </a:xfrm>
              <a:prstGeom prst="rect">
                <a:avLst/>
              </a:prstGeom>
              <a:blipFill rotWithShape="0">
                <a:blip r:embed="rId14"/>
                <a:stretch>
                  <a:fillRect l="-13636" r="-9091"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405334" y="5331023"/>
                <a:ext cx="51244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5334" y="5331023"/>
                <a:ext cx="512448" cy="307777"/>
              </a:xfrm>
              <a:prstGeom prst="rect">
                <a:avLst/>
              </a:prstGeom>
              <a:blipFill rotWithShape="0">
                <a:blip r:embed="rId15"/>
                <a:stretch>
                  <a:fillRect l="-3571" r="-9524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55638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𝐀𝐧𝐧𝐮𝐢𝐭𝐲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𝐅𝐨𝐫𝐦𝐮𝐥𝐚𝐬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Connector 44"/>
          <p:cNvCxnSpPr>
            <a:cxnSpLocks/>
          </p:cNvCxnSpPr>
          <p:nvPr/>
        </p:nvCxnSpPr>
        <p:spPr>
          <a:xfrm>
            <a:off x="2587752" y="312420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424687" y="3489960"/>
                <a:ext cx="39536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4687" y="3489960"/>
                <a:ext cx="395365" cy="348493"/>
              </a:xfrm>
              <a:prstGeom prst="rect">
                <a:avLst/>
              </a:prstGeom>
              <a:blipFill rotWithShape="0">
                <a:blip r:embed="rId7"/>
                <a:stretch>
                  <a:fillRect l="-9231" t="-3509" r="-33846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1818" t="-146000" r="-5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895600" y="4035623"/>
                <a:ext cx="326538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charset="0"/>
                        </a:rPr>
                        <m:t>𝑉𝐸𝑃</m:t>
                      </m:r>
                      <m:r>
                        <a:rPr lang="en-US" sz="2000" i="1">
                          <a:latin typeface="Cambria Math" charset="0"/>
                        </a:rPr>
                        <m:t>−</m:t>
                      </m:r>
                      <m:r>
                        <a:rPr lang="en-US" sz="2000">
                          <a:latin typeface="Cambria Math" charset="0"/>
                        </a:rPr>
                        <m:t>”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Value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Each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Payment</m:t>
                      </m:r>
                      <m:r>
                        <a:rPr lang="en-US" sz="2000" i="1">
                          <a:latin typeface="Cambria Math" charset="0"/>
                        </a:rPr>
                        <m:t>”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4035623"/>
                <a:ext cx="3265381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1306" t="-143137" r="-1493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752600" y="5290307"/>
                <a:ext cx="39536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5290307"/>
                <a:ext cx="395365" cy="348493"/>
              </a:xfrm>
              <a:prstGeom prst="rect">
                <a:avLst/>
              </a:prstGeom>
              <a:blipFill rotWithShape="0">
                <a:blip r:embed="rId12"/>
                <a:stretch>
                  <a:fillRect l="-9375" t="-3509" r="-35938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209800" y="5331023"/>
                <a:ext cx="116666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1+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5331023"/>
                <a:ext cx="1166666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2618" r="-3665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209800" y="5256312"/>
                <a:ext cx="2724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𝑉𝐸𝑃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5256312"/>
                <a:ext cx="272446" cy="153888"/>
              </a:xfrm>
              <a:prstGeom prst="rect">
                <a:avLst/>
              </a:prstGeom>
              <a:blipFill rotWithShape="0">
                <a:blip r:embed="rId14"/>
                <a:stretch>
                  <a:fillRect l="-13636" r="-9091"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405334" y="5331023"/>
                <a:ext cx="110485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5334" y="5331023"/>
                <a:ext cx="1104853" cy="307777"/>
              </a:xfrm>
              <a:prstGeom prst="rect">
                <a:avLst/>
              </a:prstGeom>
              <a:blipFill rotWithShape="0">
                <a:blip r:embed="rId15"/>
                <a:stretch>
                  <a:fillRect l="-1657" t="-2000" r="-2210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83167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𝐀𝐧𝐧𝐮𝐢𝐭𝐲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𝐅𝐨𝐫𝐦𝐮𝐥𝐚𝐬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Connector 44"/>
          <p:cNvCxnSpPr>
            <a:cxnSpLocks/>
          </p:cNvCxnSpPr>
          <p:nvPr/>
        </p:nvCxnSpPr>
        <p:spPr>
          <a:xfrm>
            <a:off x="2587752" y="312420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424687" y="3489960"/>
                <a:ext cx="39536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4687" y="3489960"/>
                <a:ext cx="395365" cy="348493"/>
              </a:xfrm>
              <a:prstGeom prst="rect">
                <a:avLst/>
              </a:prstGeom>
              <a:blipFill rotWithShape="0">
                <a:blip r:embed="rId7"/>
                <a:stretch>
                  <a:fillRect l="-9231" t="-3509" r="-33846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1818" t="-146000" r="-5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895600" y="4035623"/>
                <a:ext cx="326538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charset="0"/>
                        </a:rPr>
                        <m:t>𝑉𝐸𝑃</m:t>
                      </m:r>
                      <m:r>
                        <a:rPr lang="en-US" sz="2000" i="1">
                          <a:latin typeface="Cambria Math" charset="0"/>
                        </a:rPr>
                        <m:t>−</m:t>
                      </m:r>
                      <m:r>
                        <a:rPr lang="en-US" sz="2000">
                          <a:latin typeface="Cambria Math" charset="0"/>
                        </a:rPr>
                        <m:t>”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Value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Each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Payment</m:t>
                      </m:r>
                      <m:r>
                        <a:rPr lang="en-US" sz="2000" i="1">
                          <a:latin typeface="Cambria Math" charset="0"/>
                        </a:rPr>
                        <m:t>”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4035623"/>
                <a:ext cx="3265381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1306" t="-143137" r="-1493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752600" y="5290307"/>
                <a:ext cx="39536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5290307"/>
                <a:ext cx="395365" cy="348493"/>
              </a:xfrm>
              <a:prstGeom prst="rect">
                <a:avLst/>
              </a:prstGeom>
              <a:blipFill rotWithShape="0">
                <a:blip r:embed="rId12"/>
                <a:stretch>
                  <a:fillRect l="-9375" t="-3509" r="-35938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209800" y="5331023"/>
                <a:ext cx="116666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1+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5331023"/>
                <a:ext cx="1166666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2618" r="-3665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209800" y="5256312"/>
                <a:ext cx="2724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𝑉𝐸𝑃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5256312"/>
                <a:ext cx="272446" cy="153888"/>
              </a:xfrm>
              <a:prstGeom prst="rect">
                <a:avLst/>
              </a:prstGeom>
              <a:blipFill rotWithShape="0">
                <a:blip r:embed="rId14"/>
                <a:stretch>
                  <a:fillRect l="-13636" r="-9091"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405334" y="5331023"/>
                <a:ext cx="110485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5334" y="5331023"/>
                <a:ext cx="1104853" cy="307777"/>
              </a:xfrm>
              <a:prstGeom prst="rect">
                <a:avLst/>
              </a:prstGeom>
              <a:blipFill rotWithShape="0">
                <a:blip r:embed="rId15"/>
                <a:stretch>
                  <a:fillRect l="-1657" t="-2000" r="-2210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4572000" y="5331023"/>
                <a:ext cx="362099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geometric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sum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with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ratio</m:t>
                      </m:r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0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5331023"/>
                <a:ext cx="3620991" cy="307777"/>
              </a:xfrm>
              <a:prstGeom prst="rect">
                <a:avLst/>
              </a:prstGeom>
              <a:blipFill rotWithShape="0">
                <a:blip r:embed="rId16"/>
                <a:stretch>
                  <a:fillRect l="-505" t="-146000" r="-505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50488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𝐀𝐧𝐧𝐮𝐢𝐭𝐲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𝐅𝐨𝐫𝐦𝐮𝐥𝐚𝐬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Connector 44"/>
          <p:cNvCxnSpPr>
            <a:cxnSpLocks/>
          </p:cNvCxnSpPr>
          <p:nvPr/>
        </p:nvCxnSpPr>
        <p:spPr>
          <a:xfrm>
            <a:off x="2587752" y="312420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424687" y="3489960"/>
                <a:ext cx="39536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4687" y="3489960"/>
                <a:ext cx="395365" cy="348493"/>
              </a:xfrm>
              <a:prstGeom prst="rect">
                <a:avLst/>
              </a:prstGeom>
              <a:blipFill rotWithShape="0">
                <a:blip r:embed="rId7"/>
                <a:stretch>
                  <a:fillRect l="-9231" t="-3509" r="-33846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1818" t="-146000" r="-5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895600" y="4035623"/>
                <a:ext cx="326538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charset="0"/>
                        </a:rPr>
                        <m:t>𝑉𝐸𝑃</m:t>
                      </m:r>
                      <m:r>
                        <a:rPr lang="en-US" sz="2000" i="1">
                          <a:latin typeface="Cambria Math" charset="0"/>
                        </a:rPr>
                        <m:t>−</m:t>
                      </m:r>
                      <m:r>
                        <a:rPr lang="en-US" sz="2000">
                          <a:latin typeface="Cambria Math" charset="0"/>
                        </a:rPr>
                        <m:t>”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Value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Each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Payment</m:t>
                      </m:r>
                      <m:r>
                        <a:rPr lang="en-US" sz="2000" i="1">
                          <a:latin typeface="Cambria Math" charset="0"/>
                        </a:rPr>
                        <m:t>”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4035623"/>
                <a:ext cx="3265381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1306" t="-143137" r="-1493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752600" y="5290307"/>
                <a:ext cx="39536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5290307"/>
                <a:ext cx="395365" cy="348493"/>
              </a:xfrm>
              <a:prstGeom prst="rect">
                <a:avLst/>
              </a:prstGeom>
              <a:blipFill rotWithShape="0">
                <a:blip r:embed="rId12"/>
                <a:stretch>
                  <a:fillRect l="-9375" t="-3509" r="-35938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209800" y="5331023"/>
                <a:ext cx="116666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1+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5331023"/>
                <a:ext cx="1166666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2618" r="-3665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209800" y="5256312"/>
                <a:ext cx="2724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𝑉𝐸𝑃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5256312"/>
                <a:ext cx="272446" cy="153888"/>
              </a:xfrm>
              <a:prstGeom prst="rect">
                <a:avLst/>
              </a:prstGeom>
              <a:blipFill rotWithShape="0">
                <a:blip r:embed="rId14"/>
                <a:stretch>
                  <a:fillRect l="-13636" r="-9091"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405334" y="5331023"/>
                <a:ext cx="110485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5334" y="5331023"/>
                <a:ext cx="1104853" cy="307777"/>
              </a:xfrm>
              <a:prstGeom prst="rect">
                <a:avLst/>
              </a:prstGeom>
              <a:blipFill rotWithShape="0">
                <a:blip r:embed="rId15"/>
                <a:stretch>
                  <a:fillRect l="-1657" t="-2000" r="-2210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495800" y="5206040"/>
                <a:ext cx="3618876" cy="5851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first</m:t>
                          </m:r>
                          <m:r>
                            <a:rPr lang="en-US" sz="2000" b="0" i="0" smtClean="0">
                              <a:latin typeface="Cambria Math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term</m:t>
                          </m:r>
                          <m:r>
                            <a:rPr lang="en-US" sz="2000" b="0" i="0" smtClean="0">
                              <a:latin typeface="Cambria Math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first</m:t>
                          </m:r>
                          <m:r>
                            <a:rPr lang="en-US" sz="2000" b="0" i="0" smtClean="0">
                              <a:latin typeface="Cambria Math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omitted</m:t>
                          </m:r>
                          <m:r>
                            <a:rPr lang="en-US" sz="2000" b="0" i="0" smtClean="0">
                              <a:latin typeface="Cambria Math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term</m:t>
                          </m:r>
                        </m:num>
                        <m:den>
                          <m:r>
                            <a:rPr lang="en-US" sz="2000" b="0" i="0" smtClean="0">
                              <a:latin typeface="Cambria Math" charset="0"/>
                            </a:rPr>
                            <m:t>1−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ratio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5206040"/>
                <a:ext cx="3618876" cy="585160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87134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𝐀𝐧𝐧𝐮𝐢𝐭𝐲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𝐅𝐨𝐫𝐦𝐮𝐥𝐚𝐬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Connector 44"/>
          <p:cNvCxnSpPr>
            <a:cxnSpLocks/>
          </p:cNvCxnSpPr>
          <p:nvPr/>
        </p:nvCxnSpPr>
        <p:spPr>
          <a:xfrm>
            <a:off x="2587752" y="312420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424687" y="3489960"/>
                <a:ext cx="39536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4687" y="3489960"/>
                <a:ext cx="395365" cy="348493"/>
              </a:xfrm>
              <a:prstGeom prst="rect">
                <a:avLst/>
              </a:prstGeom>
              <a:blipFill rotWithShape="0">
                <a:blip r:embed="rId7"/>
                <a:stretch>
                  <a:fillRect l="-9231" t="-3509" r="-33846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1818" t="-146000" r="-5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895600" y="4035623"/>
                <a:ext cx="326538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charset="0"/>
                        </a:rPr>
                        <m:t>𝑉𝐸𝑃</m:t>
                      </m:r>
                      <m:r>
                        <a:rPr lang="en-US" sz="2000" i="1">
                          <a:latin typeface="Cambria Math" charset="0"/>
                        </a:rPr>
                        <m:t>−</m:t>
                      </m:r>
                      <m:r>
                        <a:rPr lang="en-US" sz="2000">
                          <a:latin typeface="Cambria Math" charset="0"/>
                        </a:rPr>
                        <m:t>”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Value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Each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Payment</m:t>
                      </m:r>
                      <m:r>
                        <a:rPr lang="en-US" sz="2000" i="1">
                          <a:latin typeface="Cambria Math" charset="0"/>
                        </a:rPr>
                        <m:t>”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4035623"/>
                <a:ext cx="3265381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1306" t="-143137" r="-1493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752600" y="5290307"/>
                <a:ext cx="39536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5290307"/>
                <a:ext cx="395365" cy="348493"/>
              </a:xfrm>
              <a:prstGeom prst="rect">
                <a:avLst/>
              </a:prstGeom>
              <a:blipFill rotWithShape="0">
                <a:blip r:embed="rId12"/>
                <a:stretch>
                  <a:fillRect l="-9375" t="-3509" r="-35938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209800" y="5331023"/>
                <a:ext cx="116666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1+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5331023"/>
                <a:ext cx="1166666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2618" r="-3665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209800" y="5256312"/>
                <a:ext cx="2724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𝑉𝐸𝑃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5256312"/>
                <a:ext cx="272446" cy="153888"/>
              </a:xfrm>
              <a:prstGeom prst="rect">
                <a:avLst/>
              </a:prstGeom>
              <a:blipFill rotWithShape="0">
                <a:blip r:embed="rId14"/>
                <a:stretch>
                  <a:fillRect l="-13636" r="-9091"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405334" y="5331023"/>
                <a:ext cx="110485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5334" y="5331023"/>
                <a:ext cx="1104853" cy="307777"/>
              </a:xfrm>
              <a:prstGeom prst="rect">
                <a:avLst/>
              </a:prstGeom>
              <a:blipFill rotWithShape="0">
                <a:blip r:embed="rId15"/>
                <a:stretch>
                  <a:fillRect l="-1657" t="-2000" r="-2210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495800" y="5181600"/>
                <a:ext cx="1060483" cy="5926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 smtClean="0">
                              <a:latin typeface="Cambria Math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0" smtClean="0">
                              <a:latin typeface="Cambria Math" charset="0"/>
                            </a:rPr>
                            <m:t>1−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5181600"/>
                <a:ext cx="1060483" cy="592663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83521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𝐀𝐧𝐧𝐮𝐢𝐭𝐲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𝐅𝐨𝐫𝐦𝐮𝐥𝐚𝐬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Connector 44"/>
          <p:cNvCxnSpPr>
            <a:cxnSpLocks/>
          </p:cNvCxnSpPr>
          <p:nvPr/>
        </p:nvCxnSpPr>
        <p:spPr>
          <a:xfrm>
            <a:off x="2587752" y="312420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424687" y="3489960"/>
                <a:ext cx="39536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4687" y="3489960"/>
                <a:ext cx="395365" cy="348493"/>
              </a:xfrm>
              <a:prstGeom prst="rect">
                <a:avLst/>
              </a:prstGeom>
              <a:blipFill rotWithShape="0">
                <a:blip r:embed="rId7"/>
                <a:stretch>
                  <a:fillRect l="-9231" t="-3509" r="-33846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1818" t="-146000" r="-5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895600" y="4035623"/>
                <a:ext cx="326538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charset="0"/>
                        </a:rPr>
                        <m:t>𝑉𝐸𝑃</m:t>
                      </m:r>
                      <m:r>
                        <a:rPr lang="en-US" sz="2000" i="1">
                          <a:latin typeface="Cambria Math" charset="0"/>
                        </a:rPr>
                        <m:t>−</m:t>
                      </m:r>
                      <m:r>
                        <a:rPr lang="en-US" sz="2000">
                          <a:latin typeface="Cambria Math" charset="0"/>
                        </a:rPr>
                        <m:t>”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Value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Each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Payment</m:t>
                      </m:r>
                      <m:r>
                        <a:rPr lang="en-US" sz="2000" i="1">
                          <a:latin typeface="Cambria Math" charset="0"/>
                        </a:rPr>
                        <m:t>”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4035623"/>
                <a:ext cx="3265381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1306" t="-143137" r="-1493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752600" y="5290307"/>
                <a:ext cx="39536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5290307"/>
                <a:ext cx="395365" cy="348493"/>
              </a:xfrm>
              <a:prstGeom prst="rect">
                <a:avLst/>
              </a:prstGeom>
              <a:blipFill rotWithShape="0">
                <a:blip r:embed="rId12"/>
                <a:stretch>
                  <a:fillRect l="-9375" t="-3509" r="-35938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209800" y="5331023"/>
                <a:ext cx="116666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1+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5331023"/>
                <a:ext cx="1166666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2618" r="-3665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209800" y="5256312"/>
                <a:ext cx="2724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𝑉𝐸𝑃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5256312"/>
                <a:ext cx="272446" cy="153888"/>
              </a:xfrm>
              <a:prstGeom prst="rect">
                <a:avLst/>
              </a:prstGeom>
              <a:blipFill rotWithShape="0">
                <a:blip r:embed="rId14"/>
                <a:stretch>
                  <a:fillRect l="-13636" r="-9091"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405334" y="5331023"/>
                <a:ext cx="110485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5334" y="5331023"/>
                <a:ext cx="1104853" cy="307777"/>
              </a:xfrm>
              <a:prstGeom prst="rect">
                <a:avLst/>
              </a:prstGeom>
              <a:blipFill rotWithShape="0">
                <a:blip r:embed="rId15"/>
                <a:stretch>
                  <a:fillRect l="-1657" t="-2000" r="-2210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495800" y="5181600"/>
                <a:ext cx="1060483" cy="5926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 smtClean="0">
                              <a:latin typeface="Cambria Math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0" smtClean="0">
                              <a:latin typeface="Cambria Math" charset="0"/>
                            </a:rPr>
                            <m:t>1−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5181600"/>
                <a:ext cx="1060483" cy="592663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5645117" y="5198537"/>
                <a:ext cx="1060483" cy="5926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 smtClean="0">
                              <a:latin typeface="Cambria Math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5117" y="5198537"/>
                <a:ext cx="1060483" cy="592663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24240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𝐀𝐧𝐧𝐮𝐢𝐭𝐲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𝐅𝐨𝐫𝐦𝐮𝐥𝐚𝐬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Connector 44"/>
          <p:cNvCxnSpPr>
            <a:cxnSpLocks/>
          </p:cNvCxnSpPr>
          <p:nvPr/>
        </p:nvCxnSpPr>
        <p:spPr>
          <a:xfrm>
            <a:off x="2587752" y="312420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424687" y="3489960"/>
                <a:ext cx="39536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4687" y="3489960"/>
                <a:ext cx="395365" cy="348493"/>
              </a:xfrm>
              <a:prstGeom prst="rect">
                <a:avLst/>
              </a:prstGeom>
              <a:blipFill rotWithShape="0">
                <a:blip r:embed="rId7"/>
                <a:stretch>
                  <a:fillRect l="-9231" t="-3509" r="-33846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1818" t="-146000" r="-5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895600" y="4035623"/>
                <a:ext cx="326538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charset="0"/>
                        </a:rPr>
                        <m:t>𝑉𝐸𝑃</m:t>
                      </m:r>
                      <m:r>
                        <a:rPr lang="en-US" sz="2000" i="1">
                          <a:latin typeface="Cambria Math" charset="0"/>
                        </a:rPr>
                        <m:t>−</m:t>
                      </m:r>
                      <m:r>
                        <a:rPr lang="en-US" sz="2000">
                          <a:latin typeface="Cambria Math" charset="0"/>
                        </a:rPr>
                        <m:t>”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Value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Each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Payment</m:t>
                      </m:r>
                      <m:r>
                        <a:rPr lang="en-US" sz="2000" i="1">
                          <a:latin typeface="Cambria Math" charset="0"/>
                        </a:rPr>
                        <m:t>”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4035623"/>
                <a:ext cx="3265381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1306" t="-143137" r="-1493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2805035" y="5290307"/>
                <a:ext cx="39536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5035" y="5290307"/>
                <a:ext cx="395365" cy="348493"/>
              </a:xfrm>
              <a:prstGeom prst="rect">
                <a:avLst/>
              </a:prstGeom>
              <a:blipFill rotWithShape="0">
                <a:blip r:embed="rId12"/>
                <a:stretch>
                  <a:fillRect l="-7692" t="-3509" r="-35385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200400" y="5331023"/>
                <a:ext cx="116666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1+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5331023"/>
                <a:ext cx="1166666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2094" r="-3665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200400" y="5256312"/>
                <a:ext cx="2724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𝑉𝐸𝑃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5256312"/>
                <a:ext cx="272446" cy="153888"/>
              </a:xfrm>
              <a:prstGeom prst="rect">
                <a:avLst/>
              </a:prstGeom>
              <a:blipFill rotWithShape="0">
                <a:blip r:embed="rId14"/>
                <a:stretch>
                  <a:fillRect l="-11111" r="-6667"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343400" y="5331023"/>
                <a:ext cx="110485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5331023"/>
                <a:ext cx="1104853" cy="307777"/>
              </a:xfrm>
              <a:prstGeom prst="rect">
                <a:avLst/>
              </a:prstGeom>
              <a:blipFill rotWithShape="0">
                <a:blip r:embed="rId15"/>
                <a:stretch>
                  <a:fillRect l="-1657" t="-2000" r="-1657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5492717" y="5181600"/>
                <a:ext cx="1060483" cy="5926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 smtClean="0">
                              <a:latin typeface="Cambria Math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2717" y="5181600"/>
                <a:ext cx="1060483" cy="592663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42852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𝐀𝐧𝐧𝐮𝐢𝐭𝐲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𝐅𝐨𝐫𝐦𝐮𝐥𝐚𝐬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Connector 44"/>
          <p:cNvCxnSpPr>
            <a:cxnSpLocks/>
          </p:cNvCxnSpPr>
          <p:nvPr/>
        </p:nvCxnSpPr>
        <p:spPr>
          <a:xfrm>
            <a:off x="2587752" y="312420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424687" y="3489960"/>
                <a:ext cx="39536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4687" y="3489960"/>
                <a:ext cx="395365" cy="348493"/>
              </a:xfrm>
              <a:prstGeom prst="rect">
                <a:avLst/>
              </a:prstGeom>
              <a:blipFill rotWithShape="0">
                <a:blip r:embed="rId7"/>
                <a:stretch>
                  <a:fillRect l="-9231" t="-3509" r="-33846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1818" t="-146000" r="-5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895600" y="4035623"/>
                <a:ext cx="326538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charset="0"/>
                        </a:rPr>
                        <m:t>𝑉𝐸𝑃</m:t>
                      </m:r>
                      <m:r>
                        <a:rPr lang="en-US" sz="2000" i="1">
                          <a:latin typeface="Cambria Math" charset="0"/>
                        </a:rPr>
                        <m:t>−</m:t>
                      </m:r>
                      <m:r>
                        <a:rPr lang="en-US" sz="2000">
                          <a:latin typeface="Cambria Math" charset="0"/>
                        </a:rPr>
                        <m:t>”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Value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Each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Payment</m:t>
                      </m:r>
                      <m:r>
                        <a:rPr lang="en-US" sz="2000" i="1">
                          <a:latin typeface="Cambria Math" charset="0"/>
                        </a:rPr>
                        <m:t>”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4035623"/>
                <a:ext cx="3265381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1306" t="-143137" r="-1493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2805035" y="5290307"/>
                <a:ext cx="39536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5035" y="5290307"/>
                <a:ext cx="395365" cy="348493"/>
              </a:xfrm>
              <a:prstGeom prst="rect">
                <a:avLst/>
              </a:prstGeom>
              <a:blipFill rotWithShape="0">
                <a:blip r:embed="rId12"/>
                <a:stretch>
                  <a:fillRect l="-7692" t="-3509" r="-35385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200400" y="5331023"/>
                <a:ext cx="116666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1+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5331023"/>
                <a:ext cx="1166666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2094" r="-3665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200400" y="5256312"/>
                <a:ext cx="2724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𝑉𝐸𝑃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5256312"/>
                <a:ext cx="272446" cy="153888"/>
              </a:xfrm>
              <a:prstGeom prst="rect">
                <a:avLst/>
              </a:prstGeom>
              <a:blipFill rotWithShape="0">
                <a:blip r:embed="rId14"/>
                <a:stretch>
                  <a:fillRect l="-11111" r="-6667"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343400" y="5331023"/>
                <a:ext cx="110485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5331023"/>
                <a:ext cx="1104853" cy="307777"/>
              </a:xfrm>
              <a:prstGeom prst="rect">
                <a:avLst/>
              </a:prstGeom>
              <a:blipFill rotWithShape="0">
                <a:blip r:embed="rId15"/>
                <a:stretch>
                  <a:fillRect l="-1657" t="-2000" r="-1657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5492717" y="5181600"/>
                <a:ext cx="1060483" cy="5926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 smtClean="0">
                              <a:latin typeface="Cambria Math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2717" y="5181600"/>
                <a:ext cx="1060483" cy="592663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2895600" y="4492823"/>
                <a:ext cx="338772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𝐶𝑅𝐹</m:t>
                      </m:r>
                      <m:r>
                        <a:rPr lang="en-US" sz="2000" i="1">
                          <a:latin typeface="Cambria Math" charset="0"/>
                        </a:rPr>
                        <m:t>−</m:t>
                      </m:r>
                      <m:r>
                        <a:rPr lang="en-US" sz="2000">
                          <a:latin typeface="Cambria Math" charset="0"/>
                        </a:rPr>
                        <m:t>”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Closed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Rule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Formula</m:t>
                      </m:r>
                      <m:r>
                        <a:rPr lang="en-US" sz="2000" i="1">
                          <a:latin typeface="Cambria Math" charset="0"/>
                        </a:rPr>
                        <m:t>”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4492823"/>
                <a:ext cx="3387722" cy="307777"/>
              </a:xfrm>
              <a:prstGeom prst="rect">
                <a:avLst/>
              </a:prstGeom>
              <a:blipFill rotWithShape="0">
                <a:blip r:embed="rId17"/>
                <a:stretch>
                  <a:fillRect l="-180" t="-143137" r="-180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5486400" y="5257800"/>
                <a:ext cx="271100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𝐶𝑅𝐹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5257800"/>
                <a:ext cx="271100" cy="153888"/>
              </a:xfrm>
              <a:prstGeom prst="rect">
                <a:avLst/>
              </a:prstGeom>
              <a:blipFill rotWithShape="0">
                <a:blip r:embed="rId18"/>
                <a:stretch>
                  <a:fillRect l="-11364" r="-9091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14682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𝐀𝐧𝐧𝐮𝐢𝐭𝐲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𝐅𝐨𝐫𝐦𝐮𝐥𝐚𝐬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1818" t="-146000" r="-5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Connector 35"/>
          <p:cNvCxnSpPr>
            <a:cxnSpLocks/>
          </p:cNvCxnSpPr>
          <p:nvPr/>
        </p:nvCxnSpPr>
        <p:spPr>
          <a:xfrm>
            <a:off x="1828800" y="31242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1666100" y="4114800"/>
                <a:ext cx="39536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6100" y="4114800"/>
                <a:ext cx="395365" cy="348493"/>
              </a:xfrm>
              <a:prstGeom prst="rect">
                <a:avLst/>
              </a:prstGeom>
              <a:blipFill rotWithShape="0">
                <a:blip r:embed="rId11"/>
                <a:stretch>
                  <a:fillRect l="-7692" r="-12308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32460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𝐀𝐧𝐧𝐮𝐢𝐭𝐲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𝐅𝐨𝐫𝐦𝐮𝐥𝐚𝐬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1818" t="-146000" r="-5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133600" y="4114800"/>
                <a:ext cx="129811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4114800"/>
                <a:ext cx="1298112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1408" t="-2000" r="-3286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133600" y="4038600"/>
                <a:ext cx="2724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𝑉𝐸𝑃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4038600"/>
                <a:ext cx="272446" cy="153888"/>
              </a:xfrm>
              <a:prstGeom prst="rect">
                <a:avLst/>
              </a:prstGeom>
              <a:blipFill rotWithShape="0">
                <a:blip r:embed="rId12"/>
                <a:stretch>
                  <a:fillRect l="-11111" r="-6667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Connector 35"/>
          <p:cNvCxnSpPr>
            <a:cxnSpLocks/>
          </p:cNvCxnSpPr>
          <p:nvPr/>
        </p:nvCxnSpPr>
        <p:spPr>
          <a:xfrm>
            <a:off x="1828800" y="31242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1666100" y="4114800"/>
                <a:ext cx="39536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6100" y="4114800"/>
                <a:ext cx="395365" cy="348493"/>
              </a:xfrm>
              <a:prstGeom prst="rect">
                <a:avLst/>
              </a:prstGeom>
              <a:blipFill rotWithShape="0">
                <a:blip r:embed="rId13"/>
                <a:stretch>
                  <a:fillRect l="-7692" r="-12308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2169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Straight Connector 43"/>
          <p:cNvCxnSpPr>
            <a:cxnSpLocks/>
          </p:cNvCxnSpPr>
          <p:nvPr/>
        </p:nvCxnSpPr>
        <p:spPr>
          <a:xfrm>
            <a:off x="1828800" y="31242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cxnSpLocks/>
          </p:cNvCxnSpPr>
          <p:nvPr/>
        </p:nvCxnSpPr>
        <p:spPr>
          <a:xfrm>
            <a:off x="2587752" y="312420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cxnSpLocks/>
          </p:cNvCxnSpPr>
          <p:nvPr/>
        </p:nvCxnSpPr>
        <p:spPr>
          <a:xfrm>
            <a:off x="5632704" y="31242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cxnSpLocks/>
          </p:cNvCxnSpPr>
          <p:nvPr/>
        </p:nvCxnSpPr>
        <p:spPr>
          <a:xfrm>
            <a:off x="6400800" y="312420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666100" y="4114800"/>
                <a:ext cx="467500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6100" y="4114800"/>
                <a:ext cx="467500" cy="348493"/>
              </a:xfrm>
              <a:prstGeom prst="rect">
                <a:avLst/>
              </a:prstGeom>
              <a:blipFill rotWithShape="0">
                <a:blip r:embed="rId5"/>
                <a:stretch>
                  <a:fillRect l="-6494" r="-5195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424687" y="3489960"/>
                <a:ext cx="467499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i="1">
                              <a:latin typeface="Cambria Math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4687" y="3489960"/>
                <a:ext cx="467499" cy="348493"/>
              </a:xfrm>
              <a:prstGeom prst="rect">
                <a:avLst/>
              </a:prstGeom>
              <a:blipFill rotWithShape="0">
                <a:blip r:embed="rId6"/>
                <a:stretch>
                  <a:fillRect l="-7895" t="-3509" r="-14474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6238101" y="3505200"/>
                <a:ext cx="44345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i="1">
                              <a:latin typeface="Cambria Math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8101" y="3505200"/>
                <a:ext cx="443455" cy="348493"/>
              </a:xfrm>
              <a:prstGeom prst="rect">
                <a:avLst/>
              </a:prstGeom>
              <a:blipFill rotWithShape="0">
                <a:blip r:embed="rId7"/>
                <a:stretch>
                  <a:fillRect l="-6849" t="-1754" r="-17808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5476100" y="4114800"/>
                <a:ext cx="44345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6100" y="4114800"/>
                <a:ext cx="443455" cy="348493"/>
              </a:xfrm>
              <a:prstGeom prst="rect">
                <a:avLst/>
              </a:prstGeom>
              <a:blipFill rotWithShape="0">
                <a:blip r:embed="rId8"/>
                <a:stretch>
                  <a:fillRect l="-6849" r="-6849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1818" t="-146000" r="-5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  <m:r>
                        <a:rPr lang="en-US" b="1" i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𝐍𝐨𝐭𝐚𝐭𝐢𝐨𝐧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3691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𝐀𝐧𝐧𝐮𝐢𝐭𝐲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𝐅𝐨𝐫𝐦𝐮𝐥𝐚𝐬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1818" t="-146000" r="-5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133600" y="4114800"/>
                <a:ext cx="129811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4114800"/>
                <a:ext cx="1298112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1408" t="-2000" r="-3286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133600" y="4038600"/>
                <a:ext cx="2724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𝑉𝐸𝑃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4038600"/>
                <a:ext cx="272446" cy="153888"/>
              </a:xfrm>
              <a:prstGeom prst="rect">
                <a:avLst/>
              </a:prstGeom>
              <a:blipFill rotWithShape="0">
                <a:blip r:embed="rId12"/>
                <a:stretch>
                  <a:fillRect l="-11111" r="-6667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390947" y="4114800"/>
                <a:ext cx="85959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0947" y="4114800"/>
                <a:ext cx="859594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2128" r="-709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Connector 35"/>
          <p:cNvCxnSpPr>
            <a:cxnSpLocks/>
          </p:cNvCxnSpPr>
          <p:nvPr/>
        </p:nvCxnSpPr>
        <p:spPr>
          <a:xfrm>
            <a:off x="1828800" y="31242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1666100" y="4114800"/>
                <a:ext cx="39536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6100" y="4114800"/>
                <a:ext cx="395365" cy="348493"/>
              </a:xfrm>
              <a:prstGeom prst="rect">
                <a:avLst/>
              </a:prstGeom>
              <a:blipFill rotWithShape="0">
                <a:blip r:embed="rId14"/>
                <a:stretch>
                  <a:fillRect l="-7692" r="-12308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30171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𝐀𝐧𝐧𝐮𝐢𝐭𝐲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𝐅𝐨𝐫𝐦𝐮𝐥𝐚𝐬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1818" t="-146000" r="-5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133600" y="4114800"/>
                <a:ext cx="129811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4114800"/>
                <a:ext cx="1298112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1408" t="-2000" r="-3286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133600" y="4038600"/>
                <a:ext cx="2724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𝑉𝐸𝑃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4038600"/>
                <a:ext cx="272446" cy="153888"/>
              </a:xfrm>
              <a:prstGeom prst="rect">
                <a:avLst/>
              </a:prstGeom>
              <a:blipFill rotWithShape="0">
                <a:blip r:embed="rId12"/>
                <a:stretch>
                  <a:fillRect l="-11111" r="-6667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390947" y="4114800"/>
                <a:ext cx="85959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0947" y="4114800"/>
                <a:ext cx="859594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2128" r="-709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2209800" y="4876800"/>
                <a:ext cx="1060483" cy="5926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 smtClean="0">
                              <a:latin typeface="Cambria Math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4876800"/>
                <a:ext cx="1060483" cy="592663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Connector 35"/>
          <p:cNvCxnSpPr>
            <a:cxnSpLocks/>
          </p:cNvCxnSpPr>
          <p:nvPr/>
        </p:nvCxnSpPr>
        <p:spPr>
          <a:xfrm>
            <a:off x="1828800" y="31242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1666100" y="4114800"/>
                <a:ext cx="39536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6100" y="4114800"/>
                <a:ext cx="395365" cy="348493"/>
              </a:xfrm>
              <a:prstGeom prst="rect">
                <a:avLst/>
              </a:prstGeom>
              <a:blipFill rotWithShape="0">
                <a:blip r:embed="rId15"/>
                <a:stretch>
                  <a:fillRect l="-7692" r="-12308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1828800" y="5061707"/>
                <a:ext cx="39536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5061707"/>
                <a:ext cx="395365" cy="348493"/>
              </a:xfrm>
              <a:prstGeom prst="rect">
                <a:avLst/>
              </a:prstGeom>
              <a:blipFill rotWithShape="0">
                <a:blip r:embed="rId16"/>
                <a:stretch>
                  <a:fillRect l="-7692" t="-1724" r="-33846" b="-224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69351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𝐀𝐧𝐧𝐮𝐢𝐭𝐲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𝐅𝐨𝐫𝐦𝐮𝐥𝐚𝐬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1818" t="-146000" r="-5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133600" y="4114800"/>
                <a:ext cx="129811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4114800"/>
                <a:ext cx="1298112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1408" t="-2000" r="-3286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133600" y="4038600"/>
                <a:ext cx="2724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𝑉𝐸𝑃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4038600"/>
                <a:ext cx="272446" cy="153888"/>
              </a:xfrm>
              <a:prstGeom prst="rect">
                <a:avLst/>
              </a:prstGeom>
              <a:blipFill rotWithShape="0">
                <a:blip r:embed="rId12"/>
                <a:stretch>
                  <a:fillRect l="-11111" r="-6667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390947" y="4114800"/>
                <a:ext cx="85959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0947" y="4114800"/>
                <a:ext cx="859594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2128" r="-709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2209800" y="4876800"/>
                <a:ext cx="1060483" cy="5926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 smtClean="0">
                              <a:latin typeface="Cambria Math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4876800"/>
                <a:ext cx="1060483" cy="592663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Connector 35"/>
          <p:cNvCxnSpPr>
            <a:cxnSpLocks/>
          </p:cNvCxnSpPr>
          <p:nvPr/>
        </p:nvCxnSpPr>
        <p:spPr>
          <a:xfrm>
            <a:off x="1828800" y="31242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1666100" y="4114800"/>
                <a:ext cx="39536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6100" y="4114800"/>
                <a:ext cx="395365" cy="348493"/>
              </a:xfrm>
              <a:prstGeom prst="rect">
                <a:avLst/>
              </a:prstGeom>
              <a:blipFill rotWithShape="0">
                <a:blip r:embed="rId15"/>
                <a:stretch>
                  <a:fillRect l="-7692" r="-12308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1828800" y="5061707"/>
                <a:ext cx="39536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5061707"/>
                <a:ext cx="395365" cy="348493"/>
              </a:xfrm>
              <a:prstGeom prst="rect">
                <a:avLst/>
              </a:prstGeom>
              <a:blipFill rotWithShape="0">
                <a:blip r:embed="rId16"/>
                <a:stretch>
                  <a:fillRect l="-7692" t="-1724" r="-33846" b="-224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3948035" y="5029200"/>
                <a:ext cx="1538365" cy="34849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𝑣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8035" y="5029200"/>
                <a:ext cx="1538365" cy="348493"/>
              </a:xfrm>
              <a:prstGeom prst="rect">
                <a:avLst/>
              </a:prstGeom>
              <a:blipFill rotWithShape="0">
                <a:blip r:embed="rId17"/>
                <a:stretch>
                  <a:fillRect t="-1754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61881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𝐀𝐧𝐧𝐮𝐢𝐭𝐲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𝐅𝐨𝐫𝐦𝐮𝐥𝐚𝐬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1818" t="-146000" r="-5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133600" y="4114800"/>
                <a:ext cx="129811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4114800"/>
                <a:ext cx="1298112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1408" t="-2000" r="-3286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133600" y="4038600"/>
                <a:ext cx="2724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𝑉𝐸𝑃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4038600"/>
                <a:ext cx="272446" cy="153888"/>
              </a:xfrm>
              <a:prstGeom prst="rect">
                <a:avLst/>
              </a:prstGeom>
              <a:blipFill rotWithShape="0">
                <a:blip r:embed="rId12"/>
                <a:stretch>
                  <a:fillRect l="-11111" r="-6667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390947" y="4114800"/>
                <a:ext cx="85959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0947" y="4114800"/>
                <a:ext cx="859594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2128" r="-709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2209800" y="4876800"/>
                <a:ext cx="1060483" cy="5926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 smtClean="0">
                              <a:latin typeface="Cambria Math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4876800"/>
                <a:ext cx="1060483" cy="592663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Connector 35"/>
          <p:cNvCxnSpPr>
            <a:cxnSpLocks/>
          </p:cNvCxnSpPr>
          <p:nvPr/>
        </p:nvCxnSpPr>
        <p:spPr>
          <a:xfrm>
            <a:off x="1828800" y="31242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1666100" y="4114800"/>
                <a:ext cx="39536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6100" y="4114800"/>
                <a:ext cx="395365" cy="348493"/>
              </a:xfrm>
              <a:prstGeom prst="rect">
                <a:avLst/>
              </a:prstGeom>
              <a:blipFill rotWithShape="0">
                <a:blip r:embed="rId15"/>
                <a:stretch>
                  <a:fillRect l="-7692" r="-12308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1828800" y="5061707"/>
                <a:ext cx="39536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5061707"/>
                <a:ext cx="395365" cy="348493"/>
              </a:xfrm>
              <a:prstGeom prst="rect">
                <a:avLst/>
              </a:prstGeom>
              <a:blipFill rotWithShape="0">
                <a:blip r:embed="rId16"/>
                <a:stretch>
                  <a:fillRect l="-7692" t="-1724" r="-33846" b="-224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3948035" y="5029200"/>
                <a:ext cx="1538365" cy="34849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𝑣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8035" y="5029200"/>
                <a:ext cx="1538365" cy="348493"/>
              </a:xfrm>
              <a:prstGeom prst="rect">
                <a:avLst/>
              </a:prstGeom>
              <a:blipFill rotWithShape="0">
                <a:blip r:embed="rId17"/>
                <a:stretch>
                  <a:fillRect t="-1754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5410200" y="4876800"/>
                <a:ext cx="1393587" cy="5925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 smtClean="0">
                              <a:latin typeface="Cambria Math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𝑑</m:t>
                          </m:r>
                        </m:den>
                      </m:f>
                      <m:r>
                        <a:rPr lang="en-US" sz="20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r>
                        <a:rPr lang="en-US" sz="20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𝑣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4876800"/>
                <a:ext cx="1393587" cy="592535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39507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𝐀𝐧𝐧𝐮𝐢𝐭𝐲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𝐅𝐨𝐫𝐦𝐮𝐥𝐚𝐬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1818" t="-146000" r="-5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133600" y="4114800"/>
                <a:ext cx="129811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4114800"/>
                <a:ext cx="1298112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1408" t="-2000" r="-3286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133600" y="4038600"/>
                <a:ext cx="2724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𝑉𝐸𝑃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4038600"/>
                <a:ext cx="272446" cy="153888"/>
              </a:xfrm>
              <a:prstGeom prst="rect">
                <a:avLst/>
              </a:prstGeom>
              <a:blipFill rotWithShape="0">
                <a:blip r:embed="rId12"/>
                <a:stretch>
                  <a:fillRect l="-11111" r="-6667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390947" y="4114800"/>
                <a:ext cx="85959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0947" y="4114800"/>
                <a:ext cx="859594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2128" r="-709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2209800" y="4876800"/>
                <a:ext cx="1060483" cy="5926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 smtClean="0">
                              <a:latin typeface="Cambria Math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4876800"/>
                <a:ext cx="1060483" cy="592663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Connector 35"/>
          <p:cNvCxnSpPr>
            <a:cxnSpLocks/>
          </p:cNvCxnSpPr>
          <p:nvPr/>
        </p:nvCxnSpPr>
        <p:spPr>
          <a:xfrm>
            <a:off x="1828800" y="31242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1666100" y="4114800"/>
                <a:ext cx="39536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6100" y="4114800"/>
                <a:ext cx="395365" cy="348493"/>
              </a:xfrm>
              <a:prstGeom prst="rect">
                <a:avLst/>
              </a:prstGeom>
              <a:blipFill rotWithShape="0">
                <a:blip r:embed="rId15"/>
                <a:stretch>
                  <a:fillRect l="-7692" r="-12308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1828800" y="5061707"/>
                <a:ext cx="39536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5061707"/>
                <a:ext cx="395365" cy="348493"/>
              </a:xfrm>
              <a:prstGeom prst="rect">
                <a:avLst/>
              </a:prstGeom>
              <a:blipFill rotWithShape="0">
                <a:blip r:embed="rId16"/>
                <a:stretch>
                  <a:fillRect l="-7692" t="-1724" r="-33846" b="-224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3948035" y="5029200"/>
                <a:ext cx="1538365" cy="34849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𝑣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8035" y="5029200"/>
                <a:ext cx="1538365" cy="348493"/>
              </a:xfrm>
              <a:prstGeom prst="rect">
                <a:avLst/>
              </a:prstGeom>
              <a:blipFill rotWithShape="0">
                <a:blip r:embed="rId17"/>
                <a:stretch>
                  <a:fillRect t="-1754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5410200" y="4876800"/>
                <a:ext cx="1393587" cy="5925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 smtClean="0">
                              <a:latin typeface="Cambria Math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∙</m:t>
                          </m:r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𝑣</m:t>
                          </m:r>
                        </m:den>
                      </m:f>
                      <m:r>
                        <a:rPr lang="en-US" sz="20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r>
                        <a:rPr lang="en-US" sz="20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𝑣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4876800"/>
                <a:ext cx="1393587" cy="592535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6588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𝐀𝐧𝐧𝐮𝐢𝐭𝐲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𝐅𝐨𝐫𝐦𝐮𝐥𝐚𝐬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1818" t="-146000" r="-5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133600" y="4114800"/>
                <a:ext cx="129811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4114800"/>
                <a:ext cx="1298112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1408" t="-2000" r="-3286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133600" y="4038600"/>
                <a:ext cx="2724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𝑉𝐸𝑃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4038600"/>
                <a:ext cx="272446" cy="153888"/>
              </a:xfrm>
              <a:prstGeom prst="rect">
                <a:avLst/>
              </a:prstGeom>
              <a:blipFill rotWithShape="0">
                <a:blip r:embed="rId12"/>
                <a:stretch>
                  <a:fillRect l="-11111" r="-6667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390947" y="4114800"/>
                <a:ext cx="85959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0947" y="4114800"/>
                <a:ext cx="859594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2128" r="-709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2209800" y="4876800"/>
                <a:ext cx="1060483" cy="5926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 smtClean="0">
                              <a:latin typeface="Cambria Math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4876800"/>
                <a:ext cx="1060483" cy="592663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Connector 35"/>
          <p:cNvCxnSpPr>
            <a:cxnSpLocks/>
          </p:cNvCxnSpPr>
          <p:nvPr/>
        </p:nvCxnSpPr>
        <p:spPr>
          <a:xfrm>
            <a:off x="1828800" y="31242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1666100" y="4114800"/>
                <a:ext cx="39536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6100" y="4114800"/>
                <a:ext cx="395365" cy="348493"/>
              </a:xfrm>
              <a:prstGeom prst="rect">
                <a:avLst/>
              </a:prstGeom>
              <a:blipFill rotWithShape="0">
                <a:blip r:embed="rId15"/>
                <a:stretch>
                  <a:fillRect l="-7692" r="-12308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1828800" y="5061707"/>
                <a:ext cx="39536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5061707"/>
                <a:ext cx="395365" cy="348493"/>
              </a:xfrm>
              <a:prstGeom prst="rect">
                <a:avLst/>
              </a:prstGeom>
              <a:blipFill rotWithShape="0">
                <a:blip r:embed="rId16"/>
                <a:stretch>
                  <a:fillRect l="-7692" t="-1724" r="-33846" b="-224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3948035" y="5029200"/>
                <a:ext cx="1538365" cy="34849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𝑣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8035" y="5029200"/>
                <a:ext cx="1538365" cy="348493"/>
              </a:xfrm>
              <a:prstGeom prst="rect">
                <a:avLst/>
              </a:prstGeom>
              <a:blipFill rotWithShape="0">
                <a:blip r:embed="rId17"/>
                <a:stretch>
                  <a:fillRect t="-1754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5410200" y="4876800"/>
                <a:ext cx="1393587" cy="5925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 smtClean="0">
                              <a:latin typeface="Cambria Math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∙</m:t>
                          </m:r>
                          <m:r>
                            <a:rPr lang="en-US" sz="2000" i="1" strike="sngStrike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𝑣</m:t>
                          </m:r>
                        </m:den>
                      </m:f>
                      <m:r>
                        <a:rPr lang="en-US" sz="20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r>
                        <a:rPr lang="en-US" sz="2000" i="1" strike="sngStrike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𝑣</m:t>
                      </m:r>
                    </m:oMath>
                  </m:oMathPara>
                </a14:m>
                <a:endParaRPr lang="en-US" sz="2000" strike="sngStrike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4876800"/>
                <a:ext cx="1393587" cy="592535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6836013" y="4876800"/>
                <a:ext cx="1060482" cy="5926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 smtClean="0">
                              <a:latin typeface="Cambria Math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6013" y="4876800"/>
                <a:ext cx="1060482" cy="592663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89431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𝐀𝐧𝐧𝐮𝐢𝐭𝐲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𝐅𝐨𝐫𝐦𝐮𝐥𝐚𝐬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1818" t="-146000" r="-5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133600" y="4114800"/>
                <a:ext cx="129811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4114800"/>
                <a:ext cx="1298112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1408" t="-2000" r="-3286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133600" y="4038600"/>
                <a:ext cx="2724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𝑉𝐸𝑃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4038600"/>
                <a:ext cx="272446" cy="153888"/>
              </a:xfrm>
              <a:prstGeom prst="rect">
                <a:avLst/>
              </a:prstGeom>
              <a:blipFill rotWithShape="0">
                <a:blip r:embed="rId12"/>
                <a:stretch>
                  <a:fillRect l="-11111" r="-6667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390947" y="4114800"/>
                <a:ext cx="85959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0947" y="4114800"/>
                <a:ext cx="859594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2128" r="-709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Connector 35"/>
          <p:cNvCxnSpPr>
            <a:cxnSpLocks/>
          </p:cNvCxnSpPr>
          <p:nvPr/>
        </p:nvCxnSpPr>
        <p:spPr>
          <a:xfrm>
            <a:off x="1828800" y="31242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1666100" y="4114800"/>
                <a:ext cx="39536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6100" y="4114800"/>
                <a:ext cx="395365" cy="348493"/>
              </a:xfrm>
              <a:prstGeom prst="rect">
                <a:avLst/>
              </a:prstGeom>
              <a:blipFill rotWithShape="0">
                <a:blip r:embed="rId14"/>
                <a:stretch>
                  <a:fillRect l="-7692" r="-12308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267200" y="3962400"/>
                <a:ext cx="1060482" cy="5926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 smtClean="0">
                              <a:latin typeface="Cambria Math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3962400"/>
                <a:ext cx="1060482" cy="592663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4267200" y="4038600"/>
                <a:ext cx="271100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𝐶𝑅𝐹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4038600"/>
                <a:ext cx="271100" cy="153888"/>
              </a:xfrm>
              <a:prstGeom prst="rect">
                <a:avLst/>
              </a:prstGeom>
              <a:blipFill rotWithShape="0">
                <a:blip r:embed="rId16"/>
                <a:stretch>
                  <a:fillRect l="-11364" r="-9091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63193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𝐀𝐧𝐧𝐮𝐢𝐭𝐲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𝐅𝐨𝐫𝐦𝐮𝐥𝐚𝐬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1818" t="-146000" r="-5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Connector 27"/>
          <p:cNvCxnSpPr>
            <a:cxnSpLocks/>
          </p:cNvCxnSpPr>
          <p:nvPr/>
        </p:nvCxnSpPr>
        <p:spPr>
          <a:xfrm>
            <a:off x="6400800" y="312420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238101" y="3505200"/>
                <a:ext cx="371320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8101" y="3505200"/>
                <a:ext cx="371320" cy="348493"/>
              </a:xfrm>
              <a:prstGeom prst="rect">
                <a:avLst/>
              </a:prstGeom>
              <a:blipFill rotWithShape="0">
                <a:blip r:embed="rId11"/>
                <a:stretch>
                  <a:fillRect l="-8197" t="-1754" r="-40984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39665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𝐀𝐧𝐧𝐮𝐢𝐭𝐲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𝐅𝐨𝐫𝐦𝐮𝐥𝐚𝐬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1818" t="-146000" r="-5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Connector 27"/>
          <p:cNvCxnSpPr>
            <a:cxnSpLocks/>
          </p:cNvCxnSpPr>
          <p:nvPr/>
        </p:nvCxnSpPr>
        <p:spPr>
          <a:xfrm>
            <a:off x="6400800" y="312420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238101" y="3505200"/>
                <a:ext cx="371320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8101" y="3505200"/>
                <a:ext cx="371320" cy="348493"/>
              </a:xfrm>
              <a:prstGeom prst="rect">
                <a:avLst/>
              </a:prstGeom>
              <a:blipFill rotWithShape="0">
                <a:blip r:embed="rId11"/>
                <a:stretch>
                  <a:fillRect l="-8197" t="-1754" r="-40984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686080" y="4375907"/>
                <a:ext cx="371320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6080" y="4375907"/>
                <a:ext cx="371320" cy="348493"/>
              </a:xfrm>
              <a:prstGeom prst="rect">
                <a:avLst/>
              </a:prstGeom>
              <a:blipFill rotWithShape="0">
                <a:blip r:embed="rId12"/>
                <a:stretch>
                  <a:fillRect l="-9836" t="-3509" r="-39344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057400" y="4265712"/>
                <a:ext cx="2724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𝑉𝐸𝑃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4265712"/>
                <a:ext cx="272446" cy="153888"/>
              </a:xfrm>
              <a:prstGeom prst="rect">
                <a:avLst/>
              </a:prstGeom>
              <a:blipFill rotWithShape="0">
                <a:blip r:embed="rId13"/>
                <a:stretch>
                  <a:fillRect l="-13636" r="-9091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057400" y="4361688"/>
                <a:ext cx="2500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4361688"/>
                <a:ext cx="250068" cy="307777"/>
              </a:xfrm>
              <a:prstGeom prst="rect">
                <a:avLst/>
              </a:prstGeom>
              <a:blipFill rotWithShape="0">
                <a:blip r:embed="rId14"/>
                <a:stretch>
                  <a:fillRect l="-12195" r="-97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9696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𝐀𝐧𝐧𝐮𝐢𝐭𝐲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𝐅𝐨𝐫𝐦𝐮𝐥𝐚𝐬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1818" t="-146000" r="-5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Connector 27"/>
          <p:cNvCxnSpPr>
            <a:cxnSpLocks/>
          </p:cNvCxnSpPr>
          <p:nvPr/>
        </p:nvCxnSpPr>
        <p:spPr>
          <a:xfrm>
            <a:off x="6400800" y="312420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238101" y="3505200"/>
                <a:ext cx="371320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8101" y="3505200"/>
                <a:ext cx="371320" cy="348493"/>
              </a:xfrm>
              <a:prstGeom prst="rect">
                <a:avLst/>
              </a:prstGeom>
              <a:blipFill rotWithShape="0">
                <a:blip r:embed="rId11"/>
                <a:stretch>
                  <a:fillRect l="-8197" t="-1754" r="-40984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686080" y="4375907"/>
                <a:ext cx="371320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6080" y="4375907"/>
                <a:ext cx="371320" cy="348493"/>
              </a:xfrm>
              <a:prstGeom prst="rect">
                <a:avLst/>
              </a:prstGeom>
              <a:blipFill rotWithShape="0">
                <a:blip r:embed="rId12"/>
                <a:stretch>
                  <a:fillRect l="-9836" t="-3509" r="-39344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057400" y="4265712"/>
                <a:ext cx="2724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𝑉𝐸𝑃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4265712"/>
                <a:ext cx="272446" cy="153888"/>
              </a:xfrm>
              <a:prstGeom prst="rect">
                <a:avLst/>
              </a:prstGeom>
              <a:blipFill rotWithShape="0">
                <a:blip r:embed="rId13"/>
                <a:stretch>
                  <a:fillRect l="-13636" r="-9091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057400" y="4361688"/>
                <a:ext cx="132247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d>
                        <m:dPr>
                          <m:ctrlPr>
                            <a:rPr lang="mr-IN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1+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4361688"/>
                <a:ext cx="1322478" cy="307777"/>
              </a:xfrm>
              <a:prstGeom prst="rect">
                <a:avLst/>
              </a:prstGeom>
              <a:blipFill rotWithShape="0">
                <a:blip r:embed="rId14"/>
                <a:stretch>
                  <a:fillRect l="-1852" r="-3704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7187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  <m:r>
                        <a:rPr lang="en-US" b="1" i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𝐍𝐨𝐭𝐚𝐭𝐢𝐨𝐧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Straight Connector 43"/>
          <p:cNvCxnSpPr>
            <a:cxnSpLocks/>
          </p:cNvCxnSpPr>
          <p:nvPr/>
        </p:nvCxnSpPr>
        <p:spPr>
          <a:xfrm>
            <a:off x="1828800" y="31242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cxnSpLocks/>
          </p:cNvCxnSpPr>
          <p:nvPr/>
        </p:nvCxnSpPr>
        <p:spPr>
          <a:xfrm>
            <a:off x="2587752" y="312420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cxnSpLocks/>
          </p:cNvCxnSpPr>
          <p:nvPr/>
        </p:nvCxnSpPr>
        <p:spPr>
          <a:xfrm>
            <a:off x="5632704" y="31242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cxnSpLocks/>
          </p:cNvCxnSpPr>
          <p:nvPr/>
        </p:nvCxnSpPr>
        <p:spPr>
          <a:xfrm>
            <a:off x="6400800" y="312420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666100" y="4114800"/>
                <a:ext cx="39536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6100" y="4114800"/>
                <a:ext cx="395365" cy="348493"/>
              </a:xfrm>
              <a:prstGeom prst="rect">
                <a:avLst/>
              </a:prstGeom>
              <a:blipFill rotWithShape="0">
                <a:blip r:embed="rId6"/>
                <a:stretch>
                  <a:fillRect l="-7692" r="-12308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424687" y="3489960"/>
                <a:ext cx="39536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4687" y="3489960"/>
                <a:ext cx="395365" cy="348493"/>
              </a:xfrm>
              <a:prstGeom prst="rect">
                <a:avLst/>
              </a:prstGeom>
              <a:blipFill rotWithShape="0">
                <a:blip r:embed="rId7"/>
                <a:stretch>
                  <a:fillRect l="-9231" t="-3509" r="-33846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6238101" y="3505200"/>
                <a:ext cx="371320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8101" y="3505200"/>
                <a:ext cx="371320" cy="348493"/>
              </a:xfrm>
              <a:prstGeom prst="rect">
                <a:avLst/>
              </a:prstGeom>
              <a:blipFill rotWithShape="0">
                <a:blip r:embed="rId8"/>
                <a:stretch>
                  <a:fillRect l="-8197" t="-1754" r="-40984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5476100" y="4114800"/>
                <a:ext cx="371320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6100" y="4114800"/>
                <a:ext cx="371320" cy="348493"/>
              </a:xfrm>
              <a:prstGeom prst="rect">
                <a:avLst/>
              </a:prstGeom>
              <a:blipFill rotWithShape="0">
                <a:blip r:embed="rId9"/>
                <a:stretch>
                  <a:fillRect l="-8197" r="-13115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1818" t="-146000" r="-5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74410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𝐀𝐧𝐧𝐮𝐢𝐭𝐲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𝐅𝐨𝐫𝐦𝐮𝐥𝐚𝐬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1818" t="-146000" r="-5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Connector 27"/>
          <p:cNvCxnSpPr>
            <a:cxnSpLocks/>
          </p:cNvCxnSpPr>
          <p:nvPr/>
        </p:nvCxnSpPr>
        <p:spPr>
          <a:xfrm>
            <a:off x="6400800" y="312420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238101" y="3505200"/>
                <a:ext cx="371320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8101" y="3505200"/>
                <a:ext cx="371320" cy="348493"/>
              </a:xfrm>
              <a:prstGeom prst="rect">
                <a:avLst/>
              </a:prstGeom>
              <a:blipFill rotWithShape="0">
                <a:blip r:embed="rId11"/>
                <a:stretch>
                  <a:fillRect l="-8197" t="-1754" r="-40984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686080" y="4375907"/>
                <a:ext cx="371320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6080" y="4375907"/>
                <a:ext cx="371320" cy="348493"/>
              </a:xfrm>
              <a:prstGeom prst="rect">
                <a:avLst/>
              </a:prstGeom>
              <a:blipFill rotWithShape="0">
                <a:blip r:embed="rId12"/>
                <a:stretch>
                  <a:fillRect l="-9836" t="-3509" r="-39344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057400" y="4265712"/>
                <a:ext cx="2724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𝑉𝐸𝑃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4265712"/>
                <a:ext cx="272446" cy="153888"/>
              </a:xfrm>
              <a:prstGeom prst="rect">
                <a:avLst/>
              </a:prstGeom>
              <a:blipFill rotWithShape="0">
                <a:blip r:embed="rId13"/>
                <a:stretch>
                  <a:fillRect l="-13636" r="-9091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057400" y="4361688"/>
                <a:ext cx="132247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d>
                        <m:dPr>
                          <m:ctrlPr>
                            <a:rPr lang="mr-IN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1+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4361688"/>
                <a:ext cx="1322478" cy="307777"/>
              </a:xfrm>
              <a:prstGeom prst="rect">
                <a:avLst/>
              </a:prstGeom>
              <a:blipFill rotWithShape="0">
                <a:blip r:embed="rId14"/>
                <a:stretch>
                  <a:fillRect l="-1852" r="-3704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3276600" y="4306824"/>
                <a:ext cx="136319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mr-IN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1+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𝑖</m:t>
                              </m:r>
                            </m:e>
                          </m:d>
                        </m:e>
                        <m:sup>
                          <m:r>
                            <a:rPr lang="en-US" sz="2000" i="1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latin typeface="Cambria Math" charset="0"/>
                        </a:rPr>
                        <m:t>+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4306824"/>
                <a:ext cx="1363194" cy="400110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48552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𝐀𝐧𝐧𝐮𝐢𝐭𝐲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𝐅𝐨𝐫𝐦𝐮𝐥𝐚𝐬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1818" t="-146000" r="-5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Connector 27"/>
          <p:cNvCxnSpPr>
            <a:cxnSpLocks/>
          </p:cNvCxnSpPr>
          <p:nvPr/>
        </p:nvCxnSpPr>
        <p:spPr>
          <a:xfrm>
            <a:off x="6400800" y="312420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238101" y="3505200"/>
                <a:ext cx="371320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8101" y="3505200"/>
                <a:ext cx="371320" cy="348493"/>
              </a:xfrm>
              <a:prstGeom prst="rect">
                <a:avLst/>
              </a:prstGeom>
              <a:blipFill rotWithShape="0">
                <a:blip r:embed="rId11"/>
                <a:stretch>
                  <a:fillRect l="-8197" t="-1754" r="-40984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686080" y="4375907"/>
                <a:ext cx="371320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6080" y="4375907"/>
                <a:ext cx="371320" cy="348493"/>
              </a:xfrm>
              <a:prstGeom prst="rect">
                <a:avLst/>
              </a:prstGeom>
              <a:blipFill rotWithShape="0">
                <a:blip r:embed="rId12"/>
                <a:stretch>
                  <a:fillRect l="-9836" t="-3509" r="-39344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057400" y="4265712"/>
                <a:ext cx="2724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𝑉𝐸𝑃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4265712"/>
                <a:ext cx="272446" cy="153888"/>
              </a:xfrm>
              <a:prstGeom prst="rect">
                <a:avLst/>
              </a:prstGeom>
              <a:blipFill rotWithShape="0">
                <a:blip r:embed="rId13"/>
                <a:stretch>
                  <a:fillRect l="-13636" r="-9091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057400" y="4361688"/>
                <a:ext cx="132247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d>
                        <m:dPr>
                          <m:ctrlPr>
                            <a:rPr lang="mr-IN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1+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4361688"/>
                <a:ext cx="1322478" cy="307777"/>
              </a:xfrm>
              <a:prstGeom prst="rect">
                <a:avLst/>
              </a:prstGeom>
              <a:blipFill rotWithShape="0">
                <a:blip r:embed="rId14"/>
                <a:stretch>
                  <a:fillRect l="-1852" r="-3704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3276600" y="4306824"/>
                <a:ext cx="136319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mr-IN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1+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𝑖</m:t>
                              </m:r>
                            </m:e>
                          </m:d>
                        </m:e>
                        <m:sup>
                          <m:r>
                            <a:rPr lang="en-US" sz="2000" i="1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latin typeface="Cambria Math" charset="0"/>
                        </a:rPr>
                        <m:t>+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4306824"/>
                <a:ext cx="1363194" cy="400110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562863" y="4340423"/>
                <a:ext cx="145693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1+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𝑖</m:t>
                              </m:r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2863" y="4340423"/>
                <a:ext cx="1456937" cy="307777"/>
              </a:xfrm>
              <a:prstGeom prst="rect">
                <a:avLst/>
              </a:prstGeom>
              <a:blipFill rotWithShape="0">
                <a:blip r:embed="rId16"/>
                <a:stretch>
                  <a:fillRect l="-837"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13690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𝐀𝐧𝐧𝐮𝐢𝐭𝐲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𝐅𝐨𝐫𝐦𝐮𝐥𝐚𝐬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1818" t="-146000" r="-5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Connector 27"/>
          <p:cNvCxnSpPr>
            <a:cxnSpLocks/>
          </p:cNvCxnSpPr>
          <p:nvPr/>
        </p:nvCxnSpPr>
        <p:spPr>
          <a:xfrm>
            <a:off x="6400800" y="312420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238101" y="3505200"/>
                <a:ext cx="371320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8101" y="3505200"/>
                <a:ext cx="371320" cy="348493"/>
              </a:xfrm>
              <a:prstGeom prst="rect">
                <a:avLst/>
              </a:prstGeom>
              <a:blipFill rotWithShape="0">
                <a:blip r:embed="rId11"/>
                <a:stretch>
                  <a:fillRect l="-8197" t="-1754" r="-40984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686080" y="4375907"/>
                <a:ext cx="371320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6080" y="4375907"/>
                <a:ext cx="371320" cy="348493"/>
              </a:xfrm>
              <a:prstGeom prst="rect">
                <a:avLst/>
              </a:prstGeom>
              <a:blipFill rotWithShape="0">
                <a:blip r:embed="rId12"/>
                <a:stretch>
                  <a:fillRect l="-9836" t="-3509" r="-39344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057400" y="4265712"/>
                <a:ext cx="2724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𝑉𝐸𝑃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4265712"/>
                <a:ext cx="272446" cy="153888"/>
              </a:xfrm>
              <a:prstGeom prst="rect">
                <a:avLst/>
              </a:prstGeom>
              <a:blipFill rotWithShape="0">
                <a:blip r:embed="rId13"/>
                <a:stretch>
                  <a:fillRect l="-13636" r="-9091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057400" y="4361688"/>
                <a:ext cx="132247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d>
                        <m:dPr>
                          <m:ctrlPr>
                            <a:rPr lang="mr-IN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1+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4361688"/>
                <a:ext cx="1322478" cy="307777"/>
              </a:xfrm>
              <a:prstGeom prst="rect">
                <a:avLst/>
              </a:prstGeom>
              <a:blipFill rotWithShape="0">
                <a:blip r:embed="rId14"/>
                <a:stretch>
                  <a:fillRect l="-1852" r="-3704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3276600" y="4306824"/>
                <a:ext cx="136319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mr-IN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1+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𝑖</m:t>
                              </m:r>
                            </m:e>
                          </m:d>
                        </m:e>
                        <m:sup>
                          <m:r>
                            <a:rPr lang="en-US" sz="2000" i="1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latin typeface="Cambria Math" charset="0"/>
                        </a:rPr>
                        <m:t>+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4306824"/>
                <a:ext cx="1363194" cy="400110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562863" y="4340423"/>
                <a:ext cx="145693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1+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𝑖</m:t>
                              </m:r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2863" y="4340423"/>
                <a:ext cx="1456937" cy="307777"/>
              </a:xfrm>
              <a:prstGeom prst="rect">
                <a:avLst/>
              </a:prstGeom>
              <a:blipFill rotWithShape="0">
                <a:blip r:embed="rId16"/>
                <a:stretch>
                  <a:fillRect l="-837"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1219200" y="5105400"/>
                <a:ext cx="1469377" cy="5925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 smtClean="0">
                              <a:latin typeface="Cambria Math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5105400"/>
                <a:ext cx="1469377" cy="592535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806858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𝐀𝐧𝐧𝐮𝐢𝐭𝐲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𝐅𝐨𝐫𝐦𝐮𝐥𝐚𝐬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1818" t="-146000" r="-5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Connector 27"/>
          <p:cNvCxnSpPr>
            <a:cxnSpLocks/>
          </p:cNvCxnSpPr>
          <p:nvPr/>
        </p:nvCxnSpPr>
        <p:spPr>
          <a:xfrm>
            <a:off x="6400800" y="312420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238101" y="3505200"/>
                <a:ext cx="371320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8101" y="3505200"/>
                <a:ext cx="371320" cy="348493"/>
              </a:xfrm>
              <a:prstGeom prst="rect">
                <a:avLst/>
              </a:prstGeom>
              <a:blipFill rotWithShape="0">
                <a:blip r:embed="rId11"/>
                <a:stretch>
                  <a:fillRect l="-8197" t="-1754" r="-40984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686080" y="4375907"/>
                <a:ext cx="371320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6080" y="4375907"/>
                <a:ext cx="371320" cy="348493"/>
              </a:xfrm>
              <a:prstGeom prst="rect">
                <a:avLst/>
              </a:prstGeom>
              <a:blipFill rotWithShape="0">
                <a:blip r:embed="rId12"/>
                <a:stretch>
                  <a:fillRect l="-9836" t="-3509" r="-39344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057400" y="4265712"/>
                <a:ext cx="2724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𝑉𝐸𝑃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4265712"/>
                <a:ext cx="272446" cy="153888"/>
              </a:xfrm>
              <a:prstGeom prst="rect">
                <a:avLst/>
              </a:prstGeom>
              <a:blipFill rotWithShape="0">
                <a:blip r:embed="rId13"/>
                <a:stretch>
                  <a:fillRect l="-13636" r="-9091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057400" y="4361688"/>
                <a:ext cx="132247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d>
                        <m:dPr>
                          <m:ctrlPr>
                            <a:rPr lang="mr-IN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1+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4361688"/>
                <a:ext cx="1322478" cy="307777"/>
              </a:xfrm>
              <a:prstGeom prst="rect">
                <a:avLst/>
              </a:prstGeom>
              <a:blipFill rotWithShape="0">
                <a:blip r:embed="rId14"/>
                <a:stretch>
                  <a:fillRect l="-1852" r="-3704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3276600" y="4306824"/>
                <a:ext cx="136319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mr-IN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1+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𝑖</m:t>
                              </m:r>
                            </m:e>
                          </m:d>
                        </m:e>
                        <m:sup>
                          <m:r>
                            <a:rPr lang="en-US" sz="2000" i="1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latin typeface="Cambria Math" charset="0"/>
                        </a:rPr>
                        <m:t>+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4306824"/>
                <a:ext cx="1363194" cy="400110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562863" y="4340423"/>
                <a:ext cx="145693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1+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𝑖</m:t>
                              </m:r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2863" y="4340423"/>
                <a:ext cx="1456937" cy="307777"/>
              </a:xfrm>
              <a:prstGeom prst="rect">
                <a:avLst/>
              </a:prstGeom>
              <a:blipFill rotWithShape="0">
                <a:blip r:embed="rId16"/>
                <a:stretch>
                  <a:fillRect l="-837"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1219200" y="5105400"/>
                <a:ext cx="1469377" cy="5925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 smtClean="0">
                              <a:latin typeface="Cambria Math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5105400"/>
                <a:ext cx="1469377" cy="592535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048000" y="5290307"/>
                <a:ext cx="371320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5290307"/>
                <a:ext cx="371320" cy="348493"/>
              </a:xfrm>
              <a:prstGeom prst="rect">
                <a:avLst/>
              </a:prstGeom>
              <a:blipFill rotWithShape="0">
                <a:blip r:embed="rId18"/>
                <a:stretch>
                  <a:fillRect l="-8197" t="-3509" r="-39344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3429000" y="5290307"/>
                <a:ext cx="1732589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mr-IN" sz="2000" i="1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1+</m:t>
                              </m:r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𝑖</m:t>
                              </m:r>
                            </m:e>
                          </m:d>
                        </m:e>
                        <m:sup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5290307"/>
                <a:ext cx="1732589" cy="348493"/>
              </a:xfrm>
              <a:prstGeom prst="rect">
                <a:avLst/>
              </a:prstGeom>
              <a:blipFill rotWithShape="0">
                <a:blip r:embed="rId19"/>
                <a:stretch>
                  <a:fillRect l="-1408" t="-3509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265926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𝐀𝐧𝐧𝐮𝐢𝐭𝐲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𝐅𝐨𝐫𝐦𝐮𝐥𝐚𝐬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1818" t="-146000" r="-5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Connector 27"/>
          <p:cNvCxnSpPr>
            <a:cxnSpLocks/>
          </p:cNvCxnSpPr>
          <p:nvPr/>
        </p:nvCxnSpPr>
        <p:spPr>
          <a:xfrm>
            <a:off x="6400800" y="312420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238101" y="3505200"/>
                <a:ext cx="371320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8101" y="3505200"/>
                <a:ext cx="371320" cy="348493"/>
              </a:xfrm>
              <a:prstGeom prst="rect">
                <a:avLst/>
              </a:prstGeom>
              <a:blipFill rotWithShape="0">
                <a:blip r:embed="rId11"/>
                <a:stretch>
                  <a:fillRect l="-8197" t="-1754" r="-40984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686080" y="4375907"/>
                <a:ext cx="371320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6080" y="4375907"/>
                <a:ext cx="371320" cy="348493"/>
              </a:xfrm>
              <a:prstGeom prst="rect">
                <a:avLst/>
              </a:prstGeom>
              <a:blipFill rotWithShape="0">
                <a:blip r:embed="rId12"/>
                <a:stretch>
                  <a:fillRect l="-9836" t="-3509" r="-39344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057400" y="4265712"/>
                <a:ext cx="2724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𝑉𝐸𝑃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4265712"/>
                <a:ext cx="272446" cy="153888"/>
              </a:xfrm>
              <a:prstGeom prst="rect">
                <a:avLst/>
              </a:prstGeom>
              <a:blipFill rotWithShape="0">
                <a:blip r:embed="rId13"/>
                <a:stretch>
                  <a:fillRect l="-13636" r="-9091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057400" y="4361688"/>
                <a:ext cx="132247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d>
                        <m:dPr>
                          <m:ctrlPr>
                            <a:rPr lang="mr-IN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1+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4361688"/>
                <a:ext cx="1322478" cy="307777"/>
              </a:xfrm>
              <a:prstGeom prst="rect">
                <a:avLst/>
              </a:prstGeom>
              <a:blipFill rotWithShape="0">
                <a:blip r:embed="rId14"/>
                <a:stretch>
                  <a:fillRect l="-1852" r="-3704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3276600" y="4306824"/>
                <a:ext cx="136319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mr-IN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1+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𝑖</m:t>
                              </m:r>
                            </m:e>
                          </m:d>
                        </m:e>
                        <m:sup>
                          <m:r>
                            <a:rPr lang="en-US" sz="2000" i="1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latin typeface="Cambria Math" charset="0"/>
                        </a:rPr>
                        <m:t>+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4306824"/>
                <a:ext cx="1363194" cy="400110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562863" y="4340423"/>
                <a:ext cx="145693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1+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𝑖</m:t>
                              </m:r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2863" y="4340423"/>
                <a:ext cx="1456937" cy="307777"/>
              </a:xfrm>
              <a:prstGeom prst="rect">
                <a:avLst/>
              </a:prstGeom>
              <a:blipFill rotWithShape="0">
                <a:blip r:embed="rId16"/>
                <a:stretch>
                  <a:fillRect l="-837"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1219200" y="5105400"/>
                <a:ext cx="1469377" cy="5925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 smtClean="0">
                              <a:latin typeface="Cambria Math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5105400"/>
                <a:ext cx="1469377" cy="592535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048000" y="5290307"/>
                <a:ext cx="371320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5290307"/>
                <a:ext cx="371320" cy="348493"/>
              </a:xfrm>
              <a:prstGeom prst="rect">
                <a:avLst/>
              </a:prstGeom>
              <a:blipFill rotWithShape="0">
                <a:blip r:embed="rId18"/>
                <a:stretch>
                  <a:fillRect l="-8197" t="-3509" r="-39344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3429000" y="5105400"/>
                <a:ext cx="2134110" cy="5925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>
                              <a:latin typeface="Cambria Math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n-US" sz="2000" i="1">
                              <a:latin typeface="Cambria Math" charset="0"/>
                            </a:rPr>
                            <m:t>𝑑</m:t>
                          </m:r>
                        </m:den>
                      </m:f>
                      <m:r>
                        <a:rPr lang="en-US" sz="20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mr-IN" sz="2000" i="1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1+</m:t>
                              </m:r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𝑖</m:t>
                              </m:r>
                            </m:e>
                          </m:d>
                        </m:e>
                        <m:sup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5105400"/>
                <a:ext cx="2134110" cy="592535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2690071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𝐀𝐧𝐧𝐮𝐢𝐭𝐲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𝐅𝐨𝐫𝐦𝐮𝐥𝐚𝐬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1818" t="-146000" r="-5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Connector 27"/>
          <p:cNvCxnSpPr>
            <a:cxnSpLocks/>
          </p:cNvCxnSpPr>
          <p:nvPr/>
        </p:nvCxnSpPr>
        <p:spPr>
          <a:xfrm>
            <a:off x="6400800" y="312420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238101" y="3505200"/>
                <a:ext cx="371320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8101" y="3505200"/>
                <a:ext cx="371320" cy="348493"/>
              </a:xfrm>
              <a:prstGeom prst="rect">
                <a:avLst/>
              </a:prstGeom>
              <a:blipFill rotWithShape="0">
                <a:blip r:embed="rId11"/>
                <a:stretch>
                  <a:fillRect l="-8197" t="-1754" r="-40984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686080" y="4375907"/>
                <a:ext cx="371320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6080" y="4375907"/>
                <a:ext cx="371320" cy="348493"/>
              </a:xfrm>
              <a:prstGeom prst="rect">
                <a:avLst/>
              </a:prstGeom>
              <a:blipFill rotWithShape="0">
                <a:blip r:embed="rId12"/>
                <a:stretch>
                  <a:fillRect l="-9836" t="-3509" r="-39344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057400" y="4265712"/>
                <a:ext cx="2724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𝑉𝐸𝑃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4265712"/>
                <a:ext cx="272446" cy="153888"/>
              </a:xfrm>
              <a:prstGeom prst="rect">
                <a:avLst/>
              </a:prstGeom>
              <a:blipFill rotWithShape="0">
                <a:blip r:embed="rId13"/>
                <a:stretch>
                  <a:fillRect l="-13636" r="-9091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057400" y="4361688"/>
                <a:ext cx="132247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d>
                        <m:dPr>
                          <m:ctrlPr>
                            <a:rPr lang="mr-IN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1+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4361688"/>
                <a:ext cx="1322478" cy="307777"/>
              </a:xfrm>
              <a:prstGeom prst="rect">
                <a:avLst/>
              </a:prstGeom>
              <a:blipFill rotWithShape="0">
                <a:blip r:embed="rId14"/>
                <a:stretch>
                  <a:fillRect l="-1852" r="-3704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3276600" y="4306824"/>
                <a:ext cx="136319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mr-IN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1+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𝑖</m:t>
                              </m:r>
                            </m:e>
                          </m:d>
                        </m:e>
                        <m:sup>
                          <m:r>
                            <a:rPr lang="en-US" sz="2000" i="1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latin typeface="Cambria Math" charset="0"/>
                        </a:rPr>
                        <m:t>+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4306824"/>
                <a:ext cx="1363194" cy="400110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562863" y="4340423"/>
                <a:ext cx="145693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1+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𝑖</m:t>
                              </m:r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2863" y="4340423"/>
                <a:ext cx="1456937" cy="307777"/>
              </a:xfrm>
              <a:prstGeom prst="rect">
                <a:avLst/>
              </a:prstGeom>
              <a:blipFill rotWithShape="0">
                <a:blip r:embed="rId16"/>
                <a:stretch>
                  <a:fillRect l="-837"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1219200" y="5105400"/>
                <a:ext cx="1469377" cy="5925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 smtClean="0">
                              <a:latin typeface="Cambria Math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5105400"/>
                <a:ext cx="1469377" cy="592535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048000" y="5290307"/>
                <a:ext cx="371320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5290307"/>
                <a:ext cx="371320" cy="348493"/>
              </a:xfrm>
              <a:prstGeom prst="rect">
                <a:avLst/>
              </a:prstGeom>
              <a:blipFill rotWithShape="0">
                <a:blip r:embed="rId18"/>
                <a:stretch>
                  <a:fillRect l="-8197" t="-3509" r="-39344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3429000" y="5105400"/>
                <a:ext cx="2134110" cy="5925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>
                              <a:latin typeface="Cambria Math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n-US" sz="2000" i="1">
                              <a:latin typeface="Cambria Math" charset="0"/>
                            </a:rPr>
                            <m:t>𝑑</m:t>
                          </m:r>
                        </m:den>
                      </m:f>
                      <m:r>
                        <a:rPr lang="en-US" sz="20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mr-IN" sz="2000" i="1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1+</m:t>
                              </m:r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𝑖</m:t>
                              </m:r>
                            </m:e>
                          </m:d>
                        </m:e>
                        <m:sup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5105400"/>
                <a:ext cx="2134110" cy="592535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5638800" y="5105400"/>
                <a:ext cx="1657826" cy="5972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mr-IN" sz="2000" i="1"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1+</m:t>
                                  </m:r>
                                  <m:r>
                                    <a:rPr lang="en-US" sz="2000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𝑖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en-US" sz="2000">
                              <a:latin typeface="Cambria Math" charset="0"/>
                            </a:rPr>
                            <m:t>−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1">
                              <a:latin typeface="Cambria Math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5105400"/>
                <a:ext cx="1657826" cy="597279"/>
              </a:xfrm>
              <a:prstGeom prst="rect">
                <a:avLst/>
              </a:prstGeom>
              <a:blipFill rotWithShape="0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025635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𝐀𝐧𝐧𝐮𝐢𝐭𝐲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𝐅𝐨𝐫𝐦𝐮𝐥𝐚𝐬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1818" t="-146000" r="-5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Connector 27"/>
          <p:cNvCxnSpPr>
            <a:cxnSpLocks/>
          </p:cNvCxnSpPr>
          <p:nvPr/>
        </p:nvCxnSpPr>
        <p:spPr>
          <a:xfrm>
            <a:off x="6400800" y="312420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238101" y="3505200"/>
                <a:ext cx="371320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8101" y="3505200"/>
                <a:ext cx="371320" cy="348493"/>
              </a:xfrm>
              <a:prstGeom prst="rect">
                <a:avLst/>
              </a:prstGeom>
              <a:blipFill rotWithShape="0">
                <a:blip r:embed="rId11"/>
                <a:stretch>
                  <a:fillRect l="-8197" t="-1754" r="-40984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686080" y="4375907"/>
                <a:ext cx="371320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6080" y="4375907"/>
                <a:ext cx="371320" cy="348493"/>
              </a:xfrm>
              <a:prstGeom prst="rect">
                <a:avLst/>
              </a:prstGeom>
              <a:blipFill rotWithShape="0">
                <a:blip r:embed="rId12"/>
                <a:stretch>
                  <a:fillRect l="-9836" t="-3509" r="-39344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057400" y="4265712"/>
                <a:ext cx="2724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𝑉𝐸𝑃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4265712"/>
                <a:ext cx="272446" cy="153888"/>
              </a:xfrm>
              <a:prstGeom prst="rect">
                <a:avLst/>
              </a:prstGeom>
              <a:blipFill rotWithShape="0">
                <a:blip r:embed="rId13"/>
                <a:stretch>
                  <a:fillRect l="-13636" r="-9091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057400" y="4361688"/>
                <a:ext cx="132247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d>
                        <m:dPr>
                          <m:ctrlPr>
                            <a:rPr lang="mr-IN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1+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4361688"/>
                <a:ext cx="1322478" cy="307777"/>
              </a:xfrm>
              <a:prstGeom prst="rect">
                <a:avLst/>
              </a:prstGeom>
              <a:blipFill rotWithShape="0">
                <a:blip r:embed="rId14"/>
                <a:stretch>
                  <a:fillRect l="-1852" r="-3704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3276600" y="4306824"/>
                <a:ext cx="136319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mr-IN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1+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𝑖</m:t>
                              </m:r>
                            </m:e>
                          </m:d>
                        </m:e>
                        <m:sup>
                          <m:r>
                            <a:rPr lang="en-US" sz="2000" i="1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latin typeface="Cambria Math" charset="0"/>
                        </a:rPr>
                        <m:t>+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4306824"/>
                <a:ext cx="1363194" cy="400110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562863" y="4340423"/>
                <a:ext cx="145693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1+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𝑖</m:t>
                              </m:r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2863" y="4340423"/>
                <a:ext cx="1456937" cy="307777"/>
              </a:xfrm>
              <a:prstGeom prst="rect">
                <a:avLst/>
              </a:prstGeom>
              <a:blipFill rotWithShape="0">
                <a:blip r:embed="rId16"/>
                <a:stretch>
                  <a:fillRect l="-837"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6053328" y="4151376"/>
                <a:ext cx="1657826" cy="5972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mr-IN" sz="2000" i="1"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1+</m:t>
                                  </m:r>
                                  <m:r>
                                    <a:rPr lang="en-US" sz="2000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𝑖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en-US" sz="2000">
                              <a:latin typeface="Cambria Math" charset="0"/>
                            </a:rPr>
                            <m:t>−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1">
                              <a:latin typeface="Cambria Math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3328" y="4151376"/>
                <a:ext cx="1657826" cy="597279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6053500" y="4265712"/>
                <a:ext cx="271100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𝐶𝑅𝐹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3500" y="4265712"/>
                <a:ext cx="271100" cy="153888"/>
              </a:xfrm>
              <a:prstGeom prst="rect">
                <a:avLst/>
              </a:prstGeom>
              <a:blipFill rotWithShape="0">
                <a:blip r:embed="rId18"/>
                <a:stretch>
                  <a:fillRect l="-11111" r="-8889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781578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𝐀𝐧𝐧𝐮𝐢𝐭𝐲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𝐅𝐨𝐫𝐦𝐮𝐥𝐚𝐬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1818" t="-146000" r="-5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Connector 27"/>
          <p:cNvCxnSpPr>
            <a:cxnSpLocks/>
          </p:cNvCxnSpPr>
          <p:nvPr/>
        </p:nvCxnSpPr>
        <p:spPr>
          <a:xfrm>
            <a:off x="5638800" y="312420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562600" y="3489960"/>
                <a:ext cx="332363" cy="34849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 smtClean="0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3489960"/>
                <a:ext cx="332363" cy="348493"/>
              </a:xfrm>
              <a:prstGeom prst="rect">
                <a:avLst/>
              </a:prstGeom>
              <a:blipFill rotWithShape="0">
                <a:blip r:embed="rId11"/>
                <a:stretch>
                  <a:fillRect l="-16667" r="-20370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121241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𝐀𝐧𝐧𝐮𝐢𝐭𝐲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𝐅𝐨𝐫𝐦𝐮𝐥𝐚𝐬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1818" t="-146000" r="-5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Connector 27"/>
          <p:cNvCxnSpPr>
            <a:cxnSpLocks/>
          </p:cNvCxnSpPr>
          <p:nvPr/>
        </p:nvCxnSpPr>
        <p:spPr>
          <a:xfrm>
            <a:off x="5638800" y="312420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562600" y="3489960"/>
                <a:ext cx="332363" cy="34849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 smtClean="0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3489960"/>
                <a:ext cx="332363" cy="348493"/>
              </a:xfrm>
              <a:prstGeom prst="rect">
                <a:avLst/>
              </a:prstGeom>
              <a:blipFill rotWithShape="0">
                <a:blip r:embed="rId11"/>
                <a:stretch>
                  <a:fillRect l="-16667" r="-20370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686080" y="4375907"/>
                <a:ext cx="371320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 smtClean="0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6080" y="4375907"/>
                <a:ext cx="371320" cy="348493"/>
              </a:xfrm>
              <a:prstGeom prst="rect">
                <a:avLst/>
              </a:prstGeom>
              <a:blipFill rotWithShape="0">
                <a:blip r:embed="rId12"/>
                <a:stretch>
                  <a:fillRect l="-9836" r="-11475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057400" y="4361688"/>
                <a:ext cx="2500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4361688"/>
                <a:ext cx="250068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12195" r="-97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057400" y="4265712"/>
                <a:ext cx="2724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𝑉𝐸𝑃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4265712"/>
                <a:ext cx="272446" cy="153888"/>
              </a:xfrm>
              <a:prstGeom prst="rect">
                <a:avLst/>
              </a:prstGeom>
              <a:blipFill rotWithShape="0">
                <a:blip r:embed="rId14"/>
                <a:stretch>
                  <a:fillRect l="-13636" r="-9091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2057400" y="4361688"/>
                <a:ext cx="2500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4361688"/>
                <a:ext cx="250068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12195" r="-97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36105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𝐀𝐧𝐧𝐮𝐢𝐭𝐲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𝐅𝐨𝐫𝐦𝐮𝐥𝐚𝐬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1818" t="-146000" r="-5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Connector 27"/>
          <p:cNvCxnSpPr>
            <a:cxnSpLocks/>
          </p:cNvCxnSpPr>
          <p:nvPr/>
        </p:nvCxnSpPr>
        <p:spPr>
          <a:xfrm>
            <a:off x="5638800" y="312420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562600" y="3489960"/>
                <a:ext cx="332363" cy="34849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 smtClean="0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3489960"/>
                <a:ext cx="332363" cy="348493"/>
              </a:xfrm>
              <a:prstGeom prst="rect">
                <a:avLst/>
              </a:prstGeom>
              <a:blipFill rotWithShape="0">
                <a:blip r:embed="rId11"/>
                <a:stretch>
                  <a:fillRect l="-16667" r="-20370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686080" y="4375907"/>
                <a:ext cx="371320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 smtClean="0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6080" y="4375907"/>
                <a:ext cx="371320" cy="348493"/>
              </a:xfrm>
              <a:prstGeom prst="rect">
                <a:avLst/>
              </a:prstGeom>
              <a:blipFill rotWithShape="0">
                <a:blip r:embed="rId12"/>
                <a:stretch>
                  <a:fillRect l="-9836" r="-11475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057400" y="4361688"/>
                <a:ext cx="2500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4361688"/>
                <a:ext cx="250068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12195" r="-97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057400" y="4265712"/>
                <a:ext cx="2724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𝑉𝐸𝑃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4265712"/>
                <a:ext cx="272446" cy="153888"/>
              </a:xfrm>
              <a:prstGeom prst="rect">
                <a:avLst/>
              </a:prstGeom>
              <a:blipFill rotWithShape="0">
                <a:blip r:embed="rId14"/>
                <a:stretch>
                  <a:fillRect l="-13636" r="-9091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2057400" y="4361688"/>
                <a:ext cx="71333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1+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4361688"/>
                <a:ext cx="713337" cy="307777"/>
              </a:xfrm>
              <a:prstGeom prst="rect">
                <a:avLst/>
              </a:prstGeom>
              <a:blipFill rotWithShape="0">
                <a:blip r:embed="rId15"/>
                <a:stretch>
                  <a:fillRect l="-4274" r="-5983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3373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𝐀𝐧𝐧𝐮𝐢𝐭𝐲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𝐅𝐨𝐫𝐦𝐮𝐥𝐚𝐬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Connector 44"/>
          <p:cNvCxnSpPr>
            <a:cxnSpLocks/>
          </p:cNvCxnSpPr>
          <p:nvPr/>
        </p:nvCxnSpPr>
        <p:spPr>
          <a:xfrm>
            <a:off x="2587752" y="312420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424687" y="3489960"/>
                <a:ext cx="39536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4687" y="3489960"/>
                <a:ext cx="395365" cy="348493"/>
              </a:xfrm>
              <a:prstGeom prst="rect">
                <a:avLst/>
              </a:prstGeom>
              <a:blipFill rotWithShape="0">
                <a:blip r:embed="rId7"/>
                <a:stretch>
                  <a:fillRect l="-9231" t="-3509" r="-33846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1818" t="-146000" r="-5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267348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𝐀𝐧𝐧𝐮𝐢𝐭𝐲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𝐅𝐨𝐫𝐦𝐮𝐥𝐚𝐬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1818" t="-146000" r="-5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Connector 27"/>
          <p:cNvCxnSpPr>
            <a:cxnSpLocks/>
          </p:cNvCxnSpPr>
          <p:nvPr/>
        </p:nvCxnSpPr>
        <p:spPr>
          <a:xfrm>
            <a:off x="5638800" y="312420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562600" y="3489960"/>
                <a:ext cx="332363" cy="34849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 smtClean="0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3489960"/>
                <a:ext cx="332363" cy="348493"/>
              </a:xfrm>
              <a:prstGeom prst="rect">
                <a:avLst/>
              </a:prstGeom>
              <a:blipFill rotWithShape="0">
                <a:blip r:embed="rId11"/>
                <a:stretch>
                  <a:fillRect l="-16667" r="-20370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686080" y="4375907"/>
                <a:ext cx="371320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 smtClean="0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6080" y="4375907"/>
                <a:ext cx="371320" cy="348493"/>
              </a:xfrm>
              <a:prstGeom prst="rect">
                <a:avLst/>
              </a:prstGeom>
              <a:blipFill rotWithShape="0">
                <a:blip r:embed="rId12"/>
                <a:stretch>
                  <a:fillRect l="-9836" r="-11475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057400" y="4361688"/>
                <a:ext cx="2500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4361688"/>
                <a:ext cx="250068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12195" r="-97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057400" y="4265712"/>
                <a:ext cx="2724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𝑉𝐸𝑃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4265712"/>
                <a:ext cx="272446" cy="153888"/>
              </a:xfrm>
              <a:prstGeom prst="rect">
                <a:avLst/>
              </a:prstGeom>
              <a:blipFill rotWithShape="0">
                <a:blip r:embed="rId14"/>
                <a:stretch>
                  <a:fillRect l="-13636" r="-9091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2057400" y="4361688"/>
                <a:ext cx="46397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4361688"/>
                <a:ext cx="463973" cy="307777"/>
              </a:xfrm>
              <a:prstGeom prst="rect">
                <a:avLst/>
              </a:prstGeom>
              <a:blipFill rotWithShape="0">
                <a:blip r:embed="rId15"/>
                <a:stretch>
                  <a:fillRect l="-6579" r="-11842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2514600" y="4361688"/>
                <a:ext cx="130734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+ </m:t>
                      </m:r>
                      <m:d>
                        <m:dPr>
                          <m:ctrlPr>
                            <a:rPr lang="mr-IN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1+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4361688"/>
                <a:ext cx="1307345" cy="307777"/>
              </a:xfrm>
              <a:prstGeom prst="rect">
                <a:avLst/>
              </a:prstGeom>
              <a:blipFill rotWithShape="0">
                <a:blip r:embed="rId16"/>
                <a:stretch>
                  <a:fillRect l="-3738" t="-146000" r="-3271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473076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𝐀𝐧𝐧𝐮𝐢𝐭𝐲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𝐅𝐨𝐫𝐦𝐮𝐥𝐚𝐬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1818" t="-146000" r="-5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Connector 27"/>
          <p:cNvCxnSpPr>
            <a:cxnSpLocks/>
          </p:cNvCxnSpPr>
          <p:nvPr/>
        </p:nvCxnSpPr>
        <p:spPr>
          <a:xfrm>
            <a:off x="5638800" y="312420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562600" y="3489960"/>
                <a:ext cx="332363" cy="34849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 smtClean="0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3489960"/>
                <a:ext cx="332363" cy="348493"/>
              </a:xfrm>
              <a:prstGeom prst="rect">
                <a:avLst/>
              </a:prstGeom>
              <a:blipFill rotWithShape="0">
                <a:blip r:embed="rId11"/>
                <a:stretch>
                  <a:fillRect l="-16667" r="-20370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686080" y="4375907"/>
                <a:ext cx="371320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 smtClean="0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6080" y="4375907"/>
                <a:ext cx="371320" cy="348493"/>
              </a:xfrm>
              <a:prstGeom prst="rect">
                <a:avLst/>
              </a:prstGeom>
              <a:blipFill rotWithShape="0">
                <a:blip r:embed="rId12"/>
                <a:stretch>
                  <a:fillRect l="-9836" r="-11475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057400" y="4361688"/>
                <a:ext cx="2500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4361688"/>
                <a:ext cx="250068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12195" r="-97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057400" y="4265712"/>
                <a:ext cx="2724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𝑉𝐸𝑃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4265712"/>
                <a:ext cx="272446" cy="153888"/>
              </a:xfrm>
              <a:prstGeom prst="rect">
                <a:avLst/>
              </a:prstGeom>
              <a:blipFill rotWithShape="0">
                <a:blip r:embed="rId14"/>
                <a:stretch>
                  <a:fillRect l="-13636" r="-9091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2057400" y="4361688"/>
                <a:ext cx="46397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4361688"/>
                <a:ext cx="463973" cy="307777"/>
              </a:xfrm>
              <a:prstGeom prst="rect">
                <a:avLst/>
              </a:prstGeom>
              <a:blipFill rotWithShape="0">
                <a:blip r:embed="rId15"/>
                <a:stretch>
                  <a:fillRect l="-6579" r="-11842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2514600" y="4361688"/>
                <a:ext cx="130734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+ </m:t>
                      </m:r>
                      <m:d>
                        <m:dPr>
                          <m:ctrlPr>
                            <a:rPr lang="mr-IN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1+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4361688"/>
                <a:ext cx="1307345" cy="307777"/>
              </a:xfrm>
              <a:prstGeom prst="rect">
                <a:avLst/>
              </a:prstGeom>
              <a:blipFill rotWithShape="0">
                <a:blip r:embed="rId16"/>
                <a:stretch>
                  <a:fillRect l="-3738" t="-146000" r="-3271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822192" y="4361688"/>
                <a:ext cx="170219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⋯+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1+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𝑖</m:t>
                              </m:r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2192" y="4361688"/>
                <a:ext cx="1702197" cy="307777"/>
              </a:xfrm>
              <a:prstGeom prst="rect">
                <a:avLst/>
              </a:prstGeom>
              <a:blipFill rotWithShape="0">
                <a:blip r:embed="rId17"/>
                <a:stretch>
                  <a:fillRect l="-717" t="-2000" r="-1075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58976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𝐀𝐧𝐧𝐮𝐢𝐭𝐲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𝐅𝐨𝐫𝐦𝐮𝐥𝐚𝐬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1818" t="-146000" r="-5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Connector 27"/>
          <p:cNvCxnSpPr>
            <a:cxnSpLocks/>
          </p:cNvCxnSpPr>
          <p:nvPr/>
        </p:nvCxnSpPr>
        <p:spPr>
          <a:xfrm>
            <a:off x="5638800" y="312420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562600" y="3489960"/>
                <a:ext cx="332363" cy="34849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 smtClean="0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3489960"/>
                <a:ext cx="332363" cy="348493"/>
              </a:xfrm>
              <a:prstGeom prst="rect">
                <a:avLst/>
              </a:prstGeom>
              <a:blipFill rotWithShape="0">
                <a:blip r:embed="rId11"/>
                <a:stretch>
                  <a:fillRect l="-16667" r="-20370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686080" y="4375907"/>
                <a:ext cx="371320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 smtClean="0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6080" y="4375907"/>
                <a:ext cx="371320" cy="348493"/>
              </a:xfrm>
              <a:prstGeom prst="rect">
                <a:avLst/>
              </a:prstGeom>
              <a:blipFill rotWithShape="0">
                <a:blip r:embed="rId12"/>
                <a:stretch>
                  <a:fillRect l="-9836" r="-11475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057400" y="4361688"/>
                <a:ext cx="2500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4361688"/>
                <a:ext cx="250068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12195" r="-97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057400" y="4265712"/>
                <a:ext cx="2724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𝑉𝐸𝑃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4265712"/>
                <a:ext cx="272446" cy="153888"/>
              </a:xfrm>
              <a:prstGeom prst="rect">
                <a:avLst/>
              </a:prstGeom>
              <a:blipFill rotWithShape="0">
                <a:blip r:embed="rId14"/>
                <a:stretch>
                  <a:fillRect l="-13636" r="-9091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2057400" y="4361688"/>
                <a:ext cx="46397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4361688"/>
                <a:ext cx="463973" cy="307777"/>
              </a:xfrm>
              <a:prstGeom prst="rect">
                <a:avLst/>
              </a:prstGeom>
              <a:blipFill rotWithShape="0">
                <a:blip r:embed="rId15"/>
                <a:stretch>
                  <a:fillRect l="-6579" r="-11842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2514600" y="4361688"/>
                <a:ext cx="130734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+ </m:t>
                      </m:r>
                      <m:d>
                        <m:dPr>
                          <m:ctrlPr>
                            <a:rPr lang="mr-IN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1+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4361688"/>
                <a:ext cx="1307345" cy="307777"/>
              </a:xfrm>
              <a:prstGeom prst="rect">
                <a:avLst/>
              </a:prstGeom>
              <a:blipFill rotWithShape="0">
                <a:blip r:embed="rId16"/>
                <a:stretch>
                  <a:fillRect l="-3738" t="-146000" r="-3271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822192" y="4361688"/>
                <a:ext cx="170219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⋯+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1+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𝑖</m:t>
                              </m:r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2192" y="4361688"/>
                <a:ext cx="1702197" cy="307777"/>
              </a:xfrm>
              <a:prstGeom prst="rect">
                <a:avLst/>
              </a:prstGeom>
              <a:blipFill rotWithShape="0">
                <a:blip r:embed="rId17"/>
                <a:stretch>
                  <a:fillRect l="-717" t="-2000" r="-1075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1219200" y="5105400"/>
                <a:ext cx="1469377" cy="5925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 smtClean="0">
                              <a:latin typeface="Cambria Math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5105400"/>
                <a:ext cx="1469377" cy="592535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864613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𝐀𝐧𝐧𝐮𝐢𝐭𝐲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𝐅𝐨𝐫𝐦𝐮𝐥𝐚𝐬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1818" t="-146000" r="-5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Connector 27"/>
          <p:cNvCxnSpPr>
            <a:cxnSpLocks/>
          </p:cNvCxnSpPr>
          <p:nvPr/>
        </p:nvCxnSpPr>
        <p:spPr>
          <a:xfrm>
            <a:off x="5638800" y="312420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562600" y="3489960"/>
                <a:ext cx="332363" cy="34849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 smtClean="0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3489960"/>
                <a:ext cx="332363" cy="348493"/>
              </a:xfrm>
              <a:prstGeom prst="rect">
                <a:avLst/>
              </a:prstGeom>
              <a:blipFill rotWithShape="0">
                <a:blip r:embed="rId11"/>
                <a:stretch>
                  <a:fillRect l="-16667" r="-20370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686080" y="4375907"/>
                <a:ext cx="371320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 smtClean="0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6080" y="4375907"/>
                <a:ext cx="371320" cy="348493"/>
              </a:xfrm>
              <a:prstGeom prst="rect">
                <a:avLst/>
              </a:prstGeom>
              <a:blipFill rotWithShape="0">
                <a:blip r:embed="rId12"/>
                <a:stretch>
                  <a:fillRect l="-9836" r="-11475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057400" y="4361688"/>
                <a:ext cx="2500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4361688"/>
                <a:ext cx="250068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12195" r="-97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057400" y="4265712"/>
                <a:ext cx="2724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𝑉𝐸𝑃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4265712"/>
                <a:ext cx="272446" cy="153888"/>
              </a:xfrm>
              <a:prstGeom prst="rect">
                <a:avLst/>
              </a:prstGeom>
              <a:blipFill rotWithShape="0">
                <a:blip r:embed="rId14"/>
                <a:stretch>
                  <a:fillRect l="-13636" r="-9091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2057400" y="4361688"/>
                <a:ext cx="46397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4361688"/>
                <a:ext cx="463973" cy="307777"/>
              </a:xfrm>
              <a:prstGeom prst="rect">
                <a:avLst/>
              </a:prstGeom>
              <a:blipFill rotWithShape="0">
                <a:blip r:embed="rId15"/>
                <a:stretch>
                  <a:fillRect l="-6579" r="-11842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2514600" y="4361688"/>
                <a:ext cx="130734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+ </m:t>
                      </m:r>
                      <m:d>
                        <m:dPr>
                          <m:ctrlPr>
                            <a:rPr lang="mr-IN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1+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4361688"/>
                <a:ext cx="1307345" cy="307777"/>
              </a:xfrm>
              <a:prstGeom prst="rect">
                <a:avLst/>
              </a:prstGeom>
              <a:blipFill rotWithShape="0">
                <a:blip r:embed="rId16"/>
                <a:stretch>
                  <a:fillRect l="-3738" t="-146000" r="-3271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822192" y="4361688"/>
                <a:ext cx="170219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⋯+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1+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𝑖</m:t>
                              </m:r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2192" y="4361688"/>
                <a:ext cx="1702197" cy="307777"/>
              </a:xfrm>
              <a:prstGeom prst="rect">
                <a:avLst/>
              </a:prstGeom>
              <a:blipFill rotWithShape="0">
                <a:blip r:embed="rId17"/>
                <a:stretch>
                  <a:fillRect l="-717" t="-2000" r="-1075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1219200" y="5105400"/>
                <a:ext cx="1469377" cy="5925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 smtClean="0">
                              <a:latin typeface="Cambria Math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5105400"/>
                <a:ext cx="1469377" cy="592535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3048000" y="5290307"/>
                <a:ext cx="371320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5290307"/>
                <a:ext cx="371320" cy="348493"/>
              </a:xfrm>
              <a:prstGeom prst="rect">
                <a:avLst/>
              </a:prstGeom>
              <a:blipFill rotWithShape="0">
                <a:blip r:embed="rId19"/>
                <a:stretch>
                  <a:fillRect l="-8197" r="-11475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3449010" y="5290307"/>
                <a:ext cx="1732590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mr-IN" sz="2000" i="1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1+</m:t>
                              </m:r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𝑖</m:t>
                              </m:r>
                            </m:e>
                          </m:d>
                        </m:e>
                        <m:sup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9010" y="5290307"/>
                <a:ext cx="1732590" cy="348493"/>
              </a:xfrm>
              <a:prstGeom prst="rect">
                <a:avLst/>
              </a:prstGeom>
              <a:blipFill rotWithShape="0">
                <a:blip r:embed="rId20"/>
                <a:stretch>
                  <a:fillRect l="-1408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812260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𝐀𝐧𝐧𝐮𝐢𝐭𝐲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𝐅𝐨𝐫𝐦𝐮𝐥𝐚𝐬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1818" t="-146000" r="-5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Connector 27"/>
          <p:cNvCxnSpPr>
            <a:cxnSpLocks/>
          </p:cNvCxnSpPr>
          <p:nvPr/>
        </p:nvCxnSpPr>
        <p:spPr>
          <a:xfrm>
            <a:off x="5638800" y="312420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562600" y="3489960"/>
                <a:ext cx="332363" cy="34849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 smtClean="0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3489960"/>
                <a:ext cx="332363" cy="348493"/>
              </a:xfrm>
              <a:prstGeom prst="rect">
                <a:avLst/>
              </a:prstGeom>
              <a:blipFill rotWithShape="0">
                <a:blip r:embed="rId11"/>
                <a:stretch>
                  <a:fillRect l="-16667" r="-20370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686080" y="4375907"/>
                <a:ext cx="371320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 smtClean="0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6080" y="4375907"/>
                <a:ext cx="371320" cy="348493"/>
              </a:xfrm>
              <a:prstGeom prst="rect">
                <a:avLst/>
              </a:prstGeom>
              <a:blipFill rotWithShape="0">
                <a:blip r:embed="rId12"/>
                <a:stretch>
                  <a:fillRect l="-9836" r="-11475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057400" y="4361688"/>
                <a:ext cx="2500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4361688"/>
                <a:ext cx="250068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12195" r="-97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057400" y="4265712"/>
                <a:ext cx="2724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𝑉𝐸𝑃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4265712"/>
                <a:ext cx="272446" cy="153888"/>
              </a:xfrm>
              <a:prstGeom prst="rect">
                <a:avLst/>
              </a:prstGeom>
              <a:blipFill rotWithShape="0">
                <a:blip r:embed="rId14"/>
                <a:stretch>
                  <a:fillRect l="-13636" r="-9091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2057400" y="4361688"/>
                <a:ext cx="46397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4361688"/>
                <a:ext cx="463973" cy="307777"/>
              </a:xfrm>
              <a:prstGeom prst="rect">
                <a:avLst/>
              </a:prstGeom>
              <a:blipFill rotWithShape="0">
                <a:blip r:embed="rId15"/>
                <a:stretch>
                  <a:fillRect l="-6579" r="-11842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2514600" y="4361688"/>
                <a:ext cx="130734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+ </m:t>
                      </m:r>
                      <m:d>
                        <m:dPr>
                          <m:ctrlPr>
                            <a:rPr lang="mr-IN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1+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4361688"/>
                <a:ext cx="1307345" cy="307777"/>
              </a:xfrm>
              <a:prstGeom prst="rect">
                <a:avLst/>
              </a:prstGeom>
              <a:blipFill rotWithShape="0">
                <a:blip r:embed="rId16"/>
                <a:stretch>
                  <a:fillRect l="-3738" t="-146000" r="-3271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822192" y="4361688"/>
                <a:ext cx="170219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⋯+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1+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𝑖</m:t>
                              </m:r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2192" y="4361688"/>
                <a:ext cx="1702197" cy="307777"/>
              </a:xfrm>
              <a:prstGeom prst="rect">
                <a:avLst/>
              </a:prstGeom>
              <a:blipFill rotWithShape="0">
                <a:blip r:embed="rId17"/>
                <a:stretch>
                  <a:fillRect l="-717" t="-2000" r="-1075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1219200" y="5105400"/>
                <a:ext cx="1469377" cy="5925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 smtClean="0">
                              <a:latin typeface="Cambria Math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5105400"/>
                <a:ext cx="1469377" cy="592535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3048000" y="5290307"/>
                <a:ext cx="371320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5290307"/>
                <a:ext cx="371320" cy="348493"/>
              </a:xfrm>
              <a:prstGeom prst="rect">
                <a:avLst/>
              </a:prstGeom>
              <a:blipFill rotWithShape="0">
                <a:blip r:embed="rId19"/>
                <a:stretch>
                  <a:fillRect l="-8197" r="-11475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3504690" y="5105400"/>
                <a:ext cx="2134110" cy="5925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>
                              <a:latin typeface="Cambria Math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den>
                      </m:f>
                      <m:r>
                        <a:rPr lang="en-US" sz="20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mr-IN" sz="2000" i="1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1+</m:t>
                              </m:r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𝑖</m:t>
                              </m:r>
                            </m:e>
                          </m:d>
                        </m:e>
                        <m:sup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4690" y="5105400"/>
                <a:ext cx="2134110" cy="592535"/>
              </a:xfrm>
              <a:prstGeom prst="rect">
                <a:avLst/>
              </a:prstGeom>
              <a:blipFill rotWithShape="0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258470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𝐀𝐧𝐧𝐮𝐢𝐭𝐲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𝐅𝐨𝐫𝐦𝐮𝐥𝐚𝐬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1818" t="-146000" r="-5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Connector 27"/>
          <p:cNvCxnSpPr>
            <a:cxnSpLocks/>
          </p:cNvCxnSpPr>
          <p:nvPr/>
        </p:nvCxnSpPr>
        <p:spPr>
          <a:xfrm>
            <a:off x="5638800" y="312420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562600" y="3489960"/>
                <a:ext cx="332363" cy="34849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 smtClean="0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3489960"/>
                <a:ext cx="332363" cy="348493"/>
              </a:xfrm>
              <a:prstGeom prst="rect">
                <a:avLst/>
              </a:prstGeom>
              <a:blipFill rotWithShape="0">
                <a:blip r:embed="rId11"/>
                <a:stretch>
                  <a:fillRect l="-16667" r="-20370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686080" y="4375907"/>
                <a:ext cx="371320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 smtClean="0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6080" y="4375907"/>
                <a:ext cx="371320" cy="348493"/>
              </a:xfrm>
              <a:prstGeom prst="rect">
                <a:avLst/>
              </a:prstGeom>
              <a:blipFill rotWithShape="0">
                <a:blip r:embed="rId12"/>
                <a:stretch>
                  <a:fillRect l="-9836" r="-11475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057400" y="4361688"/>
                <a:ext cx="2500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4361688"/>
                <a:ext cx="250068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12195" r="-97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057400" y="4265712"/>
                <a:ext cx="2724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𝑉𝐸𝑃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4265712"/>
                <a:ext cx="272446" cy="153888"/>
              </a:xfrm>
              <a:prstGeom prst="rect">
                <a:avLst/>
              </a:prstGeom>
              <a:blipFill rotWithShape="0">
                <a:blip r:embed="rId14"/>
                <a:stretch>
                  <a:fillRect l="-13636" r="-9091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2057400" y="4361688"/>
                <a:ext cx="46397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4361688"/>
                <a:ext cx="463973" cy="307777"/>
              </a:xfrm>
              <a:prstGeom prst="rect">
                <a:avLst/>
              </a:prstGeom>
              <a:blipFill rotWithShape="0">
                <a:blip r:embed="rId15"/>
                <a:stretch>
                  <a:fillRect l="-6579" r="-11842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2514600" y="4361688"/>
                <a:ext cx="130734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+ </m:t>
                      </m:r>
                      <m:d>
                        <m:dPr>
                          <m:ctrlPr>
                            <a:rPr lang="mr-IN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1+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4361688"/>
                <a:ext cx="1307345" cy="307777"/>
              </a:xfrm>
              <a:prstGeom prst="rect">
                <a:avLst/>
              </a:prstGeom>
              <a:blipFill rotWithShape="0">
                <a:blip r:embed="rId16"/>
                <a:stretch>
                  <a:fillRect l="-3738" t="-146000" r="-3271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822192" y="4361688"/>
                <a:ext cx="170219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⋯+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1+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𝑖</m:t>
                              </m:r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2192" y="4361688"/>
                <a:ext cx="1702197" cy="307777"/>
              </a:xfrm>
              <a:prstGeom prst="rect">
                <a:avLst/>
              </a:prstGeom>
              <a:blipFill rotWithShape="0">
                <a:blip r:embed="rId17"/>
                <a:stretch>
                  <a:fillRect l="-717" t="-2000" r="-1075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1219200" y="5105400"/>
                <a:ext cx="1469377" cy="5925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 smtClean="0">
                              <a:latin typeface="Cambria Math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5105400"/>
                <a:ext cx="1469377" cy="592535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3048000" y="5290307"/>
                <a:ext cx="371320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5290307"/>
                <a:ext cx="371320" cy="348493"/>
              </a:xfrm>
              <a:prstGeom prst="rect">
                <a:avLst/>
              </a:prstGeom>
              <a:blipFill rotWithShape="0">
                <a:blip r:embed="rId19"/>
                <a:stretch>
                  <a:fillRect l="-8197" r="-11475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3504690" y="5105400"/>
                <a:ext cx="2134110" cy="5925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>
                              <a:latin typeface="Cambria Math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den>
                      </m:f>
                      <m:r>
                        <a:rPr lang="en-US" sz="20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mr-IN" sz="2000" i="1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1+</m:t>
                              </m:r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𝑖</m:t>
                              </m:r>
                            </m:e>
                          </m:d>
                        </m:e>
                        <m:sup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4690" y="5105400"/>
                <a:ext cx="2134110" cy="592535"/>
              </a:xfrm>
              <a:prstGeom prst="rect">
                <a:avLst/>
              </a:prstGeom>
              <a:blipFill rotWithShape="0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5657374" y="5105400"/>
                <a:ext cx="1657826" cy="5972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mr-IN" sz="2000" i="1"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1+</m:t>
                                  </m:r>
                                  <m:r>
                                    <a:rPr lang="en-US" sz="2000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𝑖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en-US" sz="2000">
                              <a:latin typeface="Cambria Math" charset="0"/>
                            </a:rPr>
                            <m:t>−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7374" y="5105400"/>
                <a:ext cx="1657826" cy="597279"/>
              </a:xfrm>
              <a:prstGeom prst="rect">
                <a:avLst/>
              </a:prstGeom>
              <a:blipFill rotWithShape="0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6419829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𝐀𝐧𝐧𝐮𝐢𝐭𝐲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𝐅𝐨𝐫𝐦𝐮𝐥𝐚𝐬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1818" t="-146000" r="-5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Connector 27"/>
          <p:cNvCxnSpPr>
            <a:cxnSpLocks/>
          </p:cNvCxnSpPr>
          <p:nvPr/>
        </p:nvCxnSpPr>
        <p:spPr>
          <a:xfrm>
            <a:off x="5638800" y="312420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562600" y="3489960"/>
                <a:ext cx="332363" cy="34849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 smtClean="0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3489960"/>
                <a:ext cx="332363" cy="348493"/>
              </a:xfrm>
              <a:prstGeom prst="rect">
                <a:avLst/>
              </a:prstGeom>
              <a:blipFill rotWithShape="0">
                <a:blip r:embed="rId11"/>
                <a:stretch>
                  <a:fillRect l="-16667" r="-20370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686080" y="4375907"/>
                <a:ext cx="371320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 smtClean="0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6080" y="4375907"/>
                <a:ext cx="371320" cy="348493"/>
              </a:xfrm>
              <a:prstGeom prst="rect">
                <a:avLst/>
              </a:prstGeom>
              <a:blipFill rotWithShape="0">
                <a:blip r:embed="rId12"/>
                <a:stretch>
                  <a:fillRect l="-9836" r="-11475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057400" y="4361688"/>
                <a:ext cx="2500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4361688"/>
                <a:ext cx="250068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12195" r="-97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057400" y="4265712"/>
                <a:ext cx="2724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𝑉𝐸𝑃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4265712"/>
                <a:ext cx="272446" cy="153888"/>
              </a:xfrm>
              <a:prstGeom prst="rect">
                <a:avLst/>
              </a:prstGeom>
              <a:blipFill rotWithShape="0">
                <a:blip r:embed="rId14"/>
                <a:stretch>
                  <a:fillRect l="-13636" r="-9091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2057400" y="4361688"/>
                <a:ext cx="46397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4361688"/>
                <a:ext cx="463973" cy="307777"/>
              </a:xfrm>
              <a:prstGeom prst="rect">
                <a:avLst/>
              </a:prstGeom>
              <a:blipFill rotWithShape="0">
                <a:blip r:embed="rId15"/>
                <a:stretch>
                  <a:fillRect l="-6579" r="-11842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2514600" y="4361688"/>
                <a:ext cx="130734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+ </m:t>
                      </m:r>
                      <m:d>
                        <m:dPr>
                          <m:ctrlPr>
                            <a:rPr lang="mr-IN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1+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4361688"/>
                <a:ext cx="1307345" cy="307777"/>
              </a:xfrm>
              <a:prstGeom prst="rect">
                <a:avLst/>
              </a:prstGeom>
              <a:blipFill rotWithShape="0">
                <a:blip r:embed="rId16"/>
                <a:stretch>
                  <a:fillRect l="-3738" t="-146000" r="-3271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822192" y="4361688"/>
                <a:ext cx="170219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⋯+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1+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𝑖</m:t>
                              </m:r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2192" y="4361688"/>
                <a:ext cx="1702197" cy="307777"/>
              </a:xfrm>
              <a:prstGeom prst="rect">
                <a:avLst/>
              </a:prstGeom>
              <a:blipFill rotWithShape="0">
                <a:blip r:embed="rId17"/>
                <a:stretch>
                  <a:fillRect l="-717" t="-2000" r="-1075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5504974" y="4151376"/>
                <a:ext cx="1657826" cy="5972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mr-IN" sz="2000" i="1"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1+</m:t>
                                  </m:r>
                                  <m:r>
                                    <a:rPr lang="en-US" sz="2000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𝑖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en-US" sz="2000">
                              <a:latin typeface="Cambria Math" charset="0"/>
                            </a:rPr>
                            <m:t>−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4974" y="4151376"/>
                <a:ext cx="1657826" cy="597279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5513832" y="4265712"/>
                <a:ext cx="271272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𝐶𝑅𝐹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3832" y="4265712"/>
                <a:ext cx="271272" cy="153888"/>
              </a:xfrm>
              <a:prstGeom prst="rect">
                <a:avLst/>
              </a:prstGeom>
              <a:blipFill rotWithShape="0">
                <a:blip r:embed="rId19"/>
                <a:stretch>
                  <a:fillRect l="-13636" r="-9091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97006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itle 1"/>
              <p:cNvSpPr txBox="1">
                <a:spLocks/>
              </p:cNvSpPr>
              <p:nvPr/>
            </p:nvSpPr>
            <p:spPr>
              <a:xfrm>
                <a:off x="228600" y="228600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𝐀𝐧𝐧𝐮𝐢𝐭𝐲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𝐂𝐑</m:t>
                      </m:r>
                      <m:sSup>
                        <m:sSup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0" smtClean="0">
                              <a:latin typeface="Cambria Math" charset="0"/>
                            </a:rPr>
                            <m:t>𝐅</m:t>
                          </m:r>
                        </m:e>
                        <m:sup>
                          <m:r>
                            <a:rPr lang="en-US" b="1" i="0" smtClean="0">
                              <a:latin typeface="Cambria Math" charset="0"/>
                            </a:rPr>
                            <m:t>′</m:t>
                          </m:r>
                        </m:sup>
                      </m:sSup>
                      <m:r>
                        <a:rPr lang="en-US" b="1" i="0" smtClean="0">
                          <a:latin typeface="Cambria Math" charset="0"/>
                        </a:rPr>
                        <m:t>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600"/>
                <a:ext cx="8686800" cy="133550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929226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𝐀𝐧𝐧𝐮𝐢𝐭𝐲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𝐂𝐑</m:t>
                      </m:r>
                      <m:sSup>
                        <m:sSup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0" smtClean="0">
                              <a:latin typeface="Cambria Math" charset="0"/>
                            </a:rPr>
                            <m:t>𝐅</m:t>
                          </m:r>
                        </m:e>
                        <m:sup>
                          <m:r>
                            <a:rPr lang="en-US" b="1" i="0" smtClean="0">
                              <a:latin typeface="Cambria Math" charset="0"/>
                            </a:rPr>
                            <m:t>′</m:t>
                          </m:r>
                        </m:sup>
                      </m:sSup>
                      <m:r>
                        <a:rPr lang="en-US" b="1" i="0" smtClean="0">
                          <a:latin typeface="Cambria Math" charset="0"/>
                        </a:rPr>
                        <m:t>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5577325" y="1905000"/>
                <a:ext cx="2042675" cy="5972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mr-IN" sz="2000" i="1"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1+</m:t>
                                  </m:r>
                                  <m:r>
                                    <a:rPr lang="en-US" sz="2000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𝑖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en-US" sz="2000">
                              <a:latin typeface="Cambria Math" charset="0"/>
                            </a:rPr>
                            <m:t>−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7325" y="1905000"/>
                <a:ext cx="2042675" cy="59727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1447800" y="1905000"/>
                <a:ext cx="1469377" cy="5925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1905000"/>
                <a:ext cx="1469377" cy="59253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1447800" y="4284265"/>
                <a:ext cx="1469377" cy="5925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4284265"/>
                <a:ext cx="1469377" cy="59253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5638800" y="4279521"/>
                <a:ext cx="2042674" cy="5972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0" i="1" smtClean="0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1+</m:t>
                                  </m:r>
                                  <m:r>
                                    <a:rPr lang="en-US" sz="2000" b="0" i="1" smtClean="0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𝑖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−1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4279521"/>
                <a:ext cx="2042674" cy="597279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41546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𝐀𝐧𝐧𝐮𝐢𝐭𝐲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𝐂𝐑</m:t>
                      </m:r>
                      <m:sSup>
                        <m:sSup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0" smtClean="0">
                              <a:latin typeface="Cambria Math" charset="0"/>
                            </a:rPr>
                            <m:t>𝐅</m:t>
                          </m:r>
                        </m:e>
                        <m:sup>
                          <m:r>
                            <a:rPr lang="en-US" b="1" i="0" smtClean="0">
                              <a:latin typeface="Cambria Math" charset="0"/>
                            </a:rPr>
                            <m:t>′</m:t>
                          </m:r>
                        </m:sup>
                      </m:sSup>
                      <m:r>
                        <a:rPr lang="en-US" b="1" i="0" smtClean="0">
                          <a:latin typeface="Cambria Math" charset="0"/>
                        </a:rPr>
                        <m:t>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5577325" y="1905000"/>
                <a:ext cx="2042675" cy="5972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mr-IN" sz="2000" i="1"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1+</m:t>
                                  </m:r>
                                  <m:r>
                                    <a:rPr lang="en-US" sz="2000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𝑖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en-US" sz="2000">
                              <a:latin typeface="Cambria Math" charset="0"/>
                            </a:rPr>
                            <m:t>−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7325" y="1905000"/>
                <a:ext cx="2042675" cy="59727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1447800" y="1905000"/>
                <a:ext cx="1469377" cy="5925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1905000"/>
                <a:ext cx="1469377" cy="59253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1447800" y="4284265"/>
                <a:ext cx="1469377" cy="5925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4284265"/>
                <a:ext cx="1469377" cy="59253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5638800" y="4279521"/>
                <a:ext cx="2042674" cy="5972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0" i="1" smtClean="0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1+</m:t>
                                  </m:r>
                                  <m:r>
                                    <a:rPr lang="en-US" sz="2000" b="0" i="1" smtClean="0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𝑖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−1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4279521"/>
                <a:ext cx="2042674" cy="597279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7501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𝐀𝐧𝐧𝐮𝐢𝐭𝐲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𝐅𝐨𝐫𝐦𝐮𝐥𝐚𝐬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Connector 44"/>
          <p:cNvCxnSpPr>
            <a:cxnSpLocks/>
          </p:cNvCxnSpPr>
          <p:nvPr/>
        </p:nvCxnSpPr>
        <p:spPr>
          <a:xfrm>
            <a:off x="2587752" y="312420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424687" y="3489960"/>
                <a:ext cx="39536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4687" y="3489960"/>
                <a:ext cx="395365" cy="348493"/>
              </a:xfrm>
              <a:prstGeom prst="rect">
                <a:avLst/>
              </a:prstGeom>
              <a:blipFill rotWithShape="0">
                <a:blip r:embed="rId7"/>
                <a:stretch>
                  <a:fillRect l="-9231" t="-3509" r="-33846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1818" t="-146000" r="-5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819400" y="3505200"/>
                <a:ext cx="449392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total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present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value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of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all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the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3505200"/>
                <a:ext cx="4493923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271" t="-146000" r="-1221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735364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𝐀𝐧𝐧𝐮𝐢𝐭𝐲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𝐂𝐑</m:t>
                      </m:r>
                      <m:sSup>
                        <m:sSup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0" smtClean="0">
                              <a:latin typeface="Cambria Math" charset="0"/>
                            </a:rPr>
                            <m:t>𝐅</m:t>
                          </m:r>
                        </m:e>
                        <m:sup>
                          <m:r>
                            <a:rPr lang="en-US" b="1" i="0" smtClean="0">
                              <a:latin typeface="Cambria Math" charset="0"/>
                            </a:rPr>
                            <m:t>′</m:t>
                          </m:r>
                        </m:sup>
                      </m:sSup>
                      <m:r>
                        <a:rPr lang="en-US" b="1" i="0" smtClean="0">
                          <a:latin typeface="Cambria Math" charset="0"/>
                        </a:rPr>
                        <m:t>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5577325" y="1905000"/>
                <a:ext cx="2042675" cy="5972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mr-IN" sz="2000" i="1"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1+</m:t>
                                  </m:r>
                                  <m:r>
                                    <a:rPr lang="en-US" sz="2000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𝑖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en-US" sz="2000">
                              <a:latin typeface="Cambria Math" charset="0"/>
                            </a:rPr>
                            <m:t>−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7325" y="1905000"/>
                <a:ext cx="2042675" cy="59727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1447800" y="1905000"/>
                <a:ext cx="1469377" cy="5925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1905000"/>
                <a:ext cx="1469377" cy="59253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1447800" y="4284265"/>
                <a:ext cx="1469377" cy="5925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4284265"/>
                <a:ext cx="1469377" cy="59253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5638800" y="4279521"/>
                <a:ext cx="2042674" cy="5972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0" i="1" smtClean="0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1+</m:t>
                                  </m:r>
                                  <m:r>
                                    <a:rPr lang="en-US" sz="2000" b="0" i="1" smtClean="0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𝑖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−1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4279521"/>
                <a:ext cx="2042674" cy="597279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3" name="Straight Arrow Connector 52"/>
          <p:cNvCxnSpPr>
            <a:cxnSpLocks/>
          </p:cNvCxnSpPr>
          <p:nvPr/>
        </p:nvCxnSpPr>
        <p:spPr>
          <a:xfrm>
            <a:off x="2008512" y="2645754"/>
            <a:ext cx="0" cy="146304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cxnSpLocks/>
          </p:cNvCxnSpPr>
          <p:nvPr/>
        </p:nvCxnSpPr>
        <p:spPr>
          <a:xfrm flipH="1">
            <a:off x="6324600" y="2590800"/>
            <a:ext cx="0" cy="146304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626818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𝐀𝐧𝐧𝐮𝐢𝐭𝐲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𝐂𝐑</m:t>
                      </m:r>
                      <m:sSup>
                        <m:sSup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0" smtClean="0">
                              <a:latin typeface="Cambria Math" charset="0"/>
                            </a:rPr>
                            <m:t>𝐅</m:t>
                          </m:r>
                        </m:e>
                        <m:sup>
                          <m:r>
                            <a:rPr lang="en-US" b="1" i="0" smtClean="0">
                              <a:latin typeface="Cambria Math" charset="0"/>
                            </a:rPr>
                            <m:t>′</m:t>
                          </m:r>
                        </m:sup>
                      </m:sSup>
                      <m:r>
                        <a:rPr lang="en-US" b="1" i="0" smtClean="0">
                          <a:latin typeface="Cambria Math" charset="0"/>
                        </a:rPr>
                        <m:t>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5577325" y="1905000"/>
                <a:ext cx="2042675" cy="5972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mr-IN" sz="2000" i="1"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1+</m:t>
                                  </m:r>
                                  <m:r>
                                    <a:rPr lang="en-US" sz="2000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𝑖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en-US" sz="2000">
                              <a:latin typeface="Cambria Math" charset="0"/>
                            </a:rPr>
                            <m:t>−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7325" y="1905000"/>
                <a:ext cx="2042675" cy="59727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1447800" y="1905000"/>
                <a:ext cx="1469377" cy="5925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1905000"/>
                <a:ext cx="1469377" cy="59253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1447800" y="4284265"/>
                <a:ext cx="1469377" cy="5925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4284265"/>
                <a:ext cx="1469377" cy="59253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5638800" y="4279521"/>
                <a:ext cx="2042674" cy="5972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0" i="1" smtClean="0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1+</m:t>
                                  </m:r>
                                  <m:r>
                                    <a:rPr lang="en-US" sz="2000" b="0" i="1" smtClean="0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𝑖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−1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4279521"/>
                <a:ext cx="2042674" cy="597279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3" name="Straight Arrow Connector 52"/>
          <p:cNvCxnSpPr>
            <a:cxnSpLocks/>
          </p:cNvCxnSpPr>
          <p:nvPr/>
        </p:nvCxnSpPr>
        <p:spPr>
          <a:xfrm>
            <a:off x="2008512" y="2645754"/>
            <a:ext cx="0" cy="146304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cxnSpLocks/>
          </p:cNvCxnSpPr>
          <p:nvPr/>
        </p:nvCxnSpPr>
        <p:spPr>
          <a:xfrm flipH="1">
            <a:off x="6324600" y="2590800"/>
            <a:ext cx="0" cy="146304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2133600" y="3273623"/>
                <a:ext cx="66210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𝑖</m:t>
                      </m:r>
                      <m:r>
                        <a:rPr lang="is-I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→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𝑑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3273623"/>
                <a:ext cx="662104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8257" r="-7339" b="-9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6500696" y="3276600"/>
                <a:ext cx="66210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𝑖</m:t>
                      </m:r>
                      <m:r>
                        <a:rPr lang="is-I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→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𝑑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0696" y="3276600"/>
                <a:ext cx="662104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8257" r="-8257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897512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𝐀𝐧𝐧𝐮𝐢𝐭𝐲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𝐂𝐑</m:t>
                      </m:r>
                      <m:sSup>
                        <m:sSup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0" smtClean="0">
                              <a:latin typeface="Cambria Math" charset="0"/>
                            </a:rPr>
                            <m:t>𝐅</m:t>
                          </m:r>
                        </m:e>
                        <m:sup>
                          <m:r>
                            <a:rPr lang="en-US" b="1" i="0" smtClean="0">
                              <a:latin typeface="Cambria Math" charset="0"/>
                            </a:rPr>
                            <m:t>′</m:t>
                          </m:r>
                        </m:sup>
                      </m:sSup>
                      <m:r>
                        <a:rPr lang="en-US" b="1" i="0" smtClean="0">
                          <a:latin typeface="Cambria Math" charset="0"/>
                        </a:rPr>
                        <m:t>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5577325" y="1905000"/>
                <a:ext cx="2042675" cy="5972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mr-IN" sz="2000" i="1"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1+</m:t>
                                  </m:r>
                                  <m:r>
                                    <a:rPr lang="en-US" sz="2000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𝑖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en-US" sz="2000">
                              <a:latin typeface="Cambria Math" charset="0"/>
                            </a:rPr>
                            <m:t>−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7325" y="1905000"/>
                <a:ext cx="2042675" cy="59727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1447800" y="1905000"/>
                <a:ext cx="1469377" cy="5925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1905000"/>
                <a:ext cx="1469377" cy="59253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1447800" y="4284265"/>
                <a:ext cx="1469377" cy="5925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4284265"/>
                <a:ext cx="1469377" cy="59253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5638800" y="4279521"/>
                <a:ext cx="2042674" cy="5972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0" i="1" smtClean="0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1+</m:t>
                                  </m:r>
                                  <m:r>
                                    <a:rPr lang="en-US" sz="2000" b="0" i="1" smtClean="0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𝑖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−1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4279521"/>
                <a:ext cx="2042674" cy="597279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458497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𝐀𝐧𝐧𝐮𝐢𝐭𝐲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𝐂𝐑</m:t>
                      </m:r>
                      <m:sSup>
                        <m:sSup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0" smtClean="0">
                              <a:latin typeface="Cambria Math" charset="0"/>
                            </a:rPr>
                            <m:t>𝐅</m:t>
                          </m:r>
                        </m:e>
                        <m:sup>
                          <m:r>
                            <a:rPr lang="en-US" b="1" i="0" smtClean="0">
                              <a:latin typeface="Cambria Math" charset="0"/>
                            </a:rPr>
                            <m:t>′</m:t>
                          </m:r>
                        </m:sup>
                      </m:sSup>
                      <m:r>
                        <a:rPr lang="en-US" b="1" i="0" smtClean="0">
                          <a:latin typeface="Cambria Math" charset="0"/>
                        </a:rPr>
                        <m:t>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5577325" y="1905000"/>
                <a:ext cx="2042675" cy="5972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mr-IN" sz="2000" i="1"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1+</m:t>
                                  </m:r>
                                  <m:r>
                                    <a:rPr lang="en-US" sz="2000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𝑖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en-US" sz="2000">
                              <a:latin typeface="Cambria Math" charset="0"/>
                            </a:rPr>
                            <m:t>−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7325" y="1905000"/>
                <a:ext cx="2042675" cy="59727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1447800" y="1905000"/>
                <a:ext cx="1469377" cy="5925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1905000"/>
                <a:ext cx="1469377" cy="59253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1447800" y="4284265"/>
                <a:ext cx="1469377" cy="5925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4284265"/>
                <a:ext cx="1469377" cy="59253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5638800" y="4279521"/>
                <a:ext cx="2042674" cy="5972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0" i="1" smtClean="0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1+</m:t>
                                  </m:r>
                                  <m:r>
                                    <a:rPr lang="en-US" sz="2000" b="0" i="1" smtClean="0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𝑖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−1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4279521"/>
                <a:ext cx="2042674" cy="597279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Straight Arrow Connector 48"/>
          <p:cNvCxnSpPr>
            <a:cxnSpLocks/>
          </p:cNvCxnSpPr>
          <p:nvPr/>
        </p:nvCxnSpPr>
        <p:spPr>
          <a:xfrm flipV="1">
            <a:off x="3124200" y="2244119"/>
            <a:ext cx="228600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cxnSpLocks/>
          </p:cNvCxnSpPr>
          <p:nvPr/>
        </p:nvCxnSpPr>
        <p:spPr>
          <a:xfrm flipV="1">
            <a:off x="3124200" y="4608576"/>
            <a:ext cx="228600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09142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𝐀𝐧𝐧𝐮𝐢𝐭𝐲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𝐂𝐑</m:t>
                      </m:r>
                      <m:sSup>
                        <m:sSup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0" smtClean="0">
                              <a:latin typeface="Cambria Math" charset="0"/>
                            </a:rPr>
                            <m:t>𝐅</m:t>
                          </m:r>
                        </m:e>
                        <m:sup>
                          <m:r>
                            <a:rPr lang="en-US" b="1" i="0" smtClean="0">
                              <a:latin typeface="Cambria Math" charset="0"/>
                            </a:rPr>
                            <m:t>′</m:t>
                          </m:r>
                        </m:sup>
                      </m:sSup>
                      <m:r>
                        <a:rPr lang="en-US" b="1" i="0" smtClean="0">
                          <a:latin typeface="Cambria Math" charset="0"/>
                        </a:rPr>
                        <m:t>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5577325" y="1905000"/>
                <a:ext cx="2042675" cy="5972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mr-IN" sz="2000" i="1"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1+</m:t>
                                  </m:r>
                                  <m:r>
                                    <a:rPr lang="en-US" sz="2000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𝑖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en-US" sz="2000">
                              <a:latin typeface="Cambria Math" charset="0"/>
                            </a:rPr>
                            <m:t>−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7325" y="1905000"/>
                <a:ext cx="2042675" cy="59727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1447800" y="1905000"/>
                <a:ext cx="1469377" cy="5925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1905000"/>
                <a:ext cx="1469377" cy="59253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1447800" y="4284265"/>
                <a:ext cx="1469377" cy="5925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4284265"/>
                <a:ext cx="1469377" cy="59253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5638800" y="4279521"/>
                <a:ext cx="2042674" cy="5972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0" i="1" smtClean="0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1+</m:t>
                                  </m:r>
                                  <m:r>
                                    <a:rPr lang="en-US" sz="2000" b="0" i="1" smtClean="0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𝑖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−1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4279521"/>
                <a:ext cx="2042674" cy="597279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Straight Arrow Connector 48"/>
          <p:cNvCxnSpPr>
            <a:cxnSpLocks/>
          </p:cNvCxnSpPr>
          <p:nvPr/>
        </p:nvCxnSpPr>
        <p:spPr>
          <a:xfrm flipV="1">
            <a:off x="3124200" y="2244119"/>
            <a:ext cx="228600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cxnSpLocks/>
          </p:cNvCxnSpPr>
          <p:nvPr/>
        </p:nvCxnSpPr>
        <p:spPr>
          <a:xfrm flipV="1">
            <a:off x="3124200" y="4608576"/>
            <a:ext cx="228600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3657600" y="1825823"/>
                <a:ext cx="107305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(1+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𝑖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1825823"/>
                <a:ext cx="1073050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1705" t="-4000" b="-3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3657600" y="4191000"/>
                <a:ext cx="107305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(1+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𝑖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4191000"/>
                <a:ext cx="1073050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1705" t="-4000" b="-3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463983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𝐏𝐞𝐫𝐩𝐞𝐭𝐮𝐢𝐭𝐲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𝐅𝐨𝐫𝐦𝐮𝐥𝐚𝐬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0" y="1825823"/>
                <a:ext cx="300883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continue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forever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3008836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2024" t="-146000" r="-1417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707242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𝐏𝐞𝐫𝐩𝐞𝐭𝐮𝐢𝐭𝐲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𝐅𝐨𝐫𝐦𝐮𝐥𝐚𝐬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0" y="1825823"/>
                <a:ext cx="300883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continue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forever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3008836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2024" t="-146000" r="-1417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Connector 35"/>
          <p:cNvCxnSpPr>
            <a:cxnSpLocks/>
          </p:cNvCxnSpPr>
          <p:nvPr/>
        </p:nvCxnSpPr>
        <p:spPr>
          <a:xfrm>
            <a:off x="1828800" y="31242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014873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𝐏𝐞𝐫𝐩𝐞𝐭𝐮𝐢𝐭𝐲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𝐅𝐨𝐫𝐦𝐮𝐥𝐚𝐬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0" y="1825823"/>
                <a:ext cx="300883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continue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forever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3008836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2024" t="-146000" r="-1417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Connector 35"/>
          <p:cNvCxnSpPr>
            <a:cxnSpLocks/>
          </p:cNvCxnSpPr>
          <p:nvPr/>
        </p:nvCxnSpPr>
        <p:spPr>
          <a:xfrm>
            <a:off x="1828800" y="31242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1666100" y="4114800"/>
                <a:ext cx="44345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∞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6100" y="4114800"/>
                <a:ext cx="443455" cy="348493"/>
              </a:xfrm>
              <a:prstGeom prst="rect">
                <a:avLst/>
              </a:prstGeom>
              <a:blipFill rotWithShape="0">
                <a:blip r:embed="rId7"/>
                <a:stretch>
                  <a:fillRect l="-6849" r="-12329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528887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𝐏𝐞𝐫𝐩𝐞𝐭𝐮𝐢𝐭𝐲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𝐅𝐨𝐫𝐦𝐮𝐥𝐚𝐬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0" y="1825823"/>
                <a:ext cx="300883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continue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forever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3008836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2024" t="-146000" r="-1417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133600" y="4114800"/>
                <a:ext cx="129811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4114800"/>
                <a:ext cx="1298112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1408" t="-2000" r="-3286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133600" y="4038600"/>
                <a:ext cx="2724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𝑉𝐸𝑃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4038600"/>
                <a:ext cx="272446" cy="153888"/>
              </a:xfrm>
              <a:prstGeom prst="rect">
                <a:avLst/>
              </a:prstGeom>
              <a:blipFill rotWithShape="0">
                <a:blip r:embed="rId12"/>
                <a:stretch>
                  <a:fillRect l="-11111" r="-6667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390947" y="4114800"/>
                <a:ext cx="27732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0947" y="4114800"/>
                <a:ext cx="277320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6522" r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Connector 35"/>
          <p:cNvCxnSpPr>
            <a:cxnSpLocks/>
          </p:cNvCxnSpPr>
          <p:nvPr/>
        </p:nvCxnSpPr>
        <p:spPr>
          <a:xfrm>
            <a:off x="1828800" y="31242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1666100" y="4114800"/>
                <a:ext cx="44345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∞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6100" y="4114800"/>
                <a:ext cx="443455" cy="348493"/>
              </a:xfrm>
              <a:prstGeom prst="rect">
                <a:avLst/>
              </a:prstGeom>
              <a:blipFill rotWithShape="0">
                <a:blip r:embed="rId14"/>
                <a:stretch>
                  <a:fillRect l="-6849" r="-12329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896213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𝐏𝐞𝐫𝐩𝐞𝐭𝐮𝐢𝐭𝐲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𝐅𝐨𝐫𝐦𝐮𝐥𝐚𝐬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0" y="1825823"/>
                <a:ext cx="300883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continue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forever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3008836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2024" t="-146000" r="-1417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133600" y="4114800"/>
                <a:ext cx="129811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4114800"/>
                <a:ext cx="1298112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1408" t="-2000" r="-3286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133600" y="4038600"/>
                <a:ext cx="2724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𝑉𝐸𝑃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4038600"/>
                <a:ext cx="272446" cy="153888"/>
              </a:xfrm>
              <a:prstGeom prst="rect">
                <a:avLst/>
              </a:prstGeom>
              <a:blipFill rotWithShape="0">
                <a:blip r:embed="rId12"/>
                <a:stretch>
                  <a:fillRect l="-11111" r="-6667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390947" y="4114800"/>
                <a:ext cx="27732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0947" y="4114800"/>
                <a:ext cx="277320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6522" r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Connector 35"/>
          <p:cNvCxnSpPr>
            <a:cxnSpLocks/>
          </p:cNvCxnSpPr>
          <p:nvPr/>
        </p:nvCxnSpPr>
        <p:spPr>
          <a:xfrm>
            <a:off x="1828800" y="31242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1666100" y="4114800"/>
                <a:ext cx="44345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∞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6100" y="4114800"/>
                <a:ext cx="443455" cy="348493"/>
              </a:xfrm>
              <a:prstGeom prst="rect">
                <a:avLst/>
              </a:prstGeom>
              <a:blipFill rotWithShape="0">
                <a:blip r:embed="rId14"/>
                <a:stretch>
                  <a:fillRect l="-6849" r="-12329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1447800" y="4646479"/>
                <a:ext cx="6517810" cy="5851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Value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of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Geometric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Sum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first</m:t>
                          </m:r>
                          <m:r>
                            <a:rPr lang="en-US" sz="2000" b="0" i="0" smtClean="0">
                              <a:latin typeface="Cambria Math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term</m:t>
                          </m:r>
                          <m:r>
                            <a:rPr lang="en-US" sz="2000" b="0" i="0" smtClean="0">
                              <a:latin typeface="Cambria Math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first</m:t>
                          </m:r>
                          <m:r>
                            <a:rPr lang="en-US" sz="2000" b="0" i="0" smtClean="0">
                              <a:latin typeface="Cambria Math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omitted</m:t>
                          </m:r>
                          <m:r>
                            <a:rPr lang="en-US" sz="2000" b="0" i="0" smtClean="0">
                              <a:latin typeface="Cambria Math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term</m:t>
                          </m:r>
                        </m:num>
                        <m:den>
                          <m:r>
                            <a:rPr lang="en-US" sz="2000" b="0" i="0" smtClean="0">
                              <a:latin typeface="Cambria Math" charset="0"/>
                            </a:rPr>
                            <m:t>1−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ratio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4646479"/>
                <a:ext cx="6517810" cy="585160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7051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𝐀𝐧𝐧𝐮𝐢𝐭𝐲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𝐅𝐨𝐫𝐦𝐮𝐥𝐚𝐬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Connector 44"/>
          <p:cNvCxnSpPr>
            <a:cxnSpLocks/>
          </p:cNvCxnSpPr>
          <p:nvPr/>
        </p:nvCxnSpPr>
        <p:spPr>
          <a:xfrm>
            <a:off x="2587752" y="312420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424687" y="3489960"/>
                <a:ext cx="39536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4687" y="3489960"/>
                <a:ext cx="395365" cy="348493"/>
              </a:xfrm>
              <a:prstGeom prst="rect">
                <a:avLst/>
              </a:prstGeom>
              <a:blipFill rotWithShape="0">
                <a:blip r:embed="rId7"/>
                <a:stretch>
                  <a:fillRect l="-9231" t="-3509" r="-33846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1818" t="-146000" r="-5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895600" y="4035623"/>
                <a:ext cx="326538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charset="0"/>
                        </a:rPr>
                        <m:t>𝑉𝐸𝑃</m:t>
                      </m:r>
                      <m:r>
                        <a:rPr lang="en-US" sz="2000" i="1">
                          <a:latin typeface="Cambria Math" charset="0"/>
                        </a:rPr>
                        <m:t>−</m:t>
                      </m:r>
                      <m:r>
                        <a:rPr lang="en-US" sz="2000">
                          <a:latin typeface="Cambria Math" charset="0"/>
                        </a:rPr>
                        <m:t>”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Value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Each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Payment</m:t>
                      </m:r>
                      <m:r>
                        <a:rPr lang="en-US" sz="2000" i="1">
                          <a:latin typeface="Cambria Math" charset="0"/>
                        </a:rPr>
                        <m:t>”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4035623"/>
                <a:ext cx="3265381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1306" t="-143137" r="-1493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700935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𝐏𝐞𝐫𝐩𝐞𝐭𝐮𝐢𝐭𝐲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𝐅𝐨𝐫𝐦𝐮𝐥𝐚𝐬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0" y="1825823"/>
                <a:ext cx="300883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continue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forever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3008836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2024" t="-146000" r="-1417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133600" y="4114800"/>
                <a:ext cx="129811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4114800"/>
                <a:ext cx="1298112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1408" t="-2000" r="-3286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133600" y="4038600"/>
                <a:ext cx="2724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𝑉𝐸𝑃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4038600"/>
                <a:ext cx="272446" cy="153888"/>
              </a:xfrm>
              <a:prstGeom prst="rect">
                <a:avLst/>
              </a:prstGeom>
              <a:blipFill rotWithShape="0">
                <a:blip r:embed="rId12"/>
                <a:stretch>
                  <a:fillRect l="-11111" r="-6667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390947" y="4114800"/>
                <a:ext cx="27732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0947" y="4114800"/>
                <a:ext cx="277320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6522" r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Connector 35"/>
          <p:cNvCxnSpPr>
            <a:cxnSpLocks/>
          </p:cNvCxnSpPr>
          <p:nvPr/>
        </p:nvCxnSpPr>
        <p:spPr>
          <a:xfrm>
            <a:off x="1828800" y="31242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1666100" y="4114800"/>
                <a:ext cx="44345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∞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6100" y="4114800"/>
                <a:ext cx="443455" cy="348493"/>
              </a:xfrm>
              <a:prstGeom prst="rect">
                <a:avLst/>
              </a:prstGeom>
              <a:blipFill rotWithShape="0">
                <a:blip r:embed="rId14"/>
                <a:stretch>
                  <a:fillRect l="-6849" r="-12329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1447800" y="4646479"/>
                <a:ext cx="6517810" cy="5851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Value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of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Geometric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Sum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first</m:t>
                          </m:r>
                          <m:r>
                            <a:rPr lang="en-US" sz="2000" b="0" i="0" smtClean="0">
                              <a:latin typeface="Cambria Math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term</m:t>
                          </m:r>
                          <m:r>
                            <a:rPr lang="en-US" sz="2000" b="0" i="0" smtClean="0">
                              <a:latin typeface="Cambria Math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first</m:t>
                          </m:r>
                          <m:r>
                            <a:rPr lang="en-US" sz="2000" b="0" i="0" smtClean="0">
                              <a:latin typeface="Cambria Math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omitted</m:t>
                          </m:r>
                          <m:r>
                            <a:rPr lang="en-US" sz="2000" b="0" i="0" smtClean="0">
                              <a:latin typeface="Cambria Math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term</m:t>
                          </m:r>
                        </m:num>
                        <m:den>
                          <m:r>
                            <a:rPr lang="en-US" sz="2000" b="0" i="0" smtClean="0">
                              <a:latin typeface="Cambria Math" charset="0"/>
                            </a:rPr>
                            <m:t>1−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ratio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4646479"/>
                <a:ext cx="6517810" cy="585160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2273375" y="5510840"/>
                <a:ext cx="4279825" cy="5851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Value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of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Geometric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Series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first</m:t>
                          </m:r>
                          <m:r>
                            <a:rPr lang="en-US" sz="2000" b="0" i="0" smtClean="0">
                              <a:latin typeface="Cambria Math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term</m:t>
                          </m:r>
                        </m:num>
                        <m:den>
                          <m:r>
                            <a:rPr lang="en-US" sz="2000" b="0" i="0" smtClean="0">
                              <a:latin typeface="Cambria Math" charset="0"/>
                            </a:rPr>
                            <m:t>1−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ratio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3375" y="5510840"/>
                <a:ext cx="4279825" cy="585160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955318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𝐏𝐞𝐫𝐩𝐞𝐭𝐮𝐢𝐭𝐲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𝐅𝐨𝐫𝐦𝐮𝐥𝐚𝐬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0" y="1825823"/>
                <a:ext cx="300883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continue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forever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3008836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2024" t="-146000" r="-1417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133600" y="4114800"/>
                <a:ext cx="129811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4114800"/>
                <a:ext cx="1298112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1408" t="-2000" r="-3286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133600" y="4038600"/>
                <a:ext cx="2724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𝑉𝐸𝑃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4038600"/>
                <a:ext cx="272446" cy="153888"/>
              </a:xfrm>
              <a:prstGeom prst="rect">
                <a:avLst/>
              </a:prstGeom>
              <a:blipFill rotWithShape="0">
                <a:blip r:embed="rId12"/>
                <a:stretch>
                  <a:fillRect l="-11111" r="-6667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390947" y="4114800"/>
                <a:ext cx="27732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0947" y="4114800"/>
                <a:ext cx="277320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6522" r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Connector 35"/>
          <p:cNvCxnSpPr>
            <a:cxnSpLocks/>
          </p:cNvCxnSpPr>
          <p:nvPr/>
        </p:nvCxnSpPr>
        <p:spPr>
          <a:xfrm>
            <a:off x="1828800" y="31242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1666100" y="4114800"/>
                <a:ext cx="44345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∞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6100" y="4114800"/>
                <a:ext cx="443455" cy="348493"/>
              </a:xfrm>
              <a:prstGeom prst="rect">
                <a:avLst/>
              </a:prstGeom>
              <a:blipFill rotWithShape="0">
                <a:blip r:embed="rId14"/>
                <a:stretch>
                  <a:fillRect l="-6849" r="-12329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2273375" y="5510840"/>
                <a:ext cx="4279825" cy="5851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Value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of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Geometric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Series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first</m:t>
                          </m:r>
                          <m:r>
                            <a:rPr lang="en-US" sz="2000" b="0" i="0" smtClean="0">
                              <a:latin typeface="Cambria Math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term</m:t>
                          </m:r>
                        </m:num>
                        <m:den>
                          <m:r>
                            <a:rPr lang="en-US" sz="2000" b="0" i="0" smtClean="0">
                              <a:latin typeface="Cambria Math" charset="0"/>
                            </a:rPr>
                            <m:t>1−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ratio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3375" y="5510840"/>
                <a:ext cx="4279825" cy="585160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3733800" y="4005072"/>
                <a:ext cx="917302" cy="5277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1−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4005072"/>
                <a:ext cx="917302" cy="527709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120974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𝐏𝐞𝐫𝐩𝐞𝐭𝐮𝐢𝐭𝐲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𝐅𝐨𝐫𝐦𝐮𝐥𝐚𝐬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0" y="1825823"/>
                <a:ext cx="300883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continue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forever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3008836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2024" t="-146000" r="-1417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133600" y="4114800"/>
                <a:ext cx="129811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4114800"/>
                <a:ext cx="1298112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1408" t="-2000" r="-3286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133600" y="4038600"/>
                <a:ext cx="2724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𝑉𝐸𝑃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4038600"/>
                <a:ext cx="272446" cy="153888"/>
              </a:xfrm>
              <a:prstGeom prst="rect">
                <a:avLst/>
              </a:prstGeom>
              <a:blipFill rotWithShape="0">
                <a:blip r:embed="rId12"/>
                <a:stretch>
                  <a:fillRect l="-11111" r="-6667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390947" y="4114800"/>
                <a:ext cx="27732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0947" y="4114800"/>
                <a:ext cx="277320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6522" r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Connector 35"/>
          <p:cNvCxnSpPr>
            <a:cxnSpLocks/>
          </p:cNvCxnSpPr>
          <p:nvPr/>
        </p:nvCxnSpPr>
        <p:spPr>
          <a:xfrm>
            <a:off x="1828800" y="31242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1666100" y="4114800"/>
                <a:ext cx="44345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∞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6100" y="4114800"/>
                <a:ext cx="443455" cy="348493"/>
              </a:xfrm>
              <a:prstGeom prst="rect">
                <a:avLst/>
              </a:prstGeom>
              <a:blipFill rotWithShape="0">
                <a:blip r:embed="rId14"/>
                <a:stretch>
                  <a:fillRect l="-6849" r="-12329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2273375" y="5510840"/>
                <a:ext cx="4279825" cy="5851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Value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of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Geometric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Series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first</m:t>
                          </m:r>
                          <m:r>
                            <a:rPr lang="en-US" sz="2000" b="0" i="0" smtClean="0">
                              <a:latin typeface="Cambria Math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term</m:t>
                          </m:r>
                        </m:num>
                        <m:den>
                          <m:r>
                            <a:rPr lang="en-US" sz="2000" b="0" i="0" smtClean="0">
                              <a:latin typeface="Cambria Math" charset="0"/>
                            </a:rPr>
                            <m:t>1−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ratio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3375" y="5510840"/>
                <a:ext cx="4279825" cy="585160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3733800" y="4005072"/>
                <a:ext cx="917302" cy="5277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1−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4005072"/>
                <a:ext cx="917302" cy="527709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754880" y="4005072"/>
                <a:ext cx="478528" cy="5275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4880" y="4005072"/>
                <a:ext cx="478528" cy="527580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521245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𝐏𝐞𝐫𝐩𝐞𝐭𝐮𝐢𝐭𝐲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𝐅𝐨𝐫𝐦𝐮𝐥𝐚𝐬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0" y="1825823"/>
                <a:ext cx="300883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continue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forever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3008836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2024" t="-146000" r="-1417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133600" y="4114800"/>
                <a:ext cx="129811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4114800"/>
                <a:ext cx="1298112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1408" t="-2000" r="-3286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133600" y="4038600"/>
                <a:ext cx="2724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𝑉𝐸𝑃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4038600"/>
                <a:ext cx="272446" cy="153888"/>
              </a:xfrm>
              <a:prstGeom prst="rect">
                <a:avLst/>
              </a:prstGeom>
              <a:blipFill rotWithShape="0">
                <a:blip r:embed="rId12"/>
                <a:stretch>
                  <a:fillRect l="-11111" r="-6667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390947" y="4114800"/>
                <a:ext cx="27732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0947" y="4114800"/>
                <a:ext cx="277320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6522" r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Connector 35"/>
          <p:cNvCxnSpPr>
            <a:cxnSpLocks/>
          </p:cNvCxnSpPr>
          <p:nvPr/>
        </p:nvCxnSpPr>
        <p:spPr>
          <a:xfrm>
            <a:off x="1828800" y="31242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1666100" y="4114800"/>
                <a:ext cx="44345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∞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6100" y="4114800"/>
                <a:ext cx="443455" cy="348493"/>
              </a:xfrm>
              <a:prstGeom prst="rect">
                <a:avLst/>
              </a:prstGeom>
              <a:blipFill rotWithShape="0">
                <a:blip r:embed="rId14"/>
                <a:stretch>
                  <a:fillRect l="-6849" r="-12329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2273375" y="5510840"/>
                <a:ext cx="4279825" cy="5851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Value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of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Geometric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Series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first</m:t>
                          </m:r>
                          <m:r>
                            <a:rPr lang="en-US" sz="2000" b="0" i="0" smtClean="0">
                              <a:latin typeface="Cambria Math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term</m:t>
                          </m:r>
                        </m:num>
                        <m:den>
                          <m:r>
                            <a:rPr lang="en-US" sz="2000" b="0" i="0" smtClean="0">
                              <a:latin typeface="Cambria Math" charset="0"/>
                            </a:rPr>
                            <m:t>1−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ratio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3375" y="5510840"/>
                <a:ext cx="4279825" cy="585160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3733800" y="4005072"/>
                <a:ext cx="917302" cy="5277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1−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4005072"/>
                <a:ext cx="917302" cy="527709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754880" y="4005072"/>
                <a:ext cx="744306" cy="5277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∙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𝑣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4880" y="4005072"/>
                <a:ext cx="744306" cy="527709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038803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𝐏𝐞𝐫𝐩𝐞𝐭𝐮𝐢𝐭𝐲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𝐅𝐨𝐫𝐦𝐮𝐥𝐚𝐬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0" y="1825823"/>
                <a:ext cx="300883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continue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forever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3008836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2024" t="-146000" r="-1417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133600" y="4114800"/>
                <a:ext cx="129811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4114800"/>
                <a:ext cx="1298112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1408" t="-2000" r="-3286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133600" y="4038600"/>
                <a:ext cx="2724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𝑉𝐸𝑃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4038600"/>
                <a:ext cx="272446" cy="153888"/>
              </a:xfrm>
              <a:prstGeom prst="rect">
                <a:avLst/>
              </a:prstGeom>
              <a:blipFill rotWithShape="0">
                <a:blip r:embed="rId12"/>
                <a:stretch>
                  <a:fillRect l="-11111" r="-6667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390947" y="4114800"/>
                <a:ext cx="27732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0947" y="4114800"/>
                <a:ext cx="277320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6522" r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Connector 35"/>
          <p:cNvCxnSpPr>
            <a:cxnSpLocks/>
          </p:cNvCxnSpPr>
          <p:nvPr/>
        </p:nvCxnSpPr>
        <p:spPr>
          <a:xfrm>
            <a:off x="1828800" y="31242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1666100" y="4114800"/>
                <a:ext cx="44345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∞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6100" y="4114800"/>
                <a:ext cx="443455" cy="348493"/>
              </a:xfrm>
              <a:prstGeom prst="rect">
                <a:avLst/>
              </a:prstGeom>
              <a:blipFill rotWithShape="0">
                <a:blip r:embed="rId14"/>
                <a:stretch>
                  <a:fillRect l="-6849" r="-12329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2273375" y="5510840"/>
                <a:ext cx="4279825" cy="5851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Value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of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Geometric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Series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first</m:t>
                          </m:r>
                          <m:r>
                            <a:rPr lang="en-US" sz="2000" b="0" i="0" smtClean="0">
                              <a:latin typeface="Cambria Math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term</m:t>
                          </m:r>
                        </m:num>
                        <m:den>
                          <m:r>
                            <a:rPr lang="en-US" sz="2000" b="0" i="0" smtClean="0">
                              <a:latin typeface="Cambria Math" charset="0"/>
                            </a:rPr>
                            <m:t>1−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ratio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3375" y="5510840"/>
                <a:ext cx="4279825" cy="585160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3733800" y="4005072"/>
                <a:ext cx="917302" cy="5277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1−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4005072"/>
                <a:ext cx="917302" cy="527709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754880" y="4005072"/>
                <a:ext cx="744306" cy="5277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trike="sngStrike" smtClean="0">
                              <a:latin typeface="Cambria Math" charset="0"/>
                            </a:rPr>
                            <m:t>𝑣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∙</m:t>
                          </m:r>
                          <m:r>
                            <a:rPr lang="en-US" sz="2000" b="0" i="1" strike="sngStrike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𝑣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4880" y="4005072"/>
                <a:ext cx="744306" cy="527709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45815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𝐏𝐞𝐫𝐩𝐞𝐭𝐮𝐢𝐭𝐲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𝐅𝐨𝐫𝐦𝐮𝐥𝐚𝐬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0" y="1825823"/>
                <a:ext cx="300883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continue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forever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3008836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2024" t="-146000" r="-1417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133600" y="4114800"/>
                <a:ext cx="129811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4114800"/>
                <a:ext cx="1298112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1408" t="-2000" r="-3286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133600" y="4038600"/>
                <a:ext cx="2724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𝑉𝐸𝑃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4038600"/>
                <a:ext cx="272446" cy="153888"/>
              </a:xfrm>
              <a:prstGeom prst="rect">
                <a:avLst/>
              </a:prstGeom>
              <a:blipFill rotWithShape="0">
                <a:blip r:embed="rId12"/>
                <a:stretch>
                  <a:fillRect l="-11111" r="-6667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390947" y="4114800"/>
                <a:ext cx="27732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0947" y="4114800"/>
                <a:ext cx="277320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6522" r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Connector 35"/>
          <p:cNvCxnSpPr>
            <a:cxnSpLocks/>
          </p:cNvCxnSpPr>
          <p:nvPr/>
        </p:nvCxnSpPr>
        <p:spPr>
          <a:xfrm>
            <a:off x="1828800" y="31242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1666100" y="4114800"/>
                <a:ext cx="44345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∞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6100" y="4114800"/>
                <a:ext cx="443455" cy="348493"/>
              </a:xfrm>
              <a:prstGeom prst="rect">
                <a:avLst/>
              </a:prstGeom>
              <a:blipFill rotWithShape="0">
                <a:blip r:embed="rId14"/>
                <a:stretch>
                  <a:fillRect l="-6849" r="-12329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2273375" y="5510840"/>
                <a:ext cx="4279825" cy="5851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Value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of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Geometric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Series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first</m:t>
                          </m:r>
                          <m:r>
                            <a:rPr lang="en-US" sz="2000" b="0" i="0" smtClean="0">
                              <a:latin typeface="Cambria Math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term</m:t>
                          </m:r>
                        </m:num>
                        <m:den>
                          <m:r>
                            <a:rPr lang="en-US" sz="2000" b="0" i="0" smtClean="0">
                              <a:latin typeface="Cambria Math" charset="0"/>
                            </a:rPr>
                            <m:t>1−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ratio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3375" y="5510840"/>
                <a:ext cx="4279825" cy="585160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3733800" y="4005072"/>
                <a:ext cx="917302" cy="5277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1−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4005072"/>
                <a:ext cx="917302" cy="527709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754880" y="3950208"/>
                <a:ext cx="463973" cy="5781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4880" y="3950208"/>
                <a:ext cx="463973" cy="578172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315032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𝐏𝐞𝐫𝐩𝐞𝐭𝐮𝐢𝐭𝐲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𝐅𝐨𝐫𝐦𝐮𝐥𝐚𝐬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0" y="1825823"/>
                <a:ext cx="300883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continue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forever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3008836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2024" t="-146000" r="-1417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133600" y="4114800"/>
                <a:ext cx="129811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4114800"/>
                <a:ext cx="1298112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1408" t="-2000" r="-3286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133600" y="4038600"/>
                <a:ext cx="2724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𝑉𝐸𝑃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4038600"/>
                <a:ext cx="272446" cy="153888"/>
              </a:xfrm>
              <a:prstGeom prst="rect">
                <a:avLst/>
              </a:prstGeom>
              <a:blipFill rotWithShape="0">
                <a:blip r:embed="rId12"/>
                <a:stretch>
                  <a:fillRect l="-11111" r="-6667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390947" y="4114800"/>
                <a:ext cx="27732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0947" y="4114800"/>
                <a:ext cx="277320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6522" r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Connector 35"/>
          <p:cNvCxnSpPr>
            <a:cxnSpLocks/>
          </p:cNvCxnSpPr>
          <p:nvPr/>
        </p:nvCxnSpPr>
        <p:spPr>
          <a:xfrm>
            <a:off x="1828800" y="31242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1666100" y="4114800"/>
                <a:ext cx="44345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∞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6100" y="4114800"/>
                <a:ext cx="443455" cy="348493"/>
              </a:xfrm>
              <a:prstGeom prst="rect">
                <a:avLst/>
              </a:prstGeom>
              <a:blipFill rotWithShape="0">
                <a:blip r:embed="rId14"/>
                <a:stretch>
                  <a:fillRect l="-6849" r="-12329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3733800" y="3950208"/>
                <a:ext cx="463973" cy="5781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3950208"/>
                <a:ext cx="463973" cy="578172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3733800" y="4038600"/>
                <a:ext cx="271272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𝐶𝑅𝐹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4038600"/>
                <a:ext cx="271272" cy="153888"/>
              </a:xfrm>
              <a:prstGeom prst="rect">
                <a:avLst/>
              </a:prstGeom>
              <a:blipFill rotWithShape="0">
                <a:blip r:embed="rId16"/>
                <a:stretch>
                  <a:fillRect l="-13636" r="-9091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775112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𝐏𝐞𝐫𝐩𝐞𝐭𝐮𝐢𝐭𝐲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𝐅𝐨𝐫𝐦𝐮𝐥𝐚𝐬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0" y="1825823"/>
                <a:ext cx="300883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continue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forever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3008836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2024" t="-146000" r="-1417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133600" y="4114800"/>
                <a:ext cx="129811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4114800"/>
                <a:ext cx="1298112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1408" t="-2000" r="-3286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133600" y="4038600"/>
                <a:ext cx="2724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𝑉𝐸𝑃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4038600"/>
                <a:ext cx="272446" cy="153888"/>
              </a:xfrm>
              <a:prstGeom prst="rect">
                <a:avLst/>
              </a:prstGeom>
              <a:blipFill rotWithShape="0">
                <a:blip r:embed="rId12"/>
                <a:stretch>
                  <a:fillRect l="-11111" r="-6667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390947" y="4114800"/>
                <a:ext cx="27732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0947" y="4114800"/>
                <a:ext cx="277320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6522" r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Connector 35"/>
          <p:cNvCxnSpPr>
            <a:cxnSpLocks/>
          </p:cNvCxnSpPr>
          <p:nvPr/>
        </p:nvCxnSpPr>
        <p:spPr>
          <a:xfrm>
            <a:off x="1828800" y="31242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1666100" y="4114800"/>
                <a:ext cx="44345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∞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6100" y="4114800"/>
                <a:ext cx="443455" cy="348493"/>
              </a:xfrm>
              <a:prstGeom prst="rect">
                <a:avLst/>
              </a:prstGeom>
              <a:blipFill rotWithShape="0">
                <a:blip r:embed="rId14"/>
                <a:stretch>
                  <a:fillRect l="-6849" r="-12329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3733800" y="3950208"/>
                <a:ext cx="463973" cy="5781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3950208"/>
                <a:ext cx="463973" cy="578172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3733800" y="4038600"/>
                <a:ext cx="271272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𝐶𝑅𝐹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4038600"/>
                <a:ext cx="271272" cy="153888"/>
              </a:xfrm>
              <a:prstGeom prst="rect">
                <a:avLst/>
              </a:prstGeom>
              <a:blipFill rotWithShape="0">
                <a:blip r:embed="rId16"/>
                <a:stretch>
                  <a:fillRect l="-13636" r="-9091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249668" y="4111823"/>
                <a:ext cx="383508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PV</m:t>
                      </m:r>
                      <m:r>
                        <a:rPr lang="en-US" sz="2000" b="0" i="0" smtClean="0">
                          <a:latin typeface="Cambria Math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basic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perpetuity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immediate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9668" y="4111823"/>
                <a:ext cx="3835089" cy="307777"/>
              </a:xfrm>
              <a:prstGeom prst="rect">
                <a:avLst/>
              </a:prstGeom>
              <a:blipFill rotWithShape="0">
                <a:blip r:embed="rId17"/>
                <a:stretch>
                  <a:fillRect l="-159" t="-146000" r="-2067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94441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𝐏𝐞𝐫𝐩𝐞𝐭𝐮𝐢𝐭𝐲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𝐅𝐨𝐫𝐦𝐮𝐥𝐚𝐬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0" y="1825823"/>
                <a:ext cx="300883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continue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forever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3008836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2024" t="-146000" r="-1417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133600" y="4114800"/>
                <a:ext cx="129811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4114800"/>
                <a:ext cx="1298112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1408" t="-2000" r="-3286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133600" y="4038600"/>
                <a:ext cx="2724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𝑉𝐸𝑃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4038600"/>
                <a:ext cx="272446" cy="153888"/>
              </a:xfrm>
              <a:prstGeom prst="rect">
                <a:avLst/>
              </a:prstGeom>
              <a:blipFill rotWithShape="0">
                <a:blip r:embed="rId12"/>
                <a:stretch>
                  <a:fillRect l="-11111" r="-6667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390947" y="4114800"/>
                <a:ext cx="27732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0947" y="4114800"/>
                <a:ext cx="277320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6522" r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Connector 35"/>
          <p:cNvCxnSpPr>
            <a:cxnSpLocks/>
          </p:cNvCxnSpPr>
          <p:nvPr/>
        </p:nvCxnSpPr>
        <p:spPr>
          <a:xfrm>
            <a:off x="1828800" y="31242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1666100" y="4114800"/>
                <a:ext cx="44345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∞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6100" y="4114800"/>
                <a:ext cx="443455" cy="348493"/>
              </a:xfrm>
              <a:prstGeom prst="rect">
                <a:avLst/>
              </a:prstGeom>
              <a:blipFill rotWithShape="0">
                <a:blip r:embed="rId14"/>
                <a:stretch>
                  <a:fillRect l="-6849" r="-12329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3733800" y="3950208"/>
                <a:ext cx="463973" cy="5781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3950208"/>
                <a:ext cx="463973" cy="578172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3733800" y="4038600"/>
                <a:ext cx="271272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𝐶𝑅𝐹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4038600"/>
                <a:ext cx="271272" cy="153888"/>
              </a:xfrm>
              <a:prstGeom prst="rect">
                <a:avLst/>
              </a:prstGeom>
              <a:blipFill rotWithShape="0">
                <a:blip r:embed="rId16"/>
                <a:stretch>
                  <a:fillRect l="-13636" r="-9091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1654823" y="5029200"/>
                <a:ext cx="1469377" cy="5925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4823" y="5029200"/>
                <a:ext cx="1469377" cy="592535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249668" y="4111823"/>
                <a:ext cx="383508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PV</m:t>
                      </m:r>
                      <m:r>
                        <a:rPr lang="en-US" sz="2000" b="0" i="0" smtClean="0">
                          <a:latin typeface="Cambria Math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basic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perpetuity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immediate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9668" y="4111823"/>
                <a:ext cx="3835089" cy="307777"/>
              </a:xfrm>
              <a:prstGeom prst="rect">
                <a:avLst/>
              </a:prstGeom>
              <a:blipFill rotWithShape="0">
                <a:blip r:embed="rId18"/>
                <a:stretch>
                  <a:fillRect l="-159" t="-146000" r="-2067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926671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𝐏𝐞𝐫𝐩𝐞𝐭𝐮𝐢𝐭𝐲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𝐅𝐨𝐫𝐦𝐮𝐥𝐚𝐬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0" y="1825823"/>
                <a:ext cx="300883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continue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forever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3008836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2024" t="-146000" r="-1417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133600" y="4114800"/>
                <a:ext cx="129811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4114800"/>
                <a:ext cx="1298112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1408" t="-2000" r="-3286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133600" y="4038600"/>
                <a:ext cx="2724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𝑉𝐸𝑃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4038600"/>
                <a:ext cx="272446" cy="153888"/>
              </a:xfrm>
              <a:prstGeom prst="rect">
                <a:avLst/>
              </a:prstGeom>
              <a:blipFill rotWithShape="0">
                <a:blip r:embed="rId12"/>
                <a:stretch>
                  <a:fillRect l="-11111" r="-6667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390947" y="4114800"/>
                <a:ext cx="27732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0947" y="4114800"/>
                <a:ext cx="277320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6522" r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Connector 35"/>
          <p:cNvCxnSpPr>
            <a:cxnSpLocks/>
          </p:cNvCxnSpPr>
          <p:nvPr/>
        </p:nvCxnSpPr>
        <p:spPr>
          <a:xfrm>
            <a:off x="1828800" y="31242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1666100" y="4114800"/>
                <a:ext cx="44345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∞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6100" y="4114800"/>
                <a:ext cx="443455" cy="348493"/>
              </a:xfrm>
              <a:prstGeom prst="rect">
                <a:avLst/>
              </a:prstGeom>
              <a:blipFill rotWithShape="0">
                <a:blip r:embed="rId14"/>
                <a:stretch>
                  <a:fillRect l="-6849" r="-12329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3733800" y="3950208"/>
                <a:ext cx="463973" cy="5781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3950208"/>
                <a:ext cx="463973" cy="578172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3733800" y="4038600"/>
                <a:ext cx="271272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𝐶𝑅𝐹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4038600"/>
                <a:ext cx="271272" cy="153888"/>
              </a:xfrm>
              <a:prstGeom prst="rect">
                <a:avLst/>
              </a:prstGeom>
              <a:blipFill rotWithShape="0">
                <a:blip r:embed="rId16"/>
                <a:stretch>
                  <a:fillRect l="-13636" r="-9091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1654823" y="5029200"/>
                <a:ext cx="1565557" cy="5915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∞</m:t>
                              </m:r>
                              <m: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∞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4823" y="5029200"/>
                <a:ext cx="1565557" cy="591509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249668" y="4111823"/>
                <a:ext cx="383508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PV</m:t>
                      </m:r>
                      <m:r>
                        <a:rPr lang="en-US" sz="2000" b="0" i="0" smtClean="0">
                          <a:latin typeface="Cambria Math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basic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perpetuity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immediate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9668" y="4111823"/>
                <a:ext cx="3835089" cy="307777"/>
              </a:xfrm>
              <a:prstGeom prst="rect">
                <a:avLst/>
              </a:prstGeom>
              <a:blipFill rotWithShape="0">
                <a:blip r:embed="rId18"/>
                <a:stretch>
                  <a:fillRect l="-159" t="-146000" r="-2067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9425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𝐀𝐧𝐧𝐮𝐢𝐭𝐲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𝐅𝐨𝐫𝐦𝐮𝐥𝐚𝐬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Connector 44"/>
          <p:cNvCxnSpPr>
            <a:cxnSpLocks/>
          </p:cNvCxnSpPr>
          <p:nvPr/>
        </p:nvCxnSpPr>
        <p:spPr>
          <a:xfrm>
            <a:off x="2587752" y="312420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424687" y="3489960"/>
                <a:ext cx="39536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4687" y="3489960"/>
                <a:ext cx="395365" cy="348493"/>
              </a:xfrm>
              <a:prstGeom prst="rect">
                <a:avLst/>
              </a:prstGeom>
              <a:blipFill rotWithShape="0">
                <a:blip r:embed="rId7"/>
                <a:stretch>
                  <a:fillRect l="-9231" t="-3509" r="-33846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1818" t="-146000" r="-5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895600" y="4035623"/>
                <a:ext cx="326538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charset="0"/>
                        </a:rPr>
                        <m:t>𝑉𝐸𝑃</m:t>
                      </m:r>
                      <m:r>
                        <a:rPr lang="en-US" sz="2000" i="1">
                          <a:latin typeface="Cambria Math" charset="0"/>
                        </a:rPr>
                        <m:t>−</m:t>
                      </m:r>
                      <m:r>
                        <a:rPr lang="en-US" sz="2000">
                          <a:latin typeface="Cambria Math" charset="0"/>
                        </a:rPr>
                        <m:t>”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Value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Each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Payment</m:t>
                      </m:r>
                      <m:r>
                        <a:rPr lang="en-US" sz="2000" i="1">
                          <a:latin typeface="Cambria Math" charset="0"/>
                        </a:rPr>
                        <m:t>”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4035623"/>
                <a:ext cx="3265381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1306" t="-143137" r="-1493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752600" y="5290307"/>
                <a:ext cx="39536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5290307"/>
                <a:ext cx="395365" cy="348493"/>
              </a:xfrm>
              <a:prstGeom prst="rect">
                <a:avLst/>
              </a:prstGeom>
              <a:blipFill rotWithShape="0">
                <a:blip r:embed="rId12"/>
                <a:stretch>
                  <a:fillRect l="-9375" t="-3509" r="-35938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209800" y="5331023"/>
                <a:ext cx="2500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5331023"/>
                <a:ext cx="250068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12195" r="-97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209800" y="5256312"/>
                <a:ext cx="2724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𝑉𝐸𝑃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5256312"/>
                <a:ext cx="272446" cy="153888"/>
              </a:xfrm>
              <a:prstGeom prst="rect">
                <a:avLst/>
              </a:prstGeom>
              <a:blipFill rotWithShape="0">
                <a:blip r:embed="rId14"/>
                <a:stretch>
                  <a:fillRect l="-13636" r="-9091"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67785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𝐏𝐞𝐫𝐩𝐞𝐭𝐮𝐢𝐭𝐲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𝐅𝐨𝐫𝐦𝐮𝐥𝐚𝐬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0" y="1825823"/>
                <a:ext cx="300883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continue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forever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3008836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2024" t="-146000" r="-1417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133600" y="4114800"/>
                <a:ext cx="129811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4114800"/>
                <a:ext cx="1298112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1408" t="-2000" r="-3286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133600" y="4038600"/>
                <a:ext cx="2724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𝑉𝐸𝑃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4038600"/>
                <a:ext cx="272446" cy="153888"/>
              </a:xfrm>
              <a:prstGeom prst="rect">
                <a:avLst/>
              </a:prstGeom>
              <a:blipFill rotWithShape="0">
                <a:blip r:embed="rId12"/>
                <a:stretch>
                  <a:fillRect l="-11111" r="-6667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390947" y="4114800"/>
                <a:ext cx="27732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0947" y="4114800"/>
                <a:ext cx="277320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6522" r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Connector 35"/>
          <p:cNvCxnSpPr>
            <a:cxnSpLocks/>
          </p:cNvCxnSpPr>
          <p:nvPr/>
        </p:nvCxnSpPr>
        <p:spPr>
          <a:xfrm>
            <a:off x="1828800" y="31242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1666100" y="4114800"/>
                <a:ext cx="44345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∞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6100" y="4114800"/>
                <a:ext cx="443455" cy="348493"/>
              </a:xfrm>
              <a:prstGeom prst="rect">
                <a:avLst/>
              </a:prstGeom>
              <a:blipFill rotWithShape="0">
                <a:blip r:embed="rId14"/>
                <a:stretch>
                  <a:fillRect l="-6849" r="-12329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3733800" y="3950208"/>
                <a:ext cx="463973" cy="5781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3950208"/>
                <a:ext cx="463973" cy="578172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3733800" y="4038600"/>
                <a:ext cx="271272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𝐶𝑅𝐹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4038600"/>
                <a:ext cx="271272" cy="153888"/>
              </a:xfrm>
              <a:prstGeom prst="rect">
                <a:avLst/>
              </a:prstGeom>
              <a:blipFill rotWithShape="0">
                <a:blip r:embed="rId16"/>
                <a:stretch>
                  <a:fillRect l="-13636" r="-9091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807288" y="5254823"/>
                <a:ext cx="84779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𝑛</m:t>
                          </m:r>
                        </m:sup>
                      </m:sSup>
                      <m:r>
                        <a:rPr lang="is-I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→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7288" y="5254823"/>
                <a:ext cx="847796" cy="307777"/>
              </a:xfrm>
              <a:prstGeom prst="rect">
                <a:avLst/>
              </a:prstGeom>
              <a:blipFill rotWithShape="0">
                <a:blip r:embed="rId17"/>
                <a:stretch>
                  <a:fillRect l="-4317" r="-7194" b="-78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076969" y="5180112"/>
                <a:ext cx="495031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𝑛</m:t>
                      </m:r>
                      <m:r>
                        <a:rPr lang="is-IS" sz="1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→∞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6969" y="5180112"/>
                <a:ext cx="495031" cy="153888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249668" y="4111823"/>
                <a:ext cx="383508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PV</m:t>
                      </m:r>
                      <m:r>
                        <a:rPr lang="en-US" sz="2000" b="0" i="0" smtClean="0">
                          <a:latin typeface="Cambria Math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basic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perpetuity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immediate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9668" y="4111823"/>
                <a:ext cx="3835089" cy="307777"/>
              </a:xfrm>
              <a:prstGeom prst="rect">
                <a:avLst/>
              </a:prstGeom>
              <a:blipFill rotWithShape="0">
                <a:blip r:embed="rId19"/>
                <a:stretch>
                  <a:fillRect l="-159" t="-146000" r="-2067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1654823" y="5029200"/>
                <a:ext cx="1565557" cy="5915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∞</m:t>
                              </m:r>
                              <m: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∞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4823" y="5029200"/>
                <a:ext cx="1565557" cy="591509"/>
              </a:xfrm>
              <a:prstGeom prst="rect">
                <a:avLst/>
              </a:prstGeom>
              <a:blipFill rotWithShape="0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222286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𝐏𝐞𝐫𝐩𝐞𝐭𝐮𝐢𝐭𝐲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𝐅𝐨𝐫𝐦𝐮𝐥𝐚𝐬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0" y="1825823"/>
                <a:ext cx="300883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continue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forever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3008836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2024" t="-146000" r="-1417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133600" y="4114800"/>
                <a:ext cx="129811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4114800"/>
                <a:ext cx="1298112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1408" t="-2000" r="-3286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133600" y="4038600"/>
                <a:ext cx="2724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𝑉𝐸𝑃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4038600"/>
                <a:ext cx="272446" cy="153888"/>
              </a:xfrm>
              <a:prstGeom prst="rect">
                <a:avLst/>
              </a:prstGeom>
              <a:blipFill rotWithShape="0">
                <a:blip r:embed="rId12"/>
                <a:stretch>
                  <a:fillRect l="-11111" r="-6667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390947" y="4114800"/>
                <a:ext cx="27732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0947" y="4114800"/>
                <a:ext cx="277320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6522" r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Connector 35"/>
          <p:cNvCxnSpPr>
            <a:cxnSpLocks/>
          </p:cNvCxnSpPr>
          <p:nvPr/>
        </p:nvCxnSpPr>
        <p:spPr>
          <a:xfrm>
            <a:off x="1828800" y="31242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1666100" y="4114800"/>
                <a:ext cx="44345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∞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6100" y="4114800"/>
                <a:ext cx="443455" cy="348493"/>
              </a:xfrm>
              <a:prstGeom prst="rect">
                <a:avLst/>
              </a:prstGeom>
              <a:blipFill rotWithShape="0">
                <a:blip r:embed="rId14"/>
                <a:stretch>
                  <a:fillRect l="-6849" r="-12329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3733800" y="3950208"/>
                <a:ext cx="463973" cy="5781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3950208"/>
                <a:ext cx="463973" cy="578172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3733800" y="4038600"/>
                <a:ext cx="271272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𝐶𝑅𝐹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4038600"/>
                <a:ext cx="271272" cy="153888"/>
              </a:xfrm>
              <a:prstGeom prst="rect">
                <a:avLst/>
              </a:prstGeom>
              <a:blipFill rotWithShape="0">
                <a:blip r:embed="rId16"/>
                <a:stretch>
                  <a:fillRect l="-13636" r="-9091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807288" y="5254823"/>
                <a:ext cx="84779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𝑛</m:t>
                          </m:r>
                        </m:sup>
                      </m:sSup>
                      <m:r>
                        <a:rPr lang="is-I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→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7288" y="5254823"/>
                <a:ext cx="847796" cy="307777"/>
              </a:xfrm>
              <a:prstGeom prst="rect">
                <a:avLst/>
              </a:prstGeom>
              <a:blipFill rotWithShape="0">
                <a:blip r:embed="rId17"/>
                <a:stretch>
                  <a:fillRect l="-4317" r="-7194" b="-78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076969" y="5180112"/>
                <a:ext cx="495031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𝑛</m:t>
                      </m:r>
                      <m:r>
                        <a:rPr lang="is-IS" sz="1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→∞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6969" y="5180112"/>
                <a:ext cx="495031" cy="153888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5236223" y="5029200"/>
                <a:ext cx="920957" cy="5781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∞</m:t>
                              </m:r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6223" y="5029200"/>
                <a:ext cx="920957" cy="578172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249668" y="4111823"/>
                <a:ext cx="383508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PV</m:t>
                      </m:r>
                      <m:r>
                        <a:rPr lang="en-US" sz="2000" b="0" i="0" smtClean="0">
                          <a:latin typeface="Cambria Math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basic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perpetuity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immediate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9668" y="4111823"/>
                <a:ext cx="3835089" cy="307777"/>
              </a:xfrm>
              <a:prstGeom prst="rect">
                <a:avLst/>
              </a:prstGeom>
              <a:blipFill rotWithShape="0">
                <a:blip r:embed="rId20"/>
                <a:stretch>
                  <a:fillRect l="-159" t="-146000" r="-2067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1654823" y="5029200"/>
                <a:ext cx="1565557" cy="5915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∞</m:t>
                              </m:r>
                              <m: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i="1" strike="sngStrike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trike="sngStrike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i="1" strike="sngStrike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∞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4823" y="5029200"/>
                <a:ext cx="1565557" cy="591509"/>
              </a:xfrm>
              <a:prstGeom prst="rect">
                <a:avLst/>
              </a:prstGeom>
              <a:blipFill rotWithShape="0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3935966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𝐏𝐞𝐫𝐩𝐞𝐭𝐮𝐢𝐭𝐲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𝐅𝐨𝐫𝐦𝐮𝐥𝐚𝐬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0" y="1825823"/>
                <a:ext cx="300883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continue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forever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3008836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2024" t="-146000" r="-1417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Connector 35"/>
          <p:cNvCxnSpPr>
            <a:cxnSpLocks/>
          </p:cNvCxnSpPr>
          <p:nvPr/>
        </p:nvCxnSpPr>
        <p:spPr>
          <a:xfrm>
            <a:off x="2590800" y="31242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757646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𝐏𝐞𝐫𝐩𝐞𝐭𝐮𝐢𝐭𝐲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𝐅𝐨𝐫𝐦𝐮𝐥𝐚𝐬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0" y="1825823"/>
                <a:ext cx="300883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continue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forever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3008836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2024" t="-146000" r="-1417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Connector 35"/>
          <p:cNvCxnSpPr>
            <a:cxnSpLocks/>
          </p:cNvCxnSpPr>
          <p:nvPr/>
        </p:nvCxnSpPr>
        <p:spPr>
          <a:xfrm>
            <a:off x="2590800" y="31242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438400" y="4114800"/>
                <a:ext cx="44345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∞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4114800"/>
                <a:ext cx="443455" cy="348493"/>
              </a:xfrm>
              <a:prstGeom prst="rect">
                <a:avLst/>
              </a:prstGeom>
              <a:blipFill rotWithShape="0">
                <a:blip r:embed="rId7"/>
                <a:stretch>
                  <a:fillRect l="-6849" t="-1754" r="-19178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47746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𝐏𝐞𝐫𝐩𝐞𝐭𝐮𝐢𝐭𝐲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𝐅𝐨𝐫𝐦𝐮𝐥𝐚𝐬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0" y="1825823"/>
                <a:ext cx="300883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continue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forever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3008836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2024" t="-146000" r="-1417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Connector 35"/>
          <p:cNvCxnSpPr>
            <a:cxnSpLocks/>
          </p:cNvCxnSpPr>
          <p:nvPr/>
        </p:nvCxnSpPr>
        <p:spPr>
          <a:xfrm>
            <a:off x="2590800" y="31242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438400" y="4114800"/>
                <a:ext cx="44345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∞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4114800"/>
                <a:ext cx="443455" cy="348493"/>
              </a:xfrm>
              <a:prstGeom prst="rect">
                <a:avLst/>
              </a:prstGeom>
              <a:blipFill rotWithShape="0">
                <a:blip r:embed="rId7"/>
                <a:stretch>
                  <a:fillRect l="-6849" t="-1754" r="-19178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892888" y="4114800"/>
                <a:ext cx="116666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1+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2888" y="4114800"/>
                <a:ext cx="1166666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2618" r="-3665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895600" y="4038600"/>
                <a:ext cx="2724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𝑉𝐸𝑃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4038600"/>
                <a:ext cx="272446" cy="153888"/>
              </a:xfrm>
              <a:prstGeom prst="rect">
                <a:avLst/>
              </a:prstGeom>
              <a:blipFill rotWithShape="0">
                <a:blip r:embed="rId9"/>
                <a:stretch>
                  <a:fillRect l="-11111" r="-6667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038600" y="406908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4069080"/>
                <a:ext cx="381000" cy="400110"/>
              </a:xfrm>
              <a:prstGeom prst="rect">
                <a:avLst/>
              </a:prstGeom>
              <a:blipFill rotWithShape="0">
                <a:blip r:embed="rId10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7706639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𝐏𝐞𝐫𝐩𝐞𝐭𝐮𝐢𝐭𝐲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𝐅𝐨𝐫𝐦𝐮𝐥𝐚𝐬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0" y="1825823"/>
                <a:ext cx="300883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continue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forever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3008836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2024" t="-146000" r="-1417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Connector 35"/>
          <p:cNvCxnSpPr>
            <a:cxnSpLocks/>
          </p:cNvCxnSpPr>
          <p:nvPr/>
        </p:nvCxnSpPr>
        <p:spPr>
          <a:xfrm>
            <a:off x="2590800" y="31242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438400" y="4114800"/>
                <a:ext cx="44345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∞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4114800"/>
                <a:ext cx="443455" cy="348493"/>
              </a:xfrm>
              <a:prstGeom prst="rect">
                <a:avLst/>
              </a:prstGeom>
              <a:blipFill rotWithShape="0">
                <a:blip r:embed="rId7"/>
                <a:stretch>
                  <a:fillRect l="-6849" t="-1754" r="-19178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892888" y="4114800"/>
                <a:ext cx="116666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1+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2888" y="4114800"/>
                <a:ext cx="1166666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2618" r="-3665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895600" y="4038600"/>
                <a:ext cx="2724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𝑉𝐸𝑃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4038600"/>
                <a:ext cx="272446" cy="153888"/>
              </a:xfrm>
              <a:prstGeom prst="rect">
                <a:avLst/>
              </a:prstGeom>
              <a:blipFill rotWithShape="0">
                <a:blip r:embed="rId9"/>
                <a:stretch>
                  <a:fillRect l="-11111" r="-6667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038600" y="406908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4069080"/>
                <a:ext cx="381000" cy="400110"/>
              </a:xfrm>
              <a:prstGeom prst="rect">
                <a:avLst/>
              </a:prstGeom>
              <a:blipFill rotWithShape="0">
                <a:blip r:embed="rId10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017023" y="4970065"/>
                <a:ext cx="1469377" cy="5925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7023" y="4970065"/>
                <a:ext cx="1469377" cy="592535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516403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𝐏𝐞𝐫𝐩𝐞𝐭𝐮𝐢𝐭𝐲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𝐅𝐨𝐫𝐦𝐮𝐥𝐚𝐬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0" y="1825823"/>
                <a:ext cx="300883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continue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forever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3008836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2024" t="-146000" r="-1417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Connector 35"/>
          <p:cNvCxnSpPr>
            <a:cxnSpLocks/>
          </p:cNvCxnSpPr>
          <p:nvPr/>
        </p:nvCxnSpPr>
        <p:spPr>
          <a:xfrm>
            <a:off x="2590800" y="31242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438400" y="4114800"/>
                <a:ext cx="44345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∞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4114800"/>
                <a:ext cx="443455" cy="348493"/>
              </a:xfrm>
              <a:prstGeom prst="rect">
                <a:avLst/>
              </a:prstGeom>
              <a:blipFill rotWithShape="0">
                <a:blip r:embed="rId7"/>
                <a:stretch>
                  <a:fillRect l="-6849" t="-1754" r="-19178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892888" y="4114800"/>
                <a:ext cx="116666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1+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2888" y="4114800"/>
                <a:ext cx="1166666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2618" r="-3665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895600" y="4038600"/>
                <a:ext cx="2724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𝑉𝐸𝑃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4038600"/>
                <a:ext cx="272446" cy="153888"/>
              </a:xfrm>
              <a:prstGeom prst="rect">
                <a:avLst/>
              </a:prstGeom>
              <a:blipFill rotWithShape="0">
                <a:blip r:embed="rId9"/>
                <a:stretch>
                  <a:fillRect l="-11111" r="-6667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038600" y="406908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4069080"/>
                <a:ext cx="381000" cy="400110"/>
              </a:xfrm>
              <a:prstGeom prst="rect">
                <a:avLst/>
              </a:prstGeom>
              <a:blipFill rotWithShape="0">
                <a:blip r:embed="rId10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419600" y="3950208"/>
                <a:ext cx="478528" cy="5781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3950208"/>
                <a:ext cx="478528" cy="57817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419600" y="4038600"/>
                <a:ext cx="271272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𝐶𝑅𝐹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4038600"/>
                <a:ext cx="271272" cy="153888"/>
              </a:xfrm>
              <a:prstGeom prst="rect">
                <a:avLst/>
              </a:prstGeom>
              <a:blipFill rotWithShape="0">
                <a:blip r:embed="rId12"/>
                <a:stretch>
                  <a:fillRect l="-11111" r="-6667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3221197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𝐏𝐞𝐫𝐩𝐞𝐭𝐮𝐢𝐭𝐲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𝐅𝐨𝐫𝐦𝐮𝐥𝐚𝐬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0" y="1825823"/>
                <a:ext cx="300883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continue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forever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3008836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2024" t="-146000" r="-1417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Connector 35"/>
          <p:cNvCxnSpPr>
            <a:cxnSpLocks/>
          </p:cNvCxnSpPr>
          <p:nvPr/>
        </p:nvCxnSpPr>
        <p:spPr>
          <a:xfrm>
            <a:off x="2590800" y="31242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438400" y="4114800"/>
                <a:ext cx="44345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∞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4114800"/>
                <a:ext cx="443455" cy="348493"/>
              </a:xfrm>
              <a:prstGeom prst="rect">
                <a:avLst/>
              </a:prstGeom>
              <a:blipFill rotWithShape="0">
                <a:blip r:embed="rId7"/>
                <a:stretch>
                  <a:fillRect l="-6849" t="-1754" r="-19178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892888" y="4114800"/>
                <a:ext cx="116666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1+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2888" y="4114800"/>
                <a:ext cx="1166666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2618" r="-3665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895600" y="4038600"/>
                <a:ext cx="2724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𝑉𝐸𝑃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4038600"/>
                <a:ext cx="272446" cy="153888"/>
              </a:xfrm>
              <a:prstGeom prst="rect">
                <a:avLst/>
              </a:prstGeom>
              <a:blipFill rotWithShape="0">
                <a:blip r:embed="rId9"/>
                <a:stretch>
                  <a:fillRect l="-11111" r="-6667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038600" y="406908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4069080"/>
                <a:ext cx="381000" cy="400110"/>
              </a:xfrm>
              <a:prstGeom prst="rect">
                <a:avLst/>
              </a:prstGeom>
              <a:blipFill rotWithShape="0">
                <a:blip r:embed="rId10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419600" y="3950208"/>
                <a:ext cx="478528" cy="5781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3950208"/>
                <a:ext cx="478528" cy="57817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419600" y="4038600"/>
                <a:ext cx="271272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𝐶𝑅𝐹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4038600"/>
                <a:ext cx="271272" cy="153888"/>
              </a:xfrm>
              <a:prstGeom prst="rect">
                <a:avLst/>
              </a:prstGeom>
              <a:blipFill rotWithShape="0">
                <a:blip r:embed="rId12"/>
                <a:stretch>
                  <a:fillRect l="-11111" r="-6667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953000" y="4111823"/>
                <a:ext cx="307205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PV</m:t>
                      </m:r>
                      <m:r>
                        <a:rPr lang="en-US" sz="2000" b="0" i="0" smtClean="0">
                          <a:latin typeface="Cambria Math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basic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perpetuity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due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4111823"/>
                <a:ext cx="3072059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596" t="-146000" r="-2584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0918459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𝐒𝐮𝐦𝐦𝐚𝐫𝐲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5577325" y="1905000"/>
                <a:ext cx="2042675" cy="5972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mr-IN" sz="2000" i="1"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1+</m:t>
                                  </m:r>
                                  <m:r>
                                    <a:rPr lang="en-US" sz="2000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𝑖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en-US" sz="2000">
                              <a:latin typeface="Cambria Math" charset="0"/>
                            </a:rPr>
                            <m:t>−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7325" y="1905000"/>
                <a:ext cx="2042675" cy="59727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1447800" y="1905000"/>
                <a:ext cx="1469377" cy="5925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1905000"/>
                <a:ext cx="1469377" cy="59253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1447800" y="4284265"/>
                <a:ext cx="1469377" cy="5925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4284265"/>
                <a:ext cx="1469377" cy="59253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5638800" y="4279521"/>
                <a:ext cx="2042674" cy="5972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0" i="1" smtClean="0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1+</m:t>
                                  </m:r>
                                  <m:r>
                                    <a:rPr lang="en-US" sz="2000" b="0" i="1" smtClean="0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𝑖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−1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4279521"/>
                <a:ext cx="2042674" cy="597279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Straight Arrow Connector 48"/>
          <p:cNvCxnSpPr>
            <a:cxnSpLocks/>
          </p:cNvCxnSpPr>
          <p:nvPr/>
        </p:nvCxnSpPr>
        <p:spPr>
          <a:xfrm flipV="1">
            <a:off x="3124200" y="2244119"/>
            <a:ext cx="228600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cxnSpLocks/>
          </p:cNvCxnSpPr>
          <p:nvPr/>
        </p:nvCxnSpPr>
        <p:spPr>
          <a:xfrm flipV="1">
            <a:off x="3124200" y="4608576"/>
            <a:ext cx="228600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cxnSpLocks/>
          </p:cNvCxnSpPr>
          <p:nvPr/>
        </p:nvCxnSpPr>
        <p:spPr>
          <a:xfrm>
            <a:off x="2008512" y="2645754"/>
            <a:ext cx="0" cy="146304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cxnSpLocks/>
          </p:cNvCxnSpPr>
          <p:nvPr/>
        </p:nvCxnSpPr>
        <p:spPr>
          <a:xfrm flipH="1">
            <a:off x="6324600" y="2590800"/>
            <a:ext cx="0" cy="146304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3657600" y="1825823"/>
                <a:ext cx="107305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(1+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𝑖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1825823"/>
                <a:ext cx="1073050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1705" t="-4000" b="-3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3657600" y="4191000"/>
                <a:ext cx="107305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(1+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𝑖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4191000"/>
                <a:ext cx="1073050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1705" t="-4000" b="-3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2133600" y="3273623"/>
                <a:ext cx="66210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𝑖</m:t>
                      </m:r>
                      <m:r>
                        <a:rPr lang="is-I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→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𝑑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3273623"/>
                <a:ext cx="662104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8257" r="-7339" b="-9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6500696" y="3276600"/>
                <a:ext cx="66210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𝑖</m:t>
                      </m:r>
                      <m:r>
                        <a:rPr lang="is-I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→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𝑑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0696" y="3276600"/>
                <a:ext cx="662104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8257" r="-8257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886200" y="5105400"/>
                <a:ext cx="920958" cy="5781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∞</m:t>
                              </m:r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5105400"/>
                <a:ext cx="920958" cy="57817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886200" y="5898828"/>
                <a:ext cx="935513" cy="5781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∞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5898828"/>
                <a:ext cx="935513" cy="57817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7917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𝐀𝐧𝐧𝐮𝐢𝐭𝐲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𝐅𝐨𝐫𝐦𝐮𝐥𝐚𝐬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Connector 44"/>
          <p:cNvCxnSpPr>
            <a:cxnSpLocks/>
          </p:cNvCxnSpPr>
          <p:nvPr/>
        </p:nvCxnSpPr>
        <p:spPr>
          <a:xfrm>
            <a:off x="2587752" y="312420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424687" y="3489960"/>
                <a:ext cx="39536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4687" y="3489960"/>
                <a:ext cx="395365" cy="348493"/>
              </a:xfrm>
              <a:prstGeom prst="rect">
                <a:avLst/>
              </a:prstGeom>
              <a:blipFill rotWithShape="0">
                <a:blip r:embed="rId7"/>
                <a:stretch>
                  <a:fillRect l="-9231" t="-3509" r="-33846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1818" t="-146000" r="-5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895600" y="4035623"/>
                <a:ext cx="326538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charset="0"/>
                        </a:rPr>
                        <m:t>𝑉𝐸𝑃</m:t>
                      </m:r>
                      <m:r>
                        <a:rPr lang="en-US" sz="2000" i="1">
                          <a:latin typeface="Cambria Math" charset="0"/>
                        </a:rPr>
                        <m:t>−</m:t>
                      </m:r>
                      <m:r>
                        <a:rPr lang="en-US" sz="2000">
                          <a:latin typeface="Cambria Math" charset="0"/>
                        </a:rPr>
                        <m:t>”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Value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Each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Payment</m:t>
                      </m:r>
                      <m:r>
                        <a:rPr lang="en-US" sz="2000" i="1">
                          <a:latin typeface="Cambria Math" charset="0"/>
                        </a:rPr>
                        <m:t>”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4035623"/>
                <a:ext cx="3265381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1306" t="-143137" r="-1493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752600" y="5290307"/>
                <a:ext cx="39536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5290307"/>
                <a:ext cx="395365" cy="348493"/>
              </a:xfrm>
              <a:prstGeom prst="rect">
                <a:avLst/>
              </a:prstGeom>
              <a:blipFill rotWithShape="0">
                <a:blip r:embed="rId12"/>
                <a:stretch>
                  <a:fillRect l="-9375" t="-3509" r="-35938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209800" y="5331023"/>
                <a:ext cx="71333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1+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5331023"/>
                <a:ext cx="713337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4274" r="-5983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209800" y="5256312"/>
                <a:ext cx="2724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𝑉𝐸𝑃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5256312"/>
                <a:ext cx="272446" cy="153888"/>
              </a:xfrm>
              <a:prstGeom prst="rect">
                <a:avLst/>
              </a:prstGeom>
              <a:blipFill rotWithShape="0">
                <a:blip r:embed="rId14"/>
                <a:stretch>
                  <a:fillRect l="-13636" r="-9091"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446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𝐀𝐧𝐧𝐮𝐢𝐭𝐲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𝐅𝐨𝐫𝐦𝐮𝐥𝐚𝐬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Connector 44"/>
          <p:cNvCxnSpPr>
            <a:cxnSpLocks/>
          </p:cNvCxnSpPr>
          <p:nvPr/>
        </p:nvCxnSpPr>
        <p:spPr>
          <a:xfrm>
            <a:off x="2587752" y="312420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424687" y="3489960"/>
                <a:ext cx="39536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4687" y="3489960"/>
                <a:ext cx="395365" cy="348493"/>
              </a:xfrm>
              <a:prstGeom prst="rect">
                <a:avLst/>
              </a:prstGeom>
              <a:blipFill rotWithShape="0">
                <a:blip r:embed="rId7"/>
                <a:stretch>
                  <a:fillRect l="-9231" t="-3509" r="-33846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1818" t="-146000" r="-5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895600" y="4035623"/>
                <a:ext cx="326538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charset="0"/>
                        </a:rPr>
                        <m:t>𝑉𝐸𝑃</m:t>
                      </m:r>
                      <m:r>
                        <a:rPr lang="en-US" sz="2000" i="1">
                          <a:latin typeface="Cambria Math" charset="0"/>
                        </a:rPr>
                        <m:t>−</m:t>
                      </m:r>
                      <m:r>
                        <a:rPr lang="en-US" sz="2000">
                          <a:latin typeface="Cambria Math" charset="0"/>
                        </a:rPr>
                        <m:t>”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Value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Each</m:t>
                      </m:r>
                      <m:r>
                        <a:rPr lang="en-US" sz="200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charset="0"/>
                        </a:rPr>
                        <m:t>Payment</m:t>
                      </m:r>
                      <m:r>
                        <a:rPr lang="en-US" sz="2000" i="1">
                          <a:latin typeface="Cambria Math" charset="0"/>
                        </a:rPr>
                        <m:t>”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4035623"/>
                <a:ext cx="3265381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1306" t="-143137" r="-1493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752600" y="5290307"/>
                <a:ext cx="39536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5290307"/>
                <a:ext cx="395365" cy="348493"/>
              </a:xfrm>
              <a:prstGeom prst="rect">
                <a:avLst/>
              </a:prstGeom>
              <a:blipFill rotWithShape="0">
                <a:blip r:embed="rId12"/>
                <a:stretch>
                  <a:fillRect l="-9375" t="-3509" r="-35938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209800" y="5331023"/>
                <a:ext cx="116666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1+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5331023"/>
                <a:ext cx="1166666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2618" r="-3665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209800" y="5256312"/>
                <a:ext cx="2724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𝑉𝐸𝑃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5256312"/>
                <a:ext cx="272446" cy="153888"/>
              </a:xfrm>
              <a:prstGeom prst="rect">
                <a:avLst/>
              </a:prstGeom>
              <a:blipFill rotWithShape="0">
                <a:blip r:embed="rId14"/>
                <a:stretch>
                  <a:fillRect l="-13636" r="-9091"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4325834"/>
      </p:ext>
    </p:extLst>
  </p:cSld>
  <p:clrMapOvr>
    <a:masterClrMapping/>
  </p:clrMapOvr>
</p:sld>
</file>

<file path=ppt/theme/theme1.xml><?xml version="1.0" encoding="utf-8"?>
<a:theme xmlns:a="http://schemas.openxmlformats.org/drawingml/2006/main" name="Corporate Finan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Corporate Finance</Template>
  <TotalTime>42935</TotalTime>
  <Words>1795</Words>
  <Application>Microsoft Macintosh PowerPoint</Application>
  <PresentationFormat>On-screen Show (4:3)</PresentationFormat>
  <Paragraphs>1131</Paragraphs>
  <Slides>78</Slides>
  <Notes>77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78</vt:i4>
      </vt:variant>
    </vt:vector>
  </HeadingPairs>
  <TitlesOfParts>
    <vt:vector size="87" baseType="lpstr">
      <vt:lpstr>Arial</vt:lpstr>
      <vt:lpstr>Bold sand ms</vt:lpstr>
      <vt:lpstr>Calibri</vt:lpstr>
      <vt:lpstr>Calibri Light</vt:lpstr>
      <vt:lpstr>Cambria Math</vt:lpstr>
      <vt:lpstr>Mangal</vt:lpstr>
      <vt:lpstr>Mongolian Baiti</vt:lpstr>
      <vt:lpstr>Wingdings</vt:lpstr>
      <vt:lpstr>Corporate Finance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Finance</dc:title>
  <dc:creator>USER</dc:creator>
  <cp:lastModifiedBy>Microsoft Office User</cp:lastModifiedBy>
  <cp:revision>2036</cp:revision>
  <cp:lastPrinted>2020-01-10T19:33:40Z</cp:lastPrinted>
  <dcterms:created xsi:type="dcterms:W3CDTF">2018-09-11T09:20:33Z</dcterms:created>
  <dcterms:modified xsi:type="dcterms:W3CDTF">2020-01-30T18:25:22Z</dcterms:modified>
</cp:coreProperties>
</file>