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6"/>
  </p:notesMasterIdLst>
  <p:sldIdLst>
    <p:sldId id="284" r:id="rId2"/>
    <p:sldId id="289" r:id="rId3"/>
    <p:sldId id="294" r:id="rId4"/>
    <p:sldId id="295" r:id="rId5"/>
    <p:sldId id="299" r:id="rId6"/>
    <p:sldId id="296" r:id="rId7"/>
    <p:sldId id="300" r:id="rId8"/>
    <p:sldId id="298" r:id="rId9"/>
    <p:sldId id="301" r:id="rId10"/>
    <p:sldId id="302" r:id="rId11"/>
    <p:sldId id="303" r:id="rId12"/>
    <p:sldId id="304" r:id="rId13"/>
    <p:sldId id="306" r:id="rId14"/>
    <p:sldId id="305" r:id="rId15"/>
    <p:sldId id="307" r:id="rId16"/>
    <p:sldId id="308" r:id="rId17"/>
    <p:sldId id="309" r:id="rId18"/>
    <p:sldId id="311" r:id="rId19"/>
    <p:sldId id="32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2" r:id="rId30"/>
    <p:sldId id="323" r:id="rId31"/>
    <p:sldId id="330" r:id="rId32"/>
    <p:sldId id="326" r:id="rId33"/>
    <p:sldId id="324" r:id="rId34"/>
    <p:sldId id="325" r:id="rId35"/>
    <p:sldId id="328" r:id="rId36"/>
    <p:sldId id="329" r:id="rId37"/>
    <p:sldId id="331" r:id="rId38"/>
    <p:sldId id="334" r:id="rId39"/>
    <p:sldId id="335" r:id="rId40"/>
    <p:sldId id="339" r:id="rId41"/>
    <p:sldId id="340" r:id="rId42"/>
    <p:sldId id="341" r:id="rId43"/>
    <p:sldId id="342" r:id="rId44"/>
    <p:sldId id="343" r:id="rId45"/>
    <p:sldId id="344" r:id="rId46"/>
    <p:sldId id="338" r:id="rId47"/>
    <p:sldId id="345" r:id="rId48"/>
    <p:sldId id="347" r:id="rId49"/>
    <p:sldId id="346" r:id="rId50"/>
    <p:sldId id="348" r:id="rId51"/>
    <p:sldId id="349" r:id="rId52"/>
    <p:sldId id="350" r:id="rId53"/>
    <p:sldId id="351" r:id="rId54"/>
    <p:sldId id="35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289"/>
            <p14:sldId id="294"/>
            <p14:sldId id="295"/>
            <p14:sldId id="299"/>
            <p14:sldId id="296"/>
            <p14:sldId id="300"/>
            <p14:sldId id="298"/>
            <p14:sldId id="301"/>
            <p14:sldId id="302"/>
            <p14:sldId id="303"/>
            <p14:sldId id="304"/>
            <p14:sldId id="306"/>
            <p14:sldId id="305"/>
            <p14:sldId id="307"/>
            <p14:sldId id="308"/>
            <p14:sldId id="309"/>
            <p14:sldId id="311"/>
            <p14:sldId id="32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2"/>
            <p14:sldId id="323"/>
            <p14:sldId id="330"/>
            <p14:sldId id="326"/>
            <p14:sldId id="324"/>
            <p14:sldId id="325"/>
            <p14:sldId id="328"/>
            <p14:sldId id="329"/>
            <p14:sldId id="331"/>
            <p14:sldId id="334"/>
            <p14:sldId id="335"/>
            <p14:sldId id="339"/>
            <p14:sldId id="340"/>
            <p14:sldId id="341"/>
            <p14:sldId id="342"/>
            <p14:sldId id="343"/>
            <p14:sldId id="344"/>
            <p14:sldId id="338"/>
            <p14:sldId id="345"/>
            <p14:sldId id="347"/>
            <p14:sldId id="346"/>
            <p14:sldId id="348"/>
            <p14:sldId id="349"/>
            <p14:sldId id="350"/>
            <p14:sldId id="351"/>
            <p14:sldId id="352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38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87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97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8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96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968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28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5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20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646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19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329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953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253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956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799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01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343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614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71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926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95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133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401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284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504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907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050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95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681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1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1856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555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0820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353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279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392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60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7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74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3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95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7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0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3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3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Relationship Id="rId1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3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Relationship Id="rId1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8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8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Relationship Id="rId1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8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Relationship Id="rId1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8.png"/><Relationship Id="rId3" Type="http://schemas.openxmlformats.org/officeDocument/2006/relationships/image" Target="../media/image30.png"/><Relationship Id="rId7" Type="http://schemas.openxmlformats.org/officeDocument/2006/relationships/image" Target="../media/image11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5.png"/><Relationship Id="rId5" Type="http://schemas.openxmlformats.org/officeDocument/2006/relationships/image" Target="../media/image31.png"/><Relationship Id="rId10" Type="http://schemas.openxmlformats.org/officeDocument/2006/relationships/image" Target="../media/image13.png"/><Relationship Id="rId4" Type="http://schemas.openxmlformats.org/officeDocument/2006/relationships/image" Target="../media/image1.png"/><Relationship Id="rId9" Type="http://schemas.openxmlformats.org/officeDocument/2006/relationships/image" Target="../media/image14.png"/><Relationship Id="rId1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3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Relationship Id="rId14" Type="http://schemas.openxmlformats.org/officeDocument/2006/relationships/image" Target="../media/image40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41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Relationship Id="rId14" Type="http://schemas.openxmlformats.org/officeDocument/2006/relationships/image" Target="../media/image40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39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41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Relationship Id="rId14" Type="http://schemas.openxmlformats.org/officeDocument/2006/relationships/image" Target="../media/image40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3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3.png"/><Relationship Id="rId3" Type="http://schemas.openxmlformats.org/officeDocument/2006/relationships/image" Target="../media/image4.png"/><Relationship Id="rId7" Type="http://schemas.openxmlformats.org/officeDocument/2006/relationships/image" Target="../media/image35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37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0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3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Basic Upper m Annuities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857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221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952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9563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111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447800" y="5663240"/>
                <a:ext cx="6517810" cy="5851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omitted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63240"/>
                <a:ext cx="6517810" cy="58516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45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447800" y="5663240"/>
                <a:ext cx="5463034" cy="777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first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omitted</m:t>
                          </m:r>
                          <m:r>
                            <a:rPr lang="en-US" sz="2000" b="0" i="0" smtClean="0">
                              <a:latin typeface="Cambria Math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term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63240"/>
                <a:ext cx="5463034" cy="77764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51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447800" y="5663240"/>
                <a:ext cx="4112215" cy="777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ratio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63240"/>
                <a:ext cx="4112215" cy="77764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195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447800" y="5663240"/>
                <a:ext cx="4032451" cy="925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63240"/>
                <a:ext cx="4032451" cy="92531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862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447800" y="5663240"/>
                <a:ext cx="4032451" cy="925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Geometric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Sum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mr-IN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0" smtClean="0"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63240"/>
                <a:ext cx="4032451" cy="92531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62600" y="5809624"/>
                <a:ext cx="1454822" cy="819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2(1−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  <m:r>
                            <a:rPr lang="mr-IN" sz="2000" b="0" i="1" smtClean="0">
                              <a:latin typeface="Cambria Math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809624"/>
                <a:ext cx="1454822" cy="81977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13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3765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2(1−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  <m:r>
                            <a:rPr lang="mr-IN" sz="2000" b="0" i="1" smtClean="0">
                              <a:latin typeface="Cambria Math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12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2(1−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  <m:r>
                            <a:rPr lang="mr-IN" sz="2000" b="0" i="1" smtClean="0">
                              <a:latin typeface="Cambria Math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𝑠𝑑𝑓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2624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2(1−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  <m:r>
                            <a:rPr lang="mr-IN" sz="2000" b="0" i="1" smtClean="0">
                              <a:latin typeface="Cambria Math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𝑠𝑑𝑓</m:t>
                    </m:r>
                    <m:r>
                      <a:rPr lang="en-US" sz="2000" b="0" i="1" smtClean="0">
                        <a:latin typeface="Cambria Math" charset="0"/>
                      </a:rPr>
                      <m:t>=1−</m:t>
                    </m:r>
                    <m:r>
                      <a:rPr lang="en-US" sz="2000" b="0" i="1" smtClean="0">
                        <a:latin typeface="Cambria Math" charset="0"/>
                      </a:rPr>
                      <m:t>𝑠𝑒𝑑𝑟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750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2(1−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  <m:r>
                            <a:rPr lang="mr-IN" sz="2000" b="0" i="1" smtClean="0">
                              <a:latin typeface="Cambria Math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𝑠𝑑𝑓</m:t>
                    </m:r>
                    <m:r>
                      <a:rPr lang="en-US" sz="2000" b="0" i="1" smtClean="0">
                        <a:latin typeface="Cambria Math" charset="0"/>
                      </a:rPr>
                      <m:t>=1−</m:t>
                    </m:r>
                    <m:r>
                      <a:rPr lang="en-US" sz="2000" b="0" i="1" smtClean="0">
                        <a:latin typeface="Cambria Math" charset="0"/>
                      </a:rPr>
                      <m:t>𝑠𝑒𝑑𝑟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ontent Placeholder 2"/>
              <p:cNvSpPr txBox="1">
                <a:spLocks/>
              </p:cNvSpPr>
              <p:nvPr/>
            </p:nvSpPr>
            <p:spPr>
              <a:xfrm>
                <a:off x="5399791" y="5410200"/>
                <a:ext cx="282980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=1−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(2)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791" y="5410200"/>
                <a:ext cx="2829809" cy="69409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607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 smtClean="0">
                              <a:latin typeface="Cambria Math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2(1−</m:t>
                          </m:r>
                          <m:sSup>
                            <m:sSupPr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  <m:r>
                            <a:rPr lang="mr-IN" sz="2000" b="0" i="1" smtClean="0">
                              <a:latin typeface="Cambria Math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486400"/>
                <a:ext cx="1853200" cy="81977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𝑠𝑑𝑓</m:t>
                    </m:r>
                    <m:r>
                      <a:rPr lang="en-US" sz="2000" b="0" i="1" smtClean="0">
                        <a:latin typeface="Cambria Math" charset="0"/>
                      </a:rPr>
                      <m:t>=1−</m:t>
                    </m:r>
                    <m:r>
                      <a:rPr lang="en-US" sz="2000" b="0" i="1" smtClean="0">
                        <a:latin typeface="Cambria Math" charset="0"/>
                      </a:rPr>
                      <m:t>𝑠𝑒𝑑𝑟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111" y="5478106"/>
                <a:ext cx="2829809" cy="69409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ontent Placeholder 2"/>
              <p:cNvSpPr txBox="1">
                <a:spLocks/>
              </p:cNvSpPr>
              <p:nvPr/>
            </p:nvSpPr>
            <p:spPr>
              <a:xfrm>
                <a:off x="5399791" y="5410200"/>
                <a:ext cx="282980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1−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mr-IN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(2)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791" y="5410200"/>
                <a:ext cx="2829809" cy="69409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98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940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1364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0518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1364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7010400" y="4793083"/>
                <a:ext cx="15240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793083"/>
                <a:ext cx="1524000" cy="540917"/>
              </a:xfrm>
              <a:prstGeom prst="rect">
                <a:avLst/>
              </a:prstGeom>
              <a:blipFill rotWithShape="0">
                <a:blip r:embed="rId14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543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1364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7010400" y="4793083"/>
                <a:ext cx="15240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793083"/>
                <a:ext cx="1524000" cy="540917"/>
              </a:xfrm>
              <a:prstGeom prst="rect">
                <a:avLst/>
              </a:prstGeom>
              <a:blipFill rotWithShape="0">
                <a:blip r:embed="rId14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743200" y="5562600"/>
            <a:ext cx="3852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Read: a double-dot angle </a:t>
            </a:r>
            <a:r>
              <a:rPr lang="en-US" sz="2000"/>
              <a:t>3 upper 2</a:t>
            </a:r>
          </a:p>
        </p:txBody>
      </p:sp>
    </p:spTree>
    <p:extLst>
      <p:ext uri="{BB962C8B-B14F-4D97-AF65-F5344CB8AC3E}">
        <p14:creationId xmlns:p14="http://schemas.microsoft.com/office/powerpoint/2010/main" val="1086012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4391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charset="0"/>
                      </a:rPr>
                      <m:t>𝒊</m:t>
                    </m:r>
                    <m:r>
                      <a:rPr lang="en-US" sz="2000" b="1" i="1" smtClean="0">
                        <a:latin typeface="Cambria Math" charset="0"/>
                      </a:rPr>
                      <m:t>=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000" b="1" i="1" smtClean="0">
                        <a:latin typeface="Cambria Math" charset="0"/>
                      </a:rPr>
                      <m:t>𝒆𝒊𝒓</m:t>
                    </m:r>
                  </m:oMath>
                </a14:m>
                <a:endParaRPr lang="en-US" sz="2000" b="1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4391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854711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𝒂𝒅𝒇</m:t>
                    </m:r>
                    <m:r>
                      <a:rPr lang="en-US" sz="2000" b="1" i="1" smtClean="0">
                        <a:latin typeface="Cambria Math" charset="0"/>
                      </a:rPr>
                      <m:t>=</m:t>
                    </m:r>
                    <m:r>
                      <a:rPr lang="en-US" sz="2000" b="1" i="1" smtClean="0">
                        <a:latin typeface="Cambria Math" charset="0"/>
                      </a:rPr>
                      <m:t>𝒗</m:t>
                    </m:r>
                    <m:r>
                      <a:rPr lang="en-US" sz="2000" b="1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latin typeface="Cambria Math" charset="0"/>
                          </a:rPr>
                          <m:t>𝟏</m:t>
                        </m:r>
                        <m:r>
                          <a:rPr lang="en-US" sz="2000" b="1" i="1" smtClean="0">
                            <a:latin typeface="Cambria Math" charset="0"/>
                          </a:rPr>
                          <m:t>+</m:t>
                        </m:r>
                        <m:r>
                          <a:rPr lang="en-US" sz="2000" b="1" i="1" smtClean="0">
                            <a:latin typeface="Cambria Math" charset="0"/>
                          </a:rPr>
                          <m:t>𝒊</m:t>
                        </m:r>
                      </m:den>
                    </m:f>
                  </m:oMath>
                </a14:m>
                <a:endParaRPr lang="en-US" sz="2000" b="1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711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88" y="2362200"/>
                <a:ext cx="375423" cy="6109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59152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943600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96" y="4649251"/>
                <a:ext cx="2146904" cy="73096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208" y="4799112"/>
                <a:ext cx="271100" cy="153888"/>
              </a:xfrm>
              <a:prstGeom prst="rect">
                <a:avLst/>
              </a:prstGeom>
              <a:blipFill rotWithShape="0">
                <a:blip r:embed="rId13"/>
                <a:stretch>
                  <a:fillRect l="-11364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7010400" y="4793083"/>
                <a:ext cx="15240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793083"/>
                <a:ext cx="1524000" cy="540917"/>
              </a:xfrm>
              <a:prstGeom prst="rect">
                <a:avLst/>
              </a:prstGeom>
              <a:blipFill rotWithShape="0">
                <a:blip r:embed="rId14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209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577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1816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181600" cy="7309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0135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554" y="4800600"/>
                <a:ext cx="272446" cy="153888"/>
              </a:xfrm>
              <a:prstGeom prst="rect">
                <a:avLst/>
              </a:prstGeom>
              <a:blipFill rotWithShape="0">
                <a:blip r:embed="rId8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13754" y="4800600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754" y="4800600"/>
                <a:ext cx="271100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636" r="-909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273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069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514600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295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1699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35887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98127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0967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812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  <a:blipFill rotWithShape="0">
                <a:blip r:embed="rId1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26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66489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  <a:blipFill rotWithShape="0">
                <a:blip r:embed="rId1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9138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  <a:blipFill rotWithShape="0">
                <a:blip r:embed="rId1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2971800" y="5517431"/>
                <a:ext cx="2209800" cy="728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(2)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(2)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517431"/>
                <a:ext cx="2209800" cy="72853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81209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  <a:blipFill rotWithShape="0">
                <a:blip r:embed="rId1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2971800" y="5517431"/>
                <a:ext cx="2209800" cy="728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(2)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(2)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517431"/>
                <a:ext cx="2209800" cy="72853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4953000" y="5517431"/>
                <a:ext cx="22098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517431"/>
                <a:ext cx="2209800" cy="73096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60760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  <a:blipFill rotWithShape="0">
                <a:blip r:embed="rId1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517431"/>
                <a:ext cx="2209800" cy="73096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2971800" y="5517431"/>
                <a:ext cx="2209800" cy="728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(2)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(2)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517431"/>
                <a:ext cx="2209800" cy="72853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4953000" y="5517431"/>
                <a:ext cx="22098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517431"/>
                <a:ext cx="2209800" cy="73096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39195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  <a:blipFill rotWithShape="0">
                <a:blip r:embed="rId1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580233" y="4572000"/>
                <a:ext cx="1430167" cy="723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233" y="4572000"/>
                <a:ext cx="1430167" cy="72308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1815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86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200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4114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029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59436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600200" y="1447800"/>
            <a:ext cx="579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 3-year </a:t>
            </a:r>
            <a:r>
              <a:rPr lang="en-US" sz="2000"/>
              <a:t>annuity immediate </a:t>
            </a:r>
            <a:r>
              <a:rPr lang="en-US" sz="2000" dirty="0"/>
              <a:t>paying 1 per year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A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62200"/>
                <a:ext cx="375423" cy="6109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0" smtClean="0">
                              <a:latin typeface="Cambria Math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303520" cy="68095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3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3333" r="-6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113" y="4781490"/>
                <a:ext cx="713887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954" y="4799112"/>
                <a:ext cx="271100" cy="153888"/>
              </a:xfrm>
              <a:prstGeom prst="rect">
                <a:avLst/>
              </a:prstGeom>
              <a:blipFill rotWithShape="0">
                <a:blip r:embed="rId11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C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16883"/>
                <a:ext cx="1219200" cy="540917"/>
              </a:xfrm>
              <a:prstGeom prst="rect">
                <a:avLst/>
              </a:prstGeom>
              <a:blipFill rotWithShape="0">
                <a:blip r:embed="rId1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F05B1E99-CC6E-4C24-8869-ABDC02BFA174}"/>
                  </a:ext>
                </a:extLst>
              </p:cNvPr>
              <p:cNvSpPr/>
              <p:nvPr/>
            </p:nvSpPr>
            <p:spPr>
              <a:xfrm>
                <a:off x="5580233" y="4572000"/>
                <a:ext cx="1430167" cy="723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𝑖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5B1E99-CC6E-4C24-8869-ABDC02BFA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233" y="4572000"/>
                <a:ext cx="1430167" cy="72308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289924" y="5726668"/>
            <a:ext cx="670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 valuation date is one payment period before first payment!</a:t>
            </a:r>
          </a:p>
        </p:txBody>
      </p:sp>
    </p:spTree>
    <p:extLst>
      <p:ext uri="{BB962C8B-B14F-4D97-AF65-F5344CB8AC3E}">
        <p14:creationId xmlns:p14="http://schemas.microsoft.com/office/powerpoint/2010/main" val="13523395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2749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Answer:  Since the valuation date is immediately after the final payment, we are asked to symbolically represent the accumulated value of an annuity immediate.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4189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Answer:  Since the valuation date is immediately after the final payment, we are asked to symbolically represent the accumulated value of an annuity immediate.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Since payments are monthly,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=12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07112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(12)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706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05776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(12)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0" y="4572000"/>
                <a:ext cx="672389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mbria Math" charset="0"/>
                    <a:ea typeface="Cambria Math" charset="0"/>
                    <a:cs typeface="Cambria Math" charset="0"/>
                  </a:rPr>
                  <a:t>NOTE: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𝑅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is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annualized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payment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amount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and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𝑖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is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the</m:t>
                    </m:r>
                    <m: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aeir</m:t>
                    </m:r>
                  </m:oMath>
                </a14:m>
                <a:endParaRPr lang="en-US" sz="2000" i="1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572000"/>
                <a:ext cx="6723892" cy="400110"/>
              </a:xfrm>
              <a:prstGeom prst="rect">
                <a:avLst/>
              </a:prstGeom>
              <a:blipFill rotWithShape="0">
                <a:blip r:embed="rId5"/>
                <a:stretch>
                  <a:fillRect l="-997" t="-95455" b="-1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1506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=6000∙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(12)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10794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=6000∙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(12)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114800" y="271321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24000" y="4713740"/>
                <a:ext cx="5303520" cy="709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713740"/>
                <a:ext cx="5303520" cy="70987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3957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=6000∙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(12)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114800" y="271321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24000" y="4713740"/>
                <a:ext cx="5303520" cy="728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(12)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(12)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713740"/>
                <a:ext cx="5303520" cy="7285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79131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Example: Represent symbolically, using upper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𝑚</m:t>
                    </m:r>
                  </m:oMath>
                </a14:m>
                <a:r>
                  <a:rPr lang="en-US" sz="2400" dirty="0">
                    <a:latin typeface="Cambria Math" charset="0"/>
                    <a:ea typeface="Cambria Math" charset="0"/>
                    <a:cs typeface="Cambria Math" charset="0"/>
                  </a:rPr>
                  <a:t> notation, and give the closed rule formula for the value of a 10-year annuity that pays 500 every month using a valuation date that is immediately after the final payment.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11" t="-1078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=6000∙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(12)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80" y="3751084"/>
                <a:ext cx="5303520" cy="544060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114800" y="271321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1524000" y="4713740"/>
                <a:ext cx="5303520" cy="728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𝐴𝑉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=6000∙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(1+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(12)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713740"/>
                <a:ext cx="5303520" cy="7285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82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1816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200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181600" cy="7309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135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554" y="4800600"/>
                <a:ext cx="272446" cy="153888"/>
              </a:xfrm>
              <a:prstGeom prst="rect">
                <a:avLst/>
              </a:prstGeom>
              <a:blipFill rotWithShape="0">
                <a:blip r:embed="rId6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57016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016" y="4799112"/>
                <a:ext cx="271100" cy="153888"/>
              </a:xfrm>
              <a:prstGeom prst="rect">
                <a:avLst/>
              </a:prstGeom>
              <a:blipFill rotWithShape="0">
                <a:blip r:embed="rId7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909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13554" y="4800600"/>
                <a:ext cx="2724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𝑉𝐸𝑃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554" y="4800600"/>
                <a:ext cx="272446" cy="153888"/>
              </a:xfrm>
              <a:prstGeom prst="rect">
                <a:avLst/>
              </a:prstGeom>
              <a:blipFill rotWithShape="0">
                <a:blip r:embed="rId9"/>
                <a:stretch>
                  <a:fillRect l="-11111" r="-888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557016" y="4799112"/>
                <a:ext cx="27110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 charset="0"/>
                        </a:rPr>
                        <m:t>𝐶𝑅𝐹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016" y="4799112"/>
                <a:ext cx="271100" cy="153888"/>
              </a:xfrm>
              <a:prstGeom prst="rect">
                <a:avLst/>
              </a:prstGeom>
              <a:blipFill rotWithShape="0">
                <a:blip r:embed="rId10"/>
                <a:stretch>
                  <a:fillRect l="-13636" r="-909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B64AEE3-E2F6-4995-AAC1-A0CFEFC9DF33}"/>
                  </a:ext>
                </a:extLst>
              </p:cNvPr>
              <p:cNvSpPr/>
              <p:nvPr/>
            </p:nvSpPr>
            <p:spPr>
              <a:xfrm>
                <a:off x="914400" y="4648200"/>
                <a:ext cx="5181600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=1+</m:t>
                      </m:r>
                      <m:r>
                        <a:rPr lang="en-US" sz="2000" i="1" smtClean="0">
                          <a:latin typeface="Cambria Math" charset="0"/>
                        </a:rPr>
                        <m:t>𝑣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00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64AEE3-E2F6-4995-AAC1-A0CFEFC9DF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48200"/>
                <a:ext cx="5181600" cy="73096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31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0540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charset="0"/>
                      </a:rPr>
                      <m:t>𝑒𝑖𝑟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35" y="4030306"/>
                <a:ext cx="1362965" cy="572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828800" y="3276600"/>
            <a:ext cx="548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828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7315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𝐁𝐚𝐬𝐢𝐜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𝐔𝐩𝐩𝐞𝐫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1" smtClean="0">
                          <a:latin typeface="Cambria Math" charset="0"/>
                        </a:rPr>
                        <m:t>𝒎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𝐀𝐧𝐧𝐮𝐢𝐭𝐲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1681977" y="3516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62000" y="3505200"/>
            <a:ext cx="6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Years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828800" y="390144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7800" indent="0">
                  <a:spcBef>
                    <a:spcPts val="9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𝑎𝑑𝑓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r>
                      <a:rPr lang="en-US" sz="2000" b="0" i="1" smtClean="0">
                        <a:latin typeface="Cambria Math" charset="0"/>
                      </a:rPr>
                      <m:t>𝑣</m:t>
                    </m:r>
                    <m:r>
                      <a:rPr lang="en-US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charset="0"/>
                          </a:rPr>
                          <m:t>1+</m:t>
                        </m:r>
                        <m:r>
                          <a:rPr lang="en-US" sz="2000" b="0" i="1" smtClean="0">
                            <a:latin typeface="Cambria Math" charset="0"/>
                          </a:rPr>
                          <m:t>𝑖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038600"/>
                <a:ext cx="2403089" cy="6940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057400" y="1447800"/>
            <a:ext cx="506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Example</a:t>
            </a:r>
            <a:r>
              <a:rPr lang="en-US" sz="2000" dirty="0"/>
              <a:t>:  </a:t>
            </a:r>
            <a:r>
              <a:rPr lang="en-US" sz="2000"/>
              <a:t>3-year annuity due </a:t>
            </a:r>
            <a:r>
              <a:rPr lang="en-US" sz="2000" dirty="0"/>
              <a:t>paying 1 per year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35083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53371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42652E-BE71-4EF0-9C81-30E23EE897D6}"/>
              </a:ext>
            </a:extLst>
          </p:cNvPr>
          <p:cNvSpPr/>
          <p:nvPr/>
        </p:nvSpPr>
        <p:spPr>
          <a:xfrm>
            <a:off x="7165914" y="3505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526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7432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870E73-536A-4AEB-A0B0-F4C317F2EE21}"/>
              </a:ext>
            </a:extLst>
          </p:cNvPr>
          <p:cNvCxnSpPr>
            <a:cxnSpLocks/>
          </p:cNvCxnSpPr>
          <p:nvPr/>
        </p:nvCxnSpPr>
        <p:spPr>
          <a:xfrm flipV="1">
            <a:off x="6400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91" y="1828800"/>
                <a:ext cx="86510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804047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43059</TotalTime>
  <Words>2890</Words>
  <Application>Microsoft Macintosh PowerPoint</Application>
  <PresentationFormat>On-screen Show (4:3)</PresentationFormat>
  <Paragraphs>919</Paragraphs>
  <Slides>54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 Upper m Annuity</vt:lpstr>
      <vt:lpstr>Basic Upper m Annuity</vt:lpstr>
      <vt:lpstr>Basic Upper m Annuity</vt:lpstr>
      <vt:lpstr>Basic Upper m Annuity</vt:lpstr>
      <vt:lpstr>Basic Upper m Annuity</vt:lpstr>
      <vt:lpstr>Basic Upper m Annuity</vt:lpstr>
      <vt:lpstr>Basic Upper m Annuity</vt:lpstr>
      <vt:lpstr>Basic Upper m Annuity</vt:lpstr>
      <vt:lpstr>Basic Upper m Annuity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2051</cp:revision>
  <cp:lastPrinted>2020-01-10T19:33:40Z</cp:lastPrinted>
  <dcterms:created xsi:type="dcterms:W3CDTF">2018-09-11T09:20:33Z</dcterms:created>
  <dcterms:modified xsi:type="dcterms:W3CDTF">2020-01-30T18:27:19Z</dcterms:modified>
</cp:coreProperties>
</file>