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2"/>
  </p:notesMasterIdLst>
  <p:sldIdLst>
    <p:sldId id="284" r:id="rId2"/>
    <p:sldId id="548" r:id="rId3"/>
    <p:sldId id="602" r:id="rId4"/>
    <p:sldId id="550" r:id="rId5"/>
    <p:sldId id="551" r:id="rId6"/>
    <p:sldId id="549" r:id="rId7"/>
    <p:sldId id="558" r:id="rId8"/>
    <p:sldId id="559" r:id="rId9"/>
    <p:sldId id="560" r:id="rId10"/>
    <p:sldId id="553" r:id="rId11"/>
    <p:sldId id="567" r:id="rId12"/>
    <p:sldId id="561" r:id="rId13"/>
    <p:sldId id="568" r:id="rId14"/>
    <p:sldId id="570" r:id="rId15"/>
    <p:sldId id="562" r:id="rId16"/>
    <p:sldId id="574" r:id="rId17"/>
    <p:sldId id="569" r:id="rId18"/>
    <p:sldId id="571" r:id="rId19"/>
    <p:sldId id="572" r:id="rId20"/>
    <p:sldId id="573" r:id="rId21"/>
    <p:sldId id="575" r:id="rId22"/>
    <p:sldId id="605" r:id="rId23"/>
    <p:sldId id="607" r:id="rId24"/>
    <p:sldId id="609" r:id="rId25"/>
    <p:sldId id="577" r:id="rId26"/>
    <p:sldId id="608" r:id="rId27"/>
    <p:sldId id="576" r:id="rId28"/>
    <p:sldId id="621" r:id="rId29"/>
    <p:sldId id="579" r:id="rId30"/>
    <p:sldId id="580" r:id="rId31"/>
    <p:sldId id="582" r:id="rId32"/>
    <p:sldId id="584" r:id="rId33"/>
    <p:sldId id="585" r:id="rId34"/>
    <p:sldId id="586" r:id="rId35"/>
    <p:sldId id="588" r:id="rId36"/>
    <p:sldId id="592" r:id="rId37"/>
    <p:sldId id="593" r:id="rId38"/>
    <p:sldId id="594" r:id="rId39"/>
    <p:sldId id="616" r:id="rId40"/>
    <p:sldId id="617" r:id="rId41"/>
    <p:sldId id="618" r:id="rId42"/>
    <p:sldId id="595" r:id="rId43"/>
    <p:sldId id="596" r:id="rId44"/>
    <p:sldId id="597" r:id="rId45"/>
    <p:sldId id="598" r:id="rId46"/>
    <p:sldId id="599" r:id="rId47"/>
    <p:sldId id="620" r:id="rId48"/>
    <p:sldId id="619" r:id="rId49"/>
    <p:sldId id="600" r:id="rId50"/>
    <p:sldId id="601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548"/>
            <p14:sldId id="602"/>
            <p14:sldId id="550"/>
            <p14:sldId id="551"/>
            <p14:sldId id="549"/>
            <p14:sldId id="558"/>
            <p14:sldId id="559"/>
            <p14:sldId id="560"/>
            <p14:sldId id="553"/>
            <p14:sldId id="567"/>
            <p14:sldId id="561"/>
            <p14:sldId id="568"/>
            <p14:sldId id="570"/>
            <p14:sldId id="562"/>
            <p14:sldId id="574"/>
            <p14:sldId id="569"/>
            <p14:sldId id="571"/>
            <p14:sldId id="572"/>
            <p14:sldId id="573"/>
            <p14:sldId id="575"/>
            <p14:sldId id="605"/>
            <p14:sldId id="607"/>
            <p14:sldId id="609"/>
            <p14:sldId id="577"/>
            <p14:sldId id="608"/>
            <p14:sldId id="576"/>
            <p14:sldId id="621"/>
            <p14:sldId id="579"/>
            <p14:sldId id="580"/>
            <p14:sldId id="582"/>
            <p14:sldId id="584"/>
            <p14:sldId id="585"/>
            <p14:sldId id="586"/>
            <p14:sldId id="588"/>
            <p14:sldId id="592"/>
            <p14:sldId id="593"/>
            <p14:sldId id="594"/>
            <p14:sldId id="616"/>
            <p14:sldId id="617"/>
            <p14:sldId id="618"/>
            <p14:sldId id="595"/>
            <p14:sldId id="596"/>
            <p14:sldId id="597"/>
            <p14:sldId id="598"/>
            <p14:sldId id="599"/>
            <p14:sldId id="620"/>
            <p14:sldId id="619"/>
            <p14:sldId id="600"/>
            <p14:sldId id="601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9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205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31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193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00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040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4365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245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887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296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62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4530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923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8361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982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7621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7754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079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893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7246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91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142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6385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623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24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362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8934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566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2385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523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419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69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51121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05437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1692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419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734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2182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0383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9580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5658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208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80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4380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1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28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44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550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7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7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1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5" Type="http://schemas.openxmlformats.org/officeDocument/2006/relationships/image" Target="../media/image21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5" Type="http://schemas.openxmlformats.org/officeDocument/2006/relationships/image" Target="../media/image21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21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image" Target="../media/image20.png"/><Relationship Id="rId19" Type="http://schemas.openxmlformats.org/officeDocument/2006/relationships/image" Target="../media/image3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2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280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280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18" Type="http://schemas.openxmlformats.org/officeDocument/2006/relationships/image" Target="../media/image33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280.png"/><Relationship Id="rId2" Type="http://schemas.openxmlformats.org/officeDocument/2006/relationships/notesSlide" Target="../notesSlides/notesSlide27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18" Type="http://schemas.openxmlformats.org/officeDocument/2006/relationships/image" Target="../media/image33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36.png"/><Relationship Id="rId2" Type="http://schemas.openxmlformats.org/officeDocument/2006/relationships/notesSlide" Target="../notesSlides/notesSlide28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4.png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5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7.png"/><Relationship Id="rId10" Type="http://schemas.openxmlformats.org/officeDocument/2006/relationships/image" Target="../media/image30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7.png"/><Relationship Id="rId10" Type="http://schemas.openxmlformats.org/officeDocument/2006/relationships/image" Target="../media/image30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00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3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00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10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30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20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20.png"/><Relationship Id="rId5" Type="http://schemas.openxmlformats.org/officeDocument/2006/relationships/image" Target="../media/image17.png"/><Relationship Id="rId15" Type="http://schemas.openxmlformats.org/officeDocument/2006/relationships/image" Target="../media/image31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00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35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2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3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36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2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40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37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2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5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6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50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37.png"/><Relationship Id="rId2" Type="http://schemas.openxmlformats.org/officeDocument/2006/relationships/notesSlide" Target="../notesSlides/notesSlide39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6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18" Type="http://schemas.openxmlformats.org/officeDocument/2006/relationships/image" Target="../media/image38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37.png"/><Relationship Id="rId2" Type="http://schemas.openxmlformats.org/officeDocument/2006/relationships/notesSlide" Target="../notesSlides/notesSlide40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6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50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18" Type="http://schemas.openxmlformats.org/officeDocument/2006/relationships/image" Target="../media/image38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37.png"/><Relationship Id="rId2" Type="http://schemas.openxmlformats.org/officeDocument/2006/relationships/notesSlide" Target="../notesSlides/notesSlide41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6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19" Type="http://schemas.openxmlformats.org/officeDocument/2006/relationships/image" Target="../media/image39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50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370.png"/><Relationship Id="rId2" Type="http://schemas.openxmlformats.org/officeDocument/2006/relationships/notesSlide" Target="../notesSlides/notesSlide42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6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50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370.png"/><Relationship Id="rId2" Type="http://schemas.openxmlformats.org/officeDocument/2006/relationships/notesSlide" Target="../notesSlides/notesSlide43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6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80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18" Type="http://schemas.openxmlformats.org/officeDocument/2006/relationships/image" Target="../media/image390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370.png"/><Relationship Id="rId2" Type="http://schemas.openxmlformats.org/officeDocument/2006/relationships/notesSlide" Target="../notesSlides/notesSlide44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6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80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18" Type="http://schemas.openxmlformats.org/officeDocument/2006/relationships/image" Target="../media/image390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370.png"/><Relationship Id="rId2" Type="http://schemas.openxmlformats.org/officeDocument/2006/relationships/notesSlide" Target="../notesSlides/notesSlide45.xml"/><Relationship Id="rId16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60.png"/><Relationship Id="rId5" Type="http://schemas.openxmlformats.org/officeDocument/2006/relationships/image" Target="../media/image17.png"/><Relationship Id="rId15" Type="http://schemas.openxmlformats.org/officeDocument/2006/relationships/image" Target="../media/image300.png"/><Relationship Id="rId10" Type="http://schemas.openxmlformats.org/officeDocument/2006/relationships/image" Target="../media/image20.png"/><Relationship Id="rId19" Type="http://schemas.openxmlformats.org/officeDocument/2006/relationships/image" Target="../media/image4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380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5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Geometric Annuities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141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6480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</a:t>
            </a:r>
            <a:r>
              <a:rPr lang="en-US" sz="2200">
                <a:latin typeface="Bold sand ms"/>
              </a:rPr>
              <a:t>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2049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</a:t>
            </a:r>
            <a:r>
              <a:rPr lang="en-US" sz="2200">
                <a:latin typeface="Bold sand ms"/>
              </a:rPr>
              <a:t>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371600" y="3730823"/>
                <a:ext cx="583153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+10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⋯+</m:t>
                      </m:r>
                      <m:r>
                        <a:rPr lang="en-US" sz="2000" i="1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5831533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22" t="-196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538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</a:t>
            </a:r>
            <a:r>
              <a:rPr lang="en-US" sz="2200">
                <a:latin typeface="Bold sand ms"/>
              </a:rPr>
              <a:t>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724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7382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7519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6536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724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94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geometric annuity is an annuity in which the payments form a geometric progression. 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10954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1663084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&gt;1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1663084" cy="6705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5294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503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71600" y="5791200"/>
                <a:ext cx="1513619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1+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91200"/>
                <a:ext cx="1513619" cy="57823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4628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71600" y="5791200"/>
                <a:ext cx="1513619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1+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91200"/>
                <a:ext cx="1513619" cy="57823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873529" y="5943600"/>
                <a:ext cx="307007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=1+</m:t>
                      </m:r>
                      <m:d>
                        <m:d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529" y="5943600"/>
                <a:ext cx="3070071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397" t="-2000" r="-397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228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71600" y="5791200"/>
                <a:ext cx="1513619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1+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91200"/>
                <a:ext cx="1513619" cy="57823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873529" y="5943600"/>
                <a:ext cx="307007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</a:rPr>
                        <m:t>=1+</m:t>
                      </m:r>
                      <m:d>
                        <m:dPr>
                          <m:ctrlPr>
                            <a:rPr lang="mr-I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529" y="5943600"/>
                <a:ext cx="3070071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397" t="-2000" r="-397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867400" y="5883774"/>
                <a:ext cx="912558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883774"/>
                <a:ext cx="912558" cy="440826"/>
              </a:xfrm>
              <a:prstGeom prst="rect">
                <a:avLst/>
              </a:prstGeom>
              <a:blipFill rotWithShape="0">
                <a:blip r:embed="rId19"/>
                <a:stretch>
                  <a:fillRect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975954" y="58659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954" y="5865912"/>
                <a:ext cx="272446" cy="153888"/>
              </a:xfrm>
              <a:prstGeom prst="rect">
                <a:avLst/>
              </a:prstGeom>
              <a:blipFill rotWithShape="0">
                <a:blip r:embed="rId20"/>
                <a:stretch>
                  <a:fillRect l="-11111" r="-8889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5667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14600" y="5899907"/>
                <a:ext cx="166988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899907"/>
                <a:ext cx="1669880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297" r="-146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5664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14600" y="5899907"/>
                <a:ext cx="166988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899907"/>
                <a:ext cx="1669880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297" r="-146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6017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14600" y="5899907"/>
                <a:ext cx="166988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899907"/>
                <a:ext cx="1669880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297" r="-146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651360" y="5730232"/>
                <a:ext cx="2508379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−1=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360" y="5730232"/>
                <a:ext cx="2508379" cy="670568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958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1.08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059346" cy="67056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2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823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14600" y="5899907"/>
                <a:ext cx="166988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=10∙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899907"/>
                <a:ext cx="1669880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297" r="-146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651360" y="5730232"/>
                <a:ext cx="2508379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−1=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1.08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360" y="5730232"/>
                <a:ext cx="2508379" cy="670568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677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939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geometric annuity is an annuity in which the payments form a geometric progression. 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</p:cNvCxnSpPr>
          <p:nvPr/>
        </p:nvCxnSpPr>
        <p:spPr>
          <a:xfrm>
            <a:off x="1828800" y="31691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cxnSpLocks/>
          </p:cNvCxnSpPr>
          <p:nvPr/>
        </p:nvCxnSpPr>
        <p:spPr>
          <a:xfrm>
            <a:off x="3733800" y="31691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cxnSpLocks/>
          </p:cNvCxnSpPr>
          <p:nvPr/>
        </p:nvCxnSpPr>
        <p:spPr>
          <a:xfrm>
            <a:off x="563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48000" y="2590800"/>
                <a:ext cx="12954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(1+</m:t>
                      </m:r>
                      <m:r>
                        <a:rPr lang="en-US" b="0" i="1" smtClean="0">
                          <a:latin typeface="Cambria Math" charset="0"/>
                        </a:rPr>
                        <m:t>𝑗</m:t>
                      </m:r>
                      <m:r>
                        <a:rPr lang="en-US" b="0" i="1" smtClean="0">
                          <a:latin typeface="Cambria Math" charset="0"/>
                        </a:rPr>
                        <m:t>)∙</m:t>
                      </m:r>
                      <m:r>
                        <a:rPr lang="en-US" b="0" i="1" smtClean="0">
                          <a:latin typeface="Cambria Math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90800"/>
                <a:ext cx="12954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953000" y="2590800"/>
                <a:ext cx="12954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charset="0"/>
                            </a:rPr>
                            <m:t>(1+</m:t>
                          </m:r>
                          <m:r>
                            <a:rPr lang="en-US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90800"/>
                <a:ext cx="12954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735683" y="2619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683" y="26194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170432" y="2590800"/>
                <a:ext cx="12954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32" y="2590800"/>
                <a:ext cx="12954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351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</a:t>
            </a:r>
            <a:r>
              <a:rPr lang="en-US" sz="2200">
                <a:latin typeface="Bold sand ms"/>
              </a:rPr>
              <a:t>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38751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</a:t>
            </a:r>
            <a:r>
              <a:rPr lang="en-US" sz="2200">
                <a:latin typeface="Bold sand ms"/>
              </a:rPr>
              <a:t>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03682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0289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35537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0212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1663084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&lt;1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1663084" cy="66851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54121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059345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059345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1479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𝑛𝑒𝑤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35899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𝑛𝑒𝑤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6193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𝑛𝑒𝑤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71600" y="5791200"/>
                <a:ext cx="1513619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1+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12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91200"/>
                <a:ext cx="1513619" cy="57618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370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geometric annuity is an annuity in which the payments form a geometric progression. 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</p:cNvCxnSpPr>
          <p:nvPr/>
        </p:nvCxnSpPr>
        <p:spPr>
          <a:xfrm>
            <a:off x="1828800" y="31691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cxnSpLocks/>
          </p:cNvCxnSpPr>
          <p:nvPr/>
        </p:nvCxnSpPr>
        <p:spPr>
          <a:xfrm>
            <a:off x="3733800" y="31691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cxnSpLocks/>
          </p:cNvCxnSpPr>
          <p:nvPr/>
        </p:nvCxnSpPr>
        <p:spPr>
          <a:xfrm>
            <a:off x="563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48000" y="2590800"/>
                <a:ext cx="12954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(1.05)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latin typeface="Cambria Math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90800"/>
                <a:ext cx="12954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953000" y="2590800"/>
                <a:ext cx="12954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1.05</m:t>
                          </m:r>
                          <m:r>
                            <a:rPr lang="en-US" i="1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90800"/>
                <a:ext cx="12954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735683" y="2619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683" y="26194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70432" y="2590800"/>
                <a:ext cx="12954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32" y="2590800"/>
                <a:ext cx="12954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4516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𝑛𝑒𝑤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71600" y="5791200"/>
                <a:ext cx="1513619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1+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12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91200"/>
                <a:ext cx="1513619" cy="57618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873529" y="5943600"/>
                <a:ext cx="18691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529" y="5943600"/>
                <a:ext cx="1869166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977" t="-2000" r="-97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9804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𝑛𝑒𝑤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71600" y="5791200"/>
                <a:ext cx="1513619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1+</m:t>
                      </m:r>
                      <m:f>
                        <m:fPr>
                          <m:ctrlPr>
                            <a:rPr lang="mr-IN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12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91200"/>
                <a:ext cx="1513619" cy="57618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873529" y="5943600"/>
                <a:ext cx="18691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529" y="5943600"/>
                <a:ext cx="1869166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977" t="-2000" r="-97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756754" y="5865912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754" y="5865912"/>
                <a:ext cx="272446" cy="153888"/>
              </a:xfrm>
              <a:prstGeom prst="rect">
                <a:avLst/>
              </a:prstGeom>
              <a:blipFill rotWithShape="0">
                <a:blip r:embed="rId16"/>
                <a:stretch>
                  <a:fillRect l="-11111" r="-8889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648200" y="5883774"/>
                <a:ext cx="936603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883774"/>
                <a:ext cx="936603" cy="440826"/>
              </a:xfrm>
              <a:prstGeom prst="rect">
                <a:avLst/>
              </a:prstGeom>
              <a:blipFill rotWithShape="0">
                <a:blip r:embed="rId19"/>
                <a:stretch>
                  <a:fillRect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712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𝑛𝑒𝑤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14600" y="5899907"/>
                <a:ext cx="169392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899907"/>
                <a:ext cx="1693925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249" t="-3509" r="-14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0874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𝑛𝑒𝑤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14600" y="5899907"/>
                <a:ext cx="169392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899907"/>
                <a:ext cx="1693925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249" t="-3509" r="-14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20002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𝑛𝑒𝑤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14600" y="5899907"/>
                <a:ext cx="169392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899907"/>
                <a:ext cx="1693925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249" t="-3509" r="-14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651360" y="5730232"/>
                <a:ext cx="1258806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𝑟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360" y="5730232"/>
                <a:ext cx="1258806" cy="66851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7316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67" name="Straight Arrow Connector 66"/>
          <p:cNvCxnSpPr>
            <a:cxnSpLocks/>
          </p:cNvCxnSpPr>
          <p:nvPr/>
        </p:nvCxnSpPr>
        <p:spPr>
          <a:xfrm flipV="1">
            <a:off x="1460020" y="21336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3716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32004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4495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6400800" y="19812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098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01538" r="-30645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cxnSpLocks/>
          </p:cNvCxnSpPr>
          <p:nvPr/>
        </p:nvCxnSpPr>
        <p:spPr>
          <a:xfrm>
            <a:off x="1828800" y="24384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68823"/>
                <a:ext cx="8135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767" t="-143137" r="-6767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27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371600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371600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71600"/>
                <a:ext cx="109728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3716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=10+10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+⋯(28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0823"/>
                <a:ext cx="405777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01" t="-143137" r="-1802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1.12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 (28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95800"/>
                <a:ext cx="4093107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2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𝑟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1.12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𝑛𝑒𝑤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34832"/>
                <a:ext cx="2940741" cy="67569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𝑝𝑒𝑖𝑟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5844" y="2514600"/>
                <a:ext cx="135197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5856" r="-4054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428" y="3581400"/>
                <a:ext cx="1020408" cy="5761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14600" y="5899907"/>
                <a:ext cx="169392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28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899907"/>
                <a:ext cx="1693925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249" t="-3509" r="-144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651360" y="5730232"/>
                <a:ext cx="1258806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𝑟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360" y="5730232"/>
                <a:ext cx="1258806" cy="66851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726894" y="5732284"/>
                <a:ext cx="1435906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1.12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1.1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894" y="5732284"/>
                <a:ext cx="1435906" cy="668516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2306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200" dirty="0"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6332773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200" dirty="0"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09600" y="16464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geometric perpetuity is an perpetuity in which the payments form a geometric progression. 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7770565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Valuing Geometric Perpetuities: (2-step Process)</a:t>
            </a: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3569764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Valuing Geometric Perpetuities: (2-step Process)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73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geometric annuity is an annuity in which the payments form a geometric progression. 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1460020" y="3334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</p:cNvCxnSpPr>
          <p:nvPr/>
        </p:nvCxnSpPr>
        <p:spPr>
          <a:xfrm>
            <a:off x="1828800" y="31691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cxnSpLocks/>
          </p:cNvCxnSpPr>
          <p:nvPr/>
        </p:nvCxnSpPr>
        <p:spPr>
          <a:xfrm>
            <a:off x="3733800" y="31691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cxnSpLocks/>
          </p:cNvCxnSpPr>
          <p:nvPr/>
        </p:nvCxnSpPr>
        <p:spPr>
          <a:xfrm>
            <a:off x="5638800" y="3200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48000" y="2590800"/>
                <a:ext cx="12954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(0.95)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latin typeface="Cambria Math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90800"/>
                <a:ext cx="12954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953000" y="2590800"/>
                <a:ext cx="12954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0.95</m:t>
                          </m:r>
                          <m:r>
                            <a:rPr lang="en-US" i="1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90800"/>
                <a:ext cx="12954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735683" y="2619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683" y="26194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70432" y="2590800"/>
                <a:ext cx="12954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32" y="2590800"/>
                <a:ext cx="12954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18047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Valuing Geometric Perpetuities: (2-step Process)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Value the Resulting Geometric Series Using</a:t>
            </a: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33600" y="3318762"/>
                <a:ext cx="4720459" cy="6436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Value</m:t>
                      </m:r>
                      <m:r>
                        <a:rPr lang="en-US" sz="22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of</m:t>
                      </m:r>
                      <m:r>
                        <a:rPr lang="en-US" sz="22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Geometric</m:t>
                      </m:r>
                      <m:r>
                        <a:rPr lang="en-US" sz="22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Series</m:t>
                      </m:r>
                      <m:r>
                        <a:rPr lang="en-US" sz="2200" b="0" i="0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first</m:t>
                          </m:r>
                          <m:r>
                            <a:rPr lang="en-US" sz="2200" b="0" i="0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200" b="0" i="0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318762"/>
                <a:ext cx="4720459" cy="64363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9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geometric annuity is an annuity in which the payments form a geometric progression. 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200" dirty="0">
              <a:latin typeface="Bold sand ms"/>
            </a:endParaRP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Valuing Geometric Annuities: (3-step Process)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61076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geometric annuity is an annuity in which the payments form a geometric progression. 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200" dirty="0">
              <a:latin typeface="Bold sand ms"/>
            </a:endParaRP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Valuing Geometric Annuities: (3-step Process)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323721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geometric annuity is an annuity in which the payments form a geometric progression. 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200" dirty="0">
              <a:latin typeface="Bold sand ms"/>
            </a:endParaRP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Valuing Geometric Annuities: (3-step Process)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875633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𝐆𝐞𝐨𝐦𝐞𝐭𝐫𝐢𝐜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geometric annuity is an annuity in which the payments form a geometric progression. 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200" dirty="0">
              <a:latin typeface="Bold sand ms"/>
            </a:endParaRP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Valuing Geometric Annuities: (3-step Process)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</a:p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 or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708252" y="3962400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252" y="3962400"/>
                <a:ext cx="580031" cy="440826"/>
              </a:xfrm>
              <a:prstGeom prst="rect">
                <a:avLst/>
              </a:prstGeom>
              <a:blipFill rotWithShape="0">
                <a:blip r:embed="rId4"/>
                <a:stretch>
                  <a:fillRect r="-7292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530614" y="3962400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614" y="3962400"/>
                <a:ext cx="555986" cy="440826"/>
              </a:xfrm>
              <a:prstGeom prst="rect">
                <a:avLst/>
              </a:prstGeom>
              <a:blipFill rotWithShape="0"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237041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43140</TotalTime>
  <Words>2633</Words>
  <Application>Microsoft Macintosh PowerPoint</Application>
  <PresentationFormat>On-screen Show (4:3)</PresentationFormat>
  <Paragraphs>799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2050</cp:revision>
  <cp:lastPrinted>2020-01-10T19:33:40Z</cp:lastPrinted>
  <dcterms:created xsi:type="dcterms:W3CDTF">2018-09-11T09:20:33Z</dcterms:created>
  <dcterms:modified xsi:type="dcterms:W3CDTF">2020-01-30T18:28:07Z</dcterms:modified>
</cp:coreProperties>
</file>