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284" r:id="rId2"/>
    <p:sldId id="548" r:id="rId3"/>
    <p:sldId id="607" r:id="rId4"/>
    <p:sldId id="609" r:id="rId5"/>
    <p:sldId id="608" r:id="rId6"/>
    <p:sldId id="629" r:id="rId7"/>
    <p:sldId id="610" r:id="rId8"/>
    <p:sldId id="612" r:id="rId9"/>
    <p:sldId id="615" r:id="rId10"/>
    <p:sldId id="617" r:id="rId11"/>
    <p:sldId id="619" r:id="rId12"/>
    <p:sldId id="621" r:id="rId13"/>
    <p:sldId id="623" r:id="rId14"/>
    <p:sldId id="625" r:id="rId15"/>
    <p:sldId id="630" r:id="rId16"/>
    <p:sldId id="659" r:id="rId17"/>
    <p:sldId id="631" r:id="rId18"/>
    <p:sldId id="643" r:id="rId19"/>
    <p:sldId id="644" r:id="rId20"/>
    <p:sldId id="649" r:id="rId21"/>
    <p:sldId id="645" r:id="rId22"/>
    <p:sldId id="646" r:id="rId23"/>
    <p:sldId id="647" r:id="rId24"/>
    <p:sldId id="652" r:id="rId25"/>
    <p:sldId id="653" r:id="rId26"/>
    <p:sldId id="654" r:id="rId27"/>
    <p:sldId id="648" r:id="rId28"/>
    <p:sldId id="655" r:id="rId29"/>
    <p:sldId id="650" r:id="rId30"/>
    <p:sldId id="657" r:id="rId31"/>
    <p:sldId id="661" r:id="rId32"/>
    <p:sldId id="675" r:id="rId33"/>
    <p:sldId id="670" r:id="rId34"/>
    <p:sldId id="672" r:id="rId35"/>
    <p:sldId id="673" r:id="rId36"/>
    <p:sldId id="671" r:id="rId37"/>
    <p:sldId id="662" r:id="rId38"/>
    <p:sldId id="664" r:id="rId39"/>
    <p:sldId id="666" r:id="rId40"/>
    <p:sldId id="674" r:id="rId41"/>
    <p:sldId id="66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48"/>
            <p14:sldId id="607"/>
            <p14:sldId id="609"/>
            <p14:sldId id="608"/>
            <p14:sldId id="629"/>
            <p14:sldId id="610"/>
            <p14:sldId id="612"/>
            <p14:sldId id="615"/>
            <p14:sldId id="617"/>
            <p14:sldId id="619"/>
            <p14:sldId id="621"/>
            <p14:sldId id="623"/>
            <p14:sldId id="625"/>
            <p14:sldId id="630"/>
            <p14:sldId id="659"/>
            <p14:sldId id="631"/>
            <p14:sldId id="643"/>
            <p14:sldId id="644"/>
            <p14:sldId id="649"/>
            <p14:sldId id="645"/>
            <p14:sldId id="646"/>
            <p14:sldId id="647"/>
            <p14:sldId id="652"/>
            <p14:sldId id="653"/>
            <p14:sldId id="654"/>
            <p14:sldId id="648"/>
            <p14:sldId id="655"/>
            <p14:sldId id="650"/>
            <p14:sldId id="657"/>
            <p14:sldId id="661"/>
            <p14:sldId id="675"/>
            <p14:sldId id="670"/>
            <p14:sldId id="672"/>
            <p14:sldId id="673"/>
            <p14:sldId id="671"/>
            <p14:sldId id="662"/>
            <p14:sldId id="664"/>
            <p14:sldId id="666"/>
            <p14:sldId id="674"/>
            <p14:sldId id="669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40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05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25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24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94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8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78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00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20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4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878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0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2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50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580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00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711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90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941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901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324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649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07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451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54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77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540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652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407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29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35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1942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531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88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861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805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36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88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9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9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33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0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7.png"/><Relationship Id="rId5" Type="http://schemas.openxmlformats.org/officeDocument/2006/relationships/image" Target="../media/image2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7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7.png"/><Relationship Id="rId7" Type="http://schemas.openxmlformats.org/officeDocument/2006/relationships/image" Target="../media/image25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7.png"/><Relationship Id="rId7" Type="http://schemas.openxmlformats.org/officeDocument/2006/relationships/image" Target="../media/image25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1.png"/><Relationship Id="rId5" Type="http://schemas.openxmlformats.org/officeDocument/2006/relationships/image" Target="../media/image2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3.png"/><Relationship Id="rId7" Type="http://schemas.openxmlformats.org/officeDocument/2006/relationships/image" Target="../media/image25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2.png"/><Relationship Id="rId5" Type="http://schemas.openxmlformats.org/officeDocument/2006/relationships/image" Target="../media/image22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3.png"/><Relationship Id="rId7" Type="http://schemas.openxmlformats.org/officeDocument/2006/relationships/image" Target="../media/image25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2.png"/><Relationship Id="rId5" Type="http://schemas.openxmlformats.org/officeDocument/2006/relationships/image" Target="../media/image22.png"/><Relationship Id="rId15" Type="http://schemas.openxmlformats.org/officeDocument/2006/relationships/image" Target="../media/image7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3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3.png"/><Relationship Id="rId7" Type="http://schemas.openxmlformats.org/officeDocument/2006/relationships/image" Target="../media/image25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2.png"/><Relationship Id="rId5" Type="http://schemas.openxmlformats.org/officeDocument/2006/relationships/image" Target="../media/image22.png"/><Relationship Id="rId15" Type="http://schemas.openxmlformats.org/officeDocument/2006/relationships/image" Target="../media/image35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0" Type="http://schemas.openxmlformats.org/officeDocument/2006/relationships/image" Target="../media/image37.png"/><Relationship Id="rId9" Type="http://schemas.openxmlformats.org/officeDocument/2006/relationships/image" Target="../media/image36.png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9" Type="http://schemas.openxmlformats.org/officeDocument/2006/relationships/image" Target="../media/image43.png"/><Relationship Id="rId1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9" Type="http://schemas.openxmlformats.org/officeDocument/2006/relationships/image" Target="../media/image43.png"/><Relationship Id="rId1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9" Type="http://schemas.openxmlformats.org/officeDocument/2006/relationships/image" Target="../media/image43.png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9" Type="http://schemas.openxmlformats.org/officeDocument/2006/relationships/image" Target="../media/image43.png"/><Relationship Id="rId1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9" Type="http://schemas.openxmlformats.org/officeDocument/2006/relationships/image" Target="../media/image43.png"/><Relationship Id="rId1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5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4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9" Type="http://schemas.openxmlformats.org/officeDocument/2006/relationships/image" Target="../media/image43.png"/><Relationship Id="rId1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13" Type="http://schemas.openxmlformats.org/officeDocument/2006/relationships/image" Target="../media/image5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8.png"/><Relationship Id="rId5" Type="http://schemas.openxmlformats.org/officeDocument/2006/relationships/image" Target="../media/image4.png"/><Relationship Id="rId15" Type="http://schemas.openxmlformats.org/officeDocument/2006/relationships/image" Target="../media/image460.png"/><Relationship Id="rId9" Type="http://schemas.openxmlformats.org/officeDocument/2006/relationships/image" Target="../media/image48.png"/><Relationship Id="rId1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55.png"/><Relationship Id="rId5" Type="http://schemas.openxmlformats.org/officeDocument/2006/relationships/image" Target="../media/image4.png"/><Relationship Id="rId15" Type="http://schemas.openxmlformats.org/officeDocument/2006/relationships/image" Target="../media/image51.png"/><Relationship Id="rId10" Type="http://schemas.openxmlformats.org/officeDocument/2006/relationships/image" Target="../media/image54.png"/><Relationship Id="rId9" Type="http://schemas.openxmlformats.org/officeDocument/2006/relationships/image" Target="../media/image53.png"/><Relationship Id="rId1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7" Type="http://schemas.openxmlformats.org/officeDocument/2006/relationships/image" Target="../media/image75.png"/><Relationship Id="rId12" Type="http://schemas.openxmlformats.org/officeDocument/2006/relationships/image" Target="../media/image5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8.png"/><Relationship Id="rId5" Type="http://schemas.openxmlformats.org/officeDocument/2006/relationships/image" Target="../media/image76.png"/><Relationship Id="rId10" Type="http://schemas.openxmlformats.org/officeDocument/2006/relationships/image" Target="../media/image77.png"/><Relationship Id="rId4" Type="http://schemas.openxmlformats.org/officeDocument/2006/relationships/image" Target="../media/image72.png"/><Relationship Id="rId9" Type="http://schemas.openxmlformats.org/officeDocument/2006/relationships/image" Target="../media/image80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7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590.png"/><Relationship Id="rId5" Type="http://schemas.openxmlformats.org/officeDocument/2006/relationships/image" Target="../media/image60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</a:t>
            </a:r>
            <a:r>
              <a:rPr lang="en-US" sz="2800">
                <a:latin typeface="Bold sand ms"/>
                <a:cs typeface="Calibri Light" panose="020F0302020204030204" pitchFamily="34" charset="0"/>
              </a:rPr>
              <a:t>Section 6 (Part 1)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Arithmetically Increasing Annuities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59436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525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59436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562600" y="4800600"/>
                <a:ext cx="69410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00600"/>
                <a:ext cx="69410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3274" t="-1754" r="-70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56693" y="5595107"/>
                <a:ext cx="69410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93" y="5595107"/>
                <a:ext cx="69410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3158" r="-70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8000" y="5635823"/>
                <a:ext cx="54108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635823"/>
                <a:ext cx="541084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13" t="-146000" r="-78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509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63885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272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63885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15565" y="4800600"/>
                <a:ext cx="69410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565" y="4800600"/>
                <a:ext cx="69410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3158" t="-3509" r="-614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56693" y="5595107"/>
                <a:ext cx="69410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93" y="5595107"/>
                <a:ext cx="69410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3158" t="-3509" r="-70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8000" y="5635823"/>
                <a:ext cx="466223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635823"/>
                <a:ext cx="466223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31" t="-146000" r="-26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561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712" t="-3509" r="-67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307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712" t="-3509" r="-67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83348" y="4800600"/>
                <a:ext cx="32884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348" y="4800600"/>
                <a:ext cx="3288464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70" t="-4000" r="-18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89954" y="47244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954" y="4724400"/>
                <a:ext cx="272446" cy="153888"/>
              </a:xfrm>
              <a:prstGeom prst="rect">
                <a:avLst/>
              </a:prstGeom>
              <a:blipFill rotWithShape="0">
                <a:blip r:embed="rId10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846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712" t="-3509" r="-67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83348" y="4800600"/>
                <a:ext cx="32884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348" y="4800600"/>
                <a:ext cx="3288464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70" t="-4000" r="-18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89954" y="47244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954" y="4724400"/>
                <a:ext cx="272446" cy="153888"/>
              </a:xfrm>
              <a:prstGeom prst="rect">
                <a:avLst/>
              </a:prstGeom>
              <a:blipFill rotWithShape="0">
                <a:blip r:embed="rId10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51467" y="5410200"/>
                <a:ext cx="1610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georithmic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?)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67" y="5410200"/>
                <a:ext cx="161050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5303" t="-4000" r="-5303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115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712" t="-3509" r="-67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83348" y="4800600"/>
                <a:ext cx="32884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348" y="4800600"/>
                <a:ext cx="3288464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70" t="-4000" r="-18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89954" y="47244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954" y="4724400"/>
                <a:ext cx="272446" cy="153888"/>
              </a:xfrm>
              <a:prstGeom prst="rect">
                <a:avLst/>
              </a:prstGeom>
              <a:blipFill rotWithShape="0">
                <a:blip r:embed="rId10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5638800"/>
                <a:ext cx="32884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638800"/>
                <a:ext cx="328846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71" t="-2000" r="-371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71800" y="56388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638800"/>
                <a:ext cx="181588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0690" r="-17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7511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669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7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𝐀𝐫𝐢𝐭𝐡𝐦𝐞𝐭𝐢𝐜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arithmetic annuity is an annuity in which the payments form an arithmetic progression.   A “basic” arithmetic annuity has a common difference equal to 1.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10954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175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96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203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7179" y="3962400"/>
                <a:ext cx="46095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60953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2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578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7179" y="3962400"/>
                <a:ext cx="46095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60953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2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86000" y="4648200"/>
                <a:ext cx="9891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648200"/>
                <a:ext cx="989181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086" t="-4000" r="-925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41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7179" y="3962400"/>
                <a:ext cx="46095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1+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60953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32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𝑠𝑑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8182" r="-1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762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𝑠𝑑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8182" r="-1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930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2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𝑠𝑑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8182" r="-1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57179" y="4648200"/>
                <a:ext cx="173111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4648200"/>
                <a:ext cx="1731115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1056" t="-126316" r="-352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8768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2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𝑠𝑑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8182" r="-1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57179" y="4648200"/>
                <a:ext cx="173111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4648200"/>
                <a:ext cx="1731115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1056" t="-126316" r="-352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33212" y="5486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212" y="5486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91000" y="5326123"/>
                <a:ext cx="1519519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326123"/>
                <a:ext cx="1519519" cy="61747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137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  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438400"/>
                <a:ext cx="39056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56" t="-146000" r="-15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612" y="2438400"/>
                <a:ext cx="18158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6600"/>
                <a:ext cx="3210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538" r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      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76600"/>
                <a:ext cx="4668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1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−(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33" y="3276600"/>
                <a:ext cx="35586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90" t="-4000" r="-2372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494" y="3276600"/>
                <a:ext cx="16350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5556" t="-4000" r="-55556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14600" y="3429000"/>
            <a:ext cx="551433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___________________________________________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4" y="3959423"/>
                <a:ext cx="75129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878" r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    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3962400"/>
                <a:ext cx="482112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2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𝑠𝑑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47" y="4648200"/>
                <a:ext cx="3335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8182" r="-1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57179" y="4648200"/>
                <a:ext cx="173111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 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79" y="4648200"/>
                <a:ext cx="1731115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1056" t="-126316" r="-352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91000" y="5326123"/>
                <a:ext cx="1519519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326123"/>
                <a:ext cx="1519519" cy="61747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05200" y="54864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4864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642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0656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712" t="-3509" r="-67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2821" t="-1724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32884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=1+2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328846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57" t="-1961" r="-186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94954" y="5638800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5638800"/>
                <a:ext cx="271100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67081" y="5562600"/>
                <a:ext cx="1519519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081" y="5562600"/>
                <a:ext cx="1519519" cy="6174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7340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46" t="-19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552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46" t="-19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24400" y="5715000"/>
                <a:ext cx="12588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715000"/>
                <a:ext cx="1258871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1449" t="-3509" r="-144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061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46" t="-19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24400" y="5562600"/>
                <a:ext cx="1796517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562600"/>
                <a:ext cx="1796517" cy="6174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565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46" t="-19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48200" y="5562600"/>
                <a:ext cx="1796517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𝑖𝑣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1796517" cy="6174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6029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46" t="-19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48200" y="5562600"/>
                <a:ext cx="1796517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𝑣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trike="sngStrike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b="0" strike="sngStrike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1796517" cy="6174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517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r="-6838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245150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46" t="-19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81900" y="56373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900" y="5637312"/>
                <a:ext cx="271100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48200" y="5562600"/>
                <a:ext cx="1519519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1519519" cy="6174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00600"/>
                <a:ext cx="71917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2712" t="-1754" r="-593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5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59313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69410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69410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3274" r="-7080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12023"/>
                <a:ext cx="35828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−2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12023"/>
                <a:ext cx="3582839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11" t="-1961" r="-34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637312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56373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637312"/>
                <a:ext cx="271100" cy="153888"/>
              </a:xfrm>
              <a:prstGeom prst="rect">
                <a:avLst/>
              </a:prstGeom>
              <a:blipFill rotWithShape="0">
                <a:blip r:embed="rId12"/>
                <a:stretch>
                  <a:fillRect l="-11364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91200" y="5522976"/>
                <a:ext cx="1149224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522976"/>
                <a:ext cx="1149224" cy="60439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05429" y="4800600"/>
                <a:ext cx="69410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429" y="4800600"/>
                <a:ext cx="694101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3274" t="-1754" r="-70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4900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63885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47800" y="5671307"/>
                <a:ext cx="69410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71307"/>
                <a:ext cx="694100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3274" t="-1724" r="-7080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09800" y="5743014"/>
                <a:ext cx="41826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+2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743014"/>
                <a:ext cx="4182683" cy="307777"/>
              </a:xfrm>
              <a:prstGeom prst="rect">
                <a:avLst/>
              </a:prstGeom>
              <a:blipFill rotWithShape="0">
                <a:blip r:embed="rId9"/>
                <a:stretch>
                  <a:fillRect t="-1961" r="-437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42154" y="56388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154" y="5638800"/>
                <a:ext cx="272446" cy="153888"/>
              </a:xfrm>
              <a:prstGeom prst="rect">
                <a:avLst/>
              </a:prstGeom>
              <a:blipFill rotWithShape="0">
                <a:blip r:embed="rId10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24600" y="56373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6373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318376" y="5522976"/>
                <a:ext cx="1149224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376" y="5522976"/>
                <a:ext cx="1149224" cy="60439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11500" y="4800600"/>
                <a:ext cx="69410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500" y="4800600"/>
                <a:ext cx="694100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3158" t="-3509" r="-70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553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47800" y="2013707"/>
                <a:ext cx="2196114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13707"/>
                <a:ext cx="2196114" cy="6174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07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607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>
                              <a:latin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25" y="1905000"/>
                <a:ext cx="2042675" cy="59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05000"/>
                <a:ext cx="1469377" cy="5925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84265"/>
                <a:ext cx="1469377" cy="5925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279521"/>
                <a:ext cx="2042674" cy="5972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>
            <a:cxnSpLocks/>
          </p:cNvCxnSpPr>
          <p:nvPr/>
        </p:nvCxnSpPr>
        <p:spPr>
          <a:xfrm flipV="1">
            <a:off x="3124200" y="2244119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V="1">
            <a:off x="3124200" y="4608576"/>
            <a:ext cx="22860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>
            <a:off x="2008512" y="2645754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 flipH="1">
            <a:off x="6324600" y="25908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57600" y="18258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825823"/>
                <a:ext cx="107305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57600" y="4191000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91000"/>
                <a:ext cx="107305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705" t="-40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133600" y="3273623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73623"/>
                <a:ext cx="66210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8257" r="-73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00696" y="3276600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696" y="3276600"/>
                <a:ext cx="66210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8257" r="-82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2998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𝐀𝐧𝐧𝐮𝐢𝐭𝐲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𝐂𝐑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charset="0"/>
                            </a:rPr>
                            <m:t>𝐅</m:t>
                          </m:r>
                        </m:e>
                        <m:sup>
                          <m:r>
                            <a:rPr lang="en-US" b="1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 charset="0"/>
                        </a:rPr>
                        <m:t>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47800" y="2013707"/>
                <a:ext cx="2196114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13707"/>
                <a:ext cx="2196114" cy="6174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2286000" y="27432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62096" y="3273623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096" y="3273623"/>
                <a:ext cx="66210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9174" r="-73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2011680"/>
                <a:ext cx="1856855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11680"/>
                <a:ext cx="1856855" cy="6043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3794760" y="2362200"/>
            <a:ext cx="192024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91200" y="4270248"/>
                <a:ext cx="1856855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270248"/>
                <a:ext cx="1856855" cy="6043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cxnSpLocks/>
          </p:cNvCxnSpPr>
          <p:nvPr/>
        </p:nvCxnSpPr>
        <p:spPr>
          <a:xfrm flipV="1">
            <a:off x="3810000" y="4629823"/>
            <a:ext cx="192024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6629400" y="274320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05496" y="3276600"/>
                <a:ext cx="6621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is-I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496" y="3276600"/>
                <a:ext cx="662104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8257" r="-82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60950" y="19782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950" y="1978223"/>
                <a:ext cx="107305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67200" y="4264223"/>
                <a:ext cx="1073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4223"/>
                <a:ext cx="107305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705" t="-400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47800" y="4267200"/>
                <a:ext cx="2282804" cy="617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latin typeface="Cambria Math" charset="0"/>
                            </a:rPr>
                            <m:t> −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67200"/>
                <a:ext cx="2282804" cy="6174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5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362200" y="4800600"/>
                <a:ext cx="791307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800600"/>
                <a:ext cx="791307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1628" t="-1754" r="-310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44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3622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t="-1754" r="-68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785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743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362200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821" t="-1754" r="-683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109591" y="4797623"/>
                <a:ext cx="54108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591" y="4797623"/>
                <a:ext cx="5410840" cy="307777"/>
              </a:xfrm>
              <a:prstGeom prst="rect">
                <a:avLst/>
              </a:prstGeom>
              <a:blipFill rotWithShape="0">
                <a:blip r:embed="rId9"/>
                <a:stretch>
                  <a:fillRect t="-143137" r="-788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3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97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76" y="2514600"/>
                <a:ext cx="36580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0" y="1426885"/>
            <a:ext cx="7848600" cy="565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Basic Increasing Arithmetic Annuity: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576" y="2514600"/>
                <a:ext cx="36580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64" y="2514600"/>
                <a:ext cx="3745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8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318818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93" y="4800600"/>
                <a:ext cx="719171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12712" t="-3509" r="-67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56960" y="4797623"/>
                <a:ext cx="46478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basic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960" y="4797623"/>
                <a:ext cx="464781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62" t="-143137" r="-26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483672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43247</TotalTime>
  <Words>1350</Words>
  <Application>Microsoft Macintosh PowerPoint</Application>
  <PresentationFormat>On-screen Show (4:3)</PresentationFormat>
  <Paragraphs>438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2066</cp:revision>
  <cp:lastPrinted>2020-01-10T19:33:40Z</cp:lastPrinted>
  <dcterms:created xsi:type="dcterms:W3CDTF">2018-09-11T09:20:33Z</dcterms:created>
  <dcterms:modified xsi:type="dcterms:W3CDTF">2020-01-30T18:28:55Z</dcterms:modified>
</cp:coreProperties>
</file>