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84" r:id="rId2"/>
    <p:sldId id="607" r:id="rId3"/>
    <p:sldId id="660" r:id="rId4"/>
    <p:sldId id="663" r:id="rId5"/>
    <p:sldId id="664" r:id="rId6"/>
    <p:sldId id="669" r:id="rId7"/>
    <p:sldId id="679" r:id="rId8"/>
    <p:sldId id="678" r:id="rId9"/>
    <p:sldId id="681" r:id="rId10"/>
    <p:sldId id="682" r:id="rId11"/>
    <p:sldId id="684" r:id="rId12"/>
    <p:sldId id="68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607"/>
            <p14:sldId id="660"/>
            <p14:sldId id="663"/>
            <p14:sldId id="664"/>
            <p14:sldId id="669"/>
            <p14:sldId id="679"/>
            <p14:sldId id="678"/>
            <p14:sldId id="681"/>
            <p14:sldId id="682"/>
            <p14:sldId id="684"/>
            <p14:sldId id="683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69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48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5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1225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090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45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22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50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60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98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94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48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1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4.png"/><Relationship Id="rId5" Type="http://schemas.openxmlformats.org/officeDocument/2006/relationships/image" Target="../media/image4.png"/><Relationship Id="rId10" Type="http://schemas.openxmlformats.org/officeDocument/2006/relationships/image" Target="../media/image29.png"/><Relationship Id="rId4" Type="http://schemas.openxmlformats.org/officeDocument/2006/relationships/image" Target="../media/image3.png"/><Relationship Id="rId9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32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60.png"/><Relationship Id="rId10" Type="http://schemas.openxmlformats.org/officeDocument/2006/relationships/image" Target="../media/image37.png"/><Relationship Id="rId4" Type="http://schemas.openxmlformats.org/officeDocument/2006/relationships/image" Target="../media/image33.png"/><Relationship Id="rId9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21.png"/><Relationship Id="rId4" Type="http://schemas.openxmlformats.org/officeDocument/2006/relationships/image" Target="../media/image3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3.png"/><Relationship Id="rId5" Type="http://schemas.openxmlformats.org/officeDocument/2006/relationships/image" Target="../media/image4.png"/><Relationship Id="rId10" Type="http://schemas.openxmlformats.org/officeDocument/2006/relationships/image" Target="../media/image22.png"/><Relationship Id="rId4" Type="http://schemas.openxmlformats.org/officeDocument/2006/relationships/image" Target="../media/image3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28.png"/><Relationship Id="rId4" Type="http://schemas.openxmlformats.org/officeDocument/2006/relationships/image" Target="../media/image3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6 (Part 3)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Arithmetically Decreasing Annuities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810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895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172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Decreasing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86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70743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70190" y="4800600"/>
                <a:ext cx="77361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0190" y="4800600"/>
                <a:ext cx="773610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1811" t="-3509" r="-5512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47800" y="5671307"/>
                <a:ext cx="77361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773610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1905" t="-1724" r="-6349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09800" y="5712023"/>
                <a:ext cx="424847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1+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4248471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287" t="-196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477000" y="5638800"/>
                <a:ext cx="250068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000" b="0" i="0" smtClean="0">
                          <a:latin typeface="Cambria Math" charset="0"/>
                        </a:rPr>
                        <m:t>CRF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638800"/>
                <a:ext cx="250068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4634" r="-9756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477000" y="5530358"/>
                <a:ext cx="1921423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530358"/>
                <a:ext cx="1921423" cy="61747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543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/>
                  <a:t>De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charset="0"/>
                      </a:rPr>
                      <m:t>𝐜𝐫𝐞𝐚𝐬𝐢𝐧𝐠</m:t>
                    </m:r>
                    <m:r>
                      <a:rPr lang="en-US" b="1" i="0" smtClean="0">
                        <a:latin typeface="Cambria Math" charset="0"/>
                      </a:rPr>
                      <m:t> </m:t>
                    </m:r>
                    <m:r>
                      <a:rPr lang="en-US" b="1" i="0" smtClean="0">
                        <a:latin typeface="Cambria Math" charset="0"/>
                      </a:rPr>
                      <m:t>𝐀𝐧𝐧𝐮𝐢𝐭𝐲</m:t>
                    </m:r>
                    <m:r>
                      <a:rPr lang="en-US" b="1" i="0" smtClean="0">
                        <a:latin typeface="Cambria Math" charset="0"/>
                      </a:rPr>
                      <m:t> </m:t>
                    </m:r>
                    <m:r>
                      <a:rPr lang="en-US" b="1" i="0" smtClean="0">
                        <a:latin typeface="Cambria Math" charset="0"/>
                      </a:rPr>
                      <m:t>𝐂𝐑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𝐅</m:t>
                        </m:r>
                      </m:e>
                      <m:sup>
                        <m:r>
                          <a:rPr lang="en-US" b="1" i="0" smtClean="0">
                            <a:latin typeface="Cambria Math" charset="0"/>
                          </a:rPr>
                          <m:t>′</m:t>
                        </m:r>
                      </m:sup>
                    </m:sSup>
                    <m:r>
                      <a:rPr lang="en-US" b="1" i="0" smtClean="0">
                        <a:latin typeface="Cambria Math" charset="0"/>
                      </a:rPr>
                      <m:t>𝐬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 b="-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447800" y="2013707"/>
                <a:ext cx="1985479" cy="5520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 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013707"/>
                <a:ext cx="1985479" cy="5520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8978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/>
                  <a:t>De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charset="0"/>
                      </a:rPr>
                      <m:t>𝐜𝐫𝐞𝐚𝐬𝐢𝐧𝐠</m:t>
                    </m:r>
                    <m:r>
                      <a:rPr lang="en-US" b="1" i="0" smtClean="0">
                        <a:latin typeface="Cambria Math" charset="0"/>
                      </a:rPr>
                      <m:t> </m:t>
                    </m:r>
                    <m:r>
                      <a:rPr lang="en-US" b="1" i="0" smtClean="0">
                        <a:latin typeface="Cambria Math" charset="0"/>
                      </a:rPr>
                      <m:t>𝐀𝐧𝐧𝐮𝐢𝐭𝐲</m:t>
                    </m:r>
                    <m:r>
                      <a:rPr lang="en-US" b="1" i="0" smtClean="0">
                        <a:latin typeface="Cambria Math" charset="0"/>
                      </a:rPr>
                      <m:t> </m:t>
                    </m:r>
                    <m:r>
                      <a:rPr lang="en-US" b="1" i="0" smtClean="0">
                        <a:latin typeface="Cambria Math" charset="0"/>
                      </a:rPr>
                      <m:t>𝐂𝐑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𝐅</m:t>
                        </m:r>
                      </m:e>
                      <m:sup>
                        <m:r>
                          <a:rPr lang="en-US" b="1" i="0" smtClean="0">
                            <a:latin typeface="Cambria Math" charset="0"/>
                          </a:rPr>
                          <m:t>′</m:t>
                        </m:r>
                      </m:sup>
                    </m:sSup>
                    <m:r>
                      <a:rPr lang="en-US" b="1" i="0" smtClean="0">
                        <a:latin typeface="Cambria Math" charset="0"/>
                      </a:rPr>
                      <m:t>𝐬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 b="-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447800" y="2013707"/>
                <a:ext cx="1985479" cy="5520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 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013707"/>
                <a:ext cx="1985479" cy="5520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2286000" y="2743200"/>
            <a:ext cx="0" cy="1463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462096" y="3273623"/>
                <a:ext cx="6621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is-I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𝑑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096" y="3273623"/>
                <a:ext cx="662104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9174" r="-7339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91200" y="2011680"/>
                <a:ext cx="2652457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</m:num>
                        <m:den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011680"/>
                <a:ext cx="2652457" cy="6174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3733800" y="2362200"/>
            <a:ext cx="192024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91200" y="4270248"/>
                <a:ext cx="2652457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i="1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270248"/>
                <a:ext cx="2652457" cy="6174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>
            <a:cxnSpLocks/>
          </p:cNvCxnSpPr>
          <p:nvPr/>
        </p:nvCxnSpPr>
        <p:spPr>
          <a:xfrm flipV="1">
            <a:off x="3733800" y="4629823"/>
            <a:ext cx="192024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cxnSpLocks/>
          </p:cNvCxnSpPr>
          <p:nvPr/>
        </p:nvCxnSpPr>
        <p:spPr>
          <a:xfrm>
            <a:off x="6629400" y="2743200"/>
            <a:ext cx="0" cy="1463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05496" y="3276600"/>
                <a:ext cx="6621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is-I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𝑑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496" y="3276600"/>
                <a:ext cx="662104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8257" r="-82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91000" y="1978223"/>
                <a:ext cx="1073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978223"/>
                <a:ext cx="1073050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705" t="-4000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91000" y="4264223"/>
                <a:ext cx="1073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264223"/>
                <a:ext cx="1073050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705" t="-4000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447800" y="4267200"/>
                <a:ext cx="1929374" cy="5520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67200"/>
                <a:ext cx="1929374" cy="55201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558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810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895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172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Decreasing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86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065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810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895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172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Decreasing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86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86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810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895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172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Decreasing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86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600200" y="4800600"/>
                <a:ext cx="87081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800600"/>
                <a:ext cx="870816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0563" t="-1754" r="-2817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8400" y="4797623"/>
                <a:ext cx="546534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decreasing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797623"/>
                <a:ext cx="5465342" cy="307777"/>
              </a:xfrm>
              <a:prstGeom prst="rect">
                <a:avLst/>
              </a:prstGeom>
              <a:blipFill rotWithShape="0">
                <a:blip r:embed="rId9"/>
                <a:stretch>
                  <a:fillRect t="-143137" r="-669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334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810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895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172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Decreasing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86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600200" y="4800600"/>
                <a:ext cx="87081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800600"/>
                <a:ext cx="870816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0563" t="-1754" r="-2817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8400" y="4797623"/>
                <a:ext cx="546534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decreasing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797623"/>
                <a:ext cx="5465342" cy="307777"/>
              </a:xfrm>
              <a:prstGeom prst="rect">
                <a:avLst/>
              </a:prstGeom>
              <a:blipFill rotWithShape="0">
                <a:blip r:embed="rId9"/>
                <a:stretch>
                  <a:fillRect t="-143137" r="-669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447800" y="5671307"/>
                <a:ext cx="79868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798680" cy="348493"/>
              </a:xfrm>
              <a:prstGeom prst="rect">
                <a:avLst/>
              </a:prstGeom>
              <a:blipFill rotWithShape="0">
                <a:blip r:embed="rId10"/>
                <a:stretch>
                  <a:fillRect l="-11450" r="-5344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09800" y="5712023"/>
                <a:ext cx="31169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−1)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311694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87" t="-196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03730" y="5562600"/>
                <a:ext cx="1173270" cy="5520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730" y="5562600"/>
                <a:ext cx="1173270" cy="55201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91500" y="56373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500" y="5637312"/>
                <a:ext cx="271100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1111" r="-888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5337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810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895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172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Decreasing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86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28833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481984" y="4800600"/>
                <a:ext cx="79868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984" y="4800600"/>
                <a:ext cx="798680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1450" t="-3509" r="-6107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317923" y="4797623"/>
                <a:ext cx="46830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decreasing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due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923" y="4797623"/>
                <a:ext cx="4683077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60" t="-143137" r="-1170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447800" y="5671307"/>
                <a:ext cx="79868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798680" cy="348493"/>
              </a:xfrm>
              <a:prstGeom prst="rect">
                <a:avLst/>
              </a:prstGeom>
              <a:blipFill rotWithShape="0">
                <a:blip r:embed="rId10"/>
                <a:stretch>
                  <a:fillRect l="-11450" t="-1724" r="-5344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09800" y="5712023"/>
                <a:ext cx="309373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309373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92" r="-394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03730" y="5562600"/>
                <a:ext cx="1173270" cy="5520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730" y="5562600"/>
                <a:ext cx="1173270" cy="55201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90154" y="5638800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154" y="5638800"/>
                <a:ext cx="271100" cy="153888"/>
              </a:xfrm>
              <a:prstGeom prst="rect">
                <a:avLst/>
              </a:prstGeom>
              <a:blipFill rotWithShape="0">
                <a:blip r:embed="rId14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4139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810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895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172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Decreasing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86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61599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859099" y="4800600"/>
                <a:ext cx="77361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099" y="4800600"/>
                <a:ext cx="773610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1811" t="-1754" r="-629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47800" y="5671307"/>
                <a:ext cx="77361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773610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1905" r="-6349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09800" y="5712023"/>
                <a:ext cx="54797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decreasing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54797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11" t="-143137" r="-780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5910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810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895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172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Decreasing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86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61599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859099" y="4800600"/>
                <a:ext cx="77361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099" y="4800600"/>
                <a:ext cx="773610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1811" t="-1754" r="-629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47800" y="5671307"/>
                <a:ext cx="77361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773610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1905" r="-6349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09800" y="5712023"/>
                <a:ext cx="376622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3766224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24" t="-1961" r="-162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86718" y="5530358"/>
                <a:ext cx="1921423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718" y="5530358"/>
                <a:ext cx="1921423" cy="61747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75954" y="5638800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954" y="5638800"/>
                <a:ext cx="271100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1111" r="-888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0671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810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895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172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5146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Decreasing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7785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296" y="25146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86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70743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70190" y="4800600"/>
                <a:ext cx="77361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0190" y="4800600"/>
                <a:ext cx="773610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1811" t="-3509" r="-5512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47800" y="5671307"/>
                <a:ext cx="77361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773610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1905" t="-1724" r="-6349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09800" y="5712023"/>
                <a:ext cx="471674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decreasing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due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4716740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259" t="-143137" r="-38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2360508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43240</TotalTime>
  <Words>348</Words>
  <Application>Microsoft Macintosh PowerPoint</Application>
  <PresentationFormat>On-screen Show (4:3)</PresentationFormat>
  <Paragraphs>127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2067</cp:revision>
  <cp:lastPrinted>2020-01-10T19:33:40Z</cp:lastPrinted>
  <dcterms:created xsi:type="dcterms:W3CDTF">2018-09-11T09:20:33Z</dcterms:created>
  <dcterms:modified xsi:type="dcterms:W3CDTF">2020-01-30T18:30:01Z</dcterms:modified>
</cp:coreProperties>
</file>