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84" r:id="rId2"/>
    <p:sldId id="548" r:id="rId3"/>
    <p:sldId id="606" r:id="rId4"/>
    <p:sldId id="607" r:id="rId5"/>
    <p:sldId id="609" r:id="rId6"/>
    <p:sldId id="610" r:id="rId7"/>
    <p:sldId id="611" r:id="rId8"/>
    <p:sldId id="612" r:id="rId9"/>
    <p:sldId id="613" r:id="rId10"/>
    <p:sldId id="614" r:id="rId11"/>
    <p:sldId id="627" r:id="rId12"/>
    <p:sldId id="617" r:id="rId13"/>
    <p:sldId id="618" r:id="rId14"/>
    <p:sldId id="621" r:id="rId15"/>
    <p:sldId id="619" r:id="rId16"/>
    <p:sldId id="620" r:id="rId17"/>
    <p:sldId id="622" r:id="rId18"/>
    <p:sldId id="623" r:id="rId19"/>
    <p:sldId id="624" r:id="rId20"/>
    <p:sldId id="625" r:id="rId21"/>
    <p:sldId id="626" r:id="rId22"/>
    <p:sldId id="62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48"/>
            <p14:sldId id="606"/>
            <p14:sldId id="607"/>
            <p14:sldId id="609"/>
            <p14:sldId id="610"/>
            <p14:sldId id="611"/>
            <p14:sldId id="612"/>
            <p14:sldId id="613"/>
            <p14:sldId id="614"/>
            <p14:sldId id="627"/>
            <p14:sldId id="617"/>
            <p14:sldId id="618"/>
            <p14:sldId id="621"/>
            <p14:sldId id="619"/>
            <p14:sldId id="620"/>
            <p14:sldId id="622"/>
            <p14:sldId id="623"/>
            <p14:sldId id="624"/>
            <p14:sldId id="625"/>
            <p14:sldId id="626"/>
            <p14:sldId id="628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69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48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18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0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87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4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61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1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7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1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0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2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3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599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77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20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73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8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04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12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8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4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4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4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26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4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26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29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31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31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18" Type="http://schemas.openxmlformats.org/officeDocument/2006/relationships/image" Target="../media/image34.png"/><Relationship Id="rId3" Type="http://schemas.openxmlformats.org/officeDocument/2006/relationships/image" Target="../media/image180.png"/><Relationship Id="rId7" Type="http://schemas.openxmlformats.org/officeDocument/2006/relationships/image" Target="../media/image22.png"/><Relationship Id="rId12" Type="http://schemas.openxmlformats.org/officeDocument/2006/relationships/image" Target="../media/image23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11.png"/><Relationship Id="rId5" Type="http://schemas.openxmlformats.org/officeDocument/2006/relationships/image" Target="../media/image200.png"/><Relationship Id="rId15" Type="http://schemas.openxmlformats.org/officeDocument/2006/relationships/image" Target="../media/image31.png"/><Relationship Id="rId10" Type="http://schemas.openxmlformats.org/officeDocument/2006/relationships/image" Target="../media/image9.png"/><Relationship Id="rId4" Type="http://schemas.openxmlformats.org/officeDocument/2006/relationships/image" Target="../media/image190.png"/><Relationship Id="rId9" Type="http://schemas.openxmlformats.org/officeDocument/2006/relationships/image" Target="../media/image10.png"/><Relationship Id="rId1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.pn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.pn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2.png"/><Relationship Id="rId5" Type="http://schemas.openxmlformats.org/officeDocument/2006/relationships/image" Target="../media/image17.png"/><Relationship Id="rId15" Type="http://schemas.openxmlformats.org/officeDocument/2006/relationships/image" Target="../media/image11.png"/><Relationship Id="rId10" Type="http://schemas.openxmlformats.org/officeDocument/2006/relationships/image" Target="../media/image1.png"/><Relationship Id="rId4" Type="http://schemas.openxmlformats.org/officeDocument/2006/relationships/image" Target="../media/image16.png"/><Relationship Id="rId9" Type="http://schemas.openxmlformats.org/officeDocument/2006/relationships/image" Target="../media/image8.png"/><Relationship Id="rId1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1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60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17.png"/><Relationship Id="rId15" Type="http://schemas.openxmlformats.org/officeDocument/2006/relationships/image" Target="../media/image11.png"/><Relationship Id="rId10" Type="http://schemas.openxmlformats.org/officeDocument/2006/relationships/image" Target="../media/image1.png"/><Relationship Id="rId4" Type="http://schemas.openxmlformats.org/officeDocument/2006/relationships/image" Target="../media/image16.png"/><Relationship Id="rId9" Type="http://schemas.openxmlformats.org/officeDocument/2006/relationships/image" Target="../media/image8.png"/><Relationship Id="rId1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7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Rainbow Annuities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25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514" r="-540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9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514" r="-540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07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514" r="-540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77957" y="4257208"/>
                <a:ext cx="1951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0.06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957" y="4257208"/>
                <a:ext cx="1951240" cy="615553"/>
              </a:xfrm>
              <a:prstGeom prst="rect">
                <a:avLst/>
              </a:prstGeom>
              <a:blipFill rotWithShape="0">
                <a:blip r:embed="rId15"/>
                <a:stretch>
                  <a:fillRect l="-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110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" y="3645932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572000"/>
                <a:ext cx="456151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3514" r="-5405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77957" y="4257208"/>
                <a:ext cx="1951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0.06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7957" y="4257208"/>
                <a:ext cx="1951240" cy="615553"/>
              </a:xfrm>
              <a:prstGeom prst="rect">
                <a:avLst/>
              </a:prstGeom>
              <a:blipFill rotWithShape="0">
                <a:blip r:embed="rId15"/>
                <a:stretch>
                  <a:fillRect l="-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410200" y="4038600"/>
                <a:ext cx="986872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PV</m:t>
                              </m:r>
                            </m:e>
                            <m:sub>
                              <m:r>
                                <a:rPr lang="en-US" sz="200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038600"/>
                <a:ext cx="986872" cy="668581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706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123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337867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337867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705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337867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337867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4038600"/>
                <a:ext cx="12920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81=3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∙27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038600"/>
                <a:ext cx="1292020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4245" r="-377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22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27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7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A basic rainbow annuity is an annuity in which the payments are: </a:t>
                </a:r>
                <a:br>
                  <a:rPr lang="en-US" sz="2200" dirty="0"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1, 2, </m:t>
                      </m:r>
                      <m:r>
                        <a:rPr lang="en-US" sz="2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⋯, 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2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r>
                        <a:rPr lang="en-US" sz="22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22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200" b="0" i="1" smtClean="0">
                          <a:latin typeface="Cambria Math" charset="0"/>
                        </a:rPr>
                        <m:t>, 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charset="0"/>
                            </a:rPr>
                            <m:t>𝑛</m:t>
                          </m:r>
                          <m:r>
                            <a:rPr lang="en-US" sz="2200" b="0" i="1" smtClean="0">
                              <a:latin typeface="Cambria Math" charset="0"/>
                            </a:rPr>
                            <m:t>−1</m:t>
                          </m:r>
                        </m:e>
                      </m:d>
                      <m:r>
                        <a:rPr lang="en-US" sz="2200" b="0" i="1" smtClean="0">
                          <a:latin typeface="Cambria Math" charset="0"/>
                        </a:rPr>
                        <m:t>, </m:t>
                      </m:r>
                      <m:r>
                        <a:rPr lang="en-US" sz="2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⋯, 2, 1</m:t>
                      </m:r>
                    </m:oMath>
                  </m:oMathPara>
                </a14:m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4"/>
                <a:stretch>
                  <a:fillRect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54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27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3810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000" r="-4000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42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27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3810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000" r="-4000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00400" y="5559623"/>
                <a:ext cx="6748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559623"/>
                <a:ext cx="67486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4505" r="-270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283600"/>
                <a:ext cx="1430841" cy="7192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3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̈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 charset="0"/>
                                            </a:rPr>
                                            <m:t>𝑎</m:t>
                                          </m:r>
                                        </m:e>
                                      </m:acc>
                                    </m:e>
                                    <m:sub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 charset="0"/>
                                            </a:rPr>
                                            <m:t>27|</m:t>
                                          </m:r>
                                        </m:e>
                                      </m:acc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1.06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83600"/>
                <a:ext cx="1430841" cy="71923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908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154" y="2359152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81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554" y="23622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954" y="23622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6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823" y="2362200"/>
                <a:ext cx="49377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23" y="2362200"/>
                <a:ext cx="49377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Example: Using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  <m:r>
                      <a:rPr lang="en-US" sz="2200" b="0" i="1" smtClean="0">
                        <a:latin typeface="Cambria Math" charset="0"/>
                      </a:rPr>
                      <m:t>=0.06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Bold sand ms"/>
                  </a:rPr>
                  <a:t>, determine the present value at the valuation date shown. </a:t>
                </a: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7" y="1430713"/>
                <a:ext cx="8180252" cy="550487"/>
              </a:xfrm>
              <a:prstGeom prst="rect">
                <a:avLst/>
              </a:prstGeom>
              <a:blipFill rotWithShape="0">
                <a:blip r:embed="rId12"/>
                <a:stretch>
                  <a:fillRect t="-7778" b="-5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81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49" y="4572000"/>
                <a:ext cx="450188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2162" r="-4054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=3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b="0" i="1" smtClean="0">
                                          <a:latin typeface="Cambria Math" charset="0"/>
                                        </a:rPr>
                                        <m:t>27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495800"/>
                <a:ext cx="1430841" cy="431400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3810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572000"/>
                <a:ext cx="456151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2000" r="-4000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00400" y="5559623"/>
                <a:ext cx="67486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PV</m:t>
                          </m:r>
                        </m:e>
                        <m:sub>
                          <m:r>
                            <a:rPr lang="en-US" sz="2000" b="0" i="0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559623"/>
                <a:ext cx="67486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4505" r="-270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283600"/>
                <a:ext cx="1430841" cy="7192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latin typeface="Cambria Math" charset="0"/>
                            </a:rPr>
                            <m:t>3</m:t>
                          </m:r>
                          <m:r>
                            <a:rPr lang="en-US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mr-IN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̈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 charset="0"/>
                                            </a:rPr>
                                            <m:t>𝑎</m:t>
                                          </m:r>
                                        </m:e>
                                      </m:acc>
                                    </m:e>
                                    <m:sub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 charset="0"/>
                                            </a:rPr>
                                            <m:t>27|</m:t>
                                          </m:r>
                                        </m:e>
                                      </m:acc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1.06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83600"/>
                <a:ext cx="1430841" cy="71923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66387" y="5562600"/>
                <a:ext cx="10875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=554.97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387" y="5562600"/>
                <a:ext cx="1087542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1676" r="-502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19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 basic rainbow annuity is an annuity in which the payments are: </a:t>
            </a:r>
            <a:br>
              <a:rPr lang="en-US" sz="2200">
                <a:latin typeface="Bold sand ms"/>
              </a:rPr>
            </a:b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89747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13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8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basic</m:t>
                          </m:r>
                        </m:e>
                      </m:d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rainbow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44" t="-146000" r="-43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19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basic</m:t>
                          </m:r>
                        </m:e>
                      </m:d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rainbow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44" t="-146000" r="-43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6222" y="54864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22" y="5486400"/>
                <a:ext cx="41517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72949" y="5486400"/>
                <a:ext cx="275165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−1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949" y="5486400"/>
                <a:ext cx="2751651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442" t="-175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28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basic</m:t>
                          </m:r>
                        </m:e>
                      </m:d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rainbow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144" t="-146000" r="-43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3824" y="54864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24" y="5486400"/>
                <a:ext cx="415178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23529" t="-146000" r="-13235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81400" y="5486400"/>
                <a:ext cx="2996911" cy="3540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−1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486400"/>
                <a:ext cx="2996911" cy="354071"/>
              </a:xfrm>
              <a:prstGeom prst="rect">
                <a:avLst/>
              </a:prstGeom>
              <a:blipFill rotWithShape="0">
                <a:blip r:embed="rId18"/>
                <a:stretch>
                  <a:fillRect l="-611" t="-1724" r="-407" b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55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365758" y="3276600"/>
            <a:ext cx="85039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295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746559-2402-4156-BE7D-98190697B613}"/>
              </a:ext>
            </a:extLst>
          </p:cNvPr>
          <p:cNvCxnSpPr>
            <a:cxnSpLocks/>
          </p:cNvCxnSpPr>
          <p:nvPr/>
        </p:nvCxnSpPr>
        <p:spPr>
          <a:xfrm flipV="1">
            <a:off x="3657601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BA7E-127B-4A78-A1E8-9A09AF72E9DF}"/>
              </a:ext>
            </a:extLst>
          </p:cNvPr>
          <p:cNvCxnSpPr>
            <a:cxnSpLocks/>
          </p:cNvCxnSpPr>
          <p:nvPr/>
        </p:nvCxnSpPr>
        <p:spPr>
          <a:xfrm flipV="1">
            <a:off x="5486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8BDEED-704D-4A4E-BBBD-6666370CBCE3}"/>
              </a:ext>
            </a:extLst>
          </p:cNvPr>
          <p:cNvCxnSpPr>
            <a:cxnSpLocks/>
          </p:cNvCxnSpPr>
          <p:nvPr/>
        </p:nvCxnSpPr>
        <p:spPr>
          <a:xfrm flipV="1">
            <a:off x="81534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1295400" y="3657600"/>
            <a:ext cx="0" cy="8229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00A1FFF-0B6C-44AB-B5C3-4358C5B7A9EB}"/>
              </a:ext>
            </a:extLst>
          </p:cNvPr>
          <p:cNvCxnSpPr>
            <a:cxnSpLocks/>
          </p:cNvCxnSpPr>
          <p:nvPr/>
        </p:nvCxnSpPr>
        <p:spPr>
          <a:xfrm flipV="1">
            <a:off x="4572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7239000" y="30480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362200"/>
                <a:ext cx="7772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362200"/>
                <a:ext cx="7772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7772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785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9" y="2362200"/>
                <a:ext cx="7772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99" y="2362200"/>
                <a:ext cx="77724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>
                          <a:latin typeface="Cambria Math" charset="0"/>
                        </a:rPr>
                        <m:t>𝐀𝐧𝐧𝐮𝐢𝐭</m:t>
                      </m:r>
                      <m:r>
                        <a:rPr lang="en-US" b="1" i="0" smtClean="0">
                          <a:latin typeface="Cambria Math" charset="0"/>
                        </a:rPr>
                        <m:t>𝐢𝐞𝐬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622" y="4572000"/>
                <a:ext cx="41517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̈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</m:acc>
                                </m:e>
                                <m:sub>
                                  <m:acc>
                                    <m:accPr>
                                      <m:chr m:val="̅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𝑛</m:t>
                                      </m:r>
                                      <m:r>
                                        <a:rPr lang="en-US" sz="2000" i="1">
                                          <a:latin typeface="Cambria Math" charset="0"/>
                                        </a:rPr>
                                        <m:t>|</m:t>
                                      </m:r>
                                    </m:e>
                                  </m:acc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495800"/>
                <a:ext cx="1065163" cy="43140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2362200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66" y="3244334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23622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276600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basic</m:t>
                          </m:r>
                        </m:e>
                      </m:d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rainbow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annuity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due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72000"/>
                <a:ext cx="4238724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44" t="-146000" r="-432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072392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43182</TotalTime>
  <Words>728</Words>
  <Application>Microsoft Macintosh PowerPoint</Application>
  <PresentationFormat>On-screen Show (4:3)</PresentationFormat>
  <Paragraphs>335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2059</cp:revision>
  <cp:lastPrinted>2020-01-10T19:33:40Z</cp:lastPrinted>
  <dcterms:created xsi:type="dcterms:W3CDTF">2018-09-11T09:20:33Z</dcterms:created>
  <dcterms:modified xsi:type="dcterms:W3CDTF">2020-01-30T18:30:47Z</dcterms:modified>
</cp:coreProperties>
</file>