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sldIdLst>
    <p:sldId id="294" r:id="rId3"/>
    <p:sldId id="258" r:id="rId4"/>
    <p:sldId id="2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8CC4-7603-4D4C-AB09-9EA1BF3B4831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454E-5CE6-4F12-A18F-7A6FCD0A9157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4-9042-4849-A919-C83B9C289DE3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3F34-17D6-4EAC-80AB-25A3B2F64B44}" type="datetime1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1/31/2022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559B-548F-428A-A9BF-CB5A380C07B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3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69" y="703264"/>
            <a:ext cx="11334751" cy="401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11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32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7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02D-3C7B-4B94-BA48-7CB785ECFE94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9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7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47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67" y="703264"/>
            <a:ext cx="11334751" cy="401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3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7900-B0C3-4388-B4F3-4F759BE96775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8EBF-5EEF-416F-84C1-BB876AB9944C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216-7A5C-483A-AC68-30290EA8AC7A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832-E719-4987-8C0C-A4FEBA927D86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7D19-1403-4469-906C-D57DD6E6A234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92B6-597C-4357-ABB1-E53A24CDB995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8D5-AE11-4FC8-89AE-180DACA9356B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4042-F201-4F19-AB61-B39D9382F3D4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99F1-9451-4D37-A268-85CFE2C4CF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8B7C-F904-4508-BFF1-94F098C89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95154-6957-4D83-A1CD-51421653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EA9FCD-0B73-4FFA-81DC-FE89EFDED513}"/>
              </a:ext>
            </a:extLst>
          </p:cNvPr>
          <p:cNvSpPr txBox="1">
            <a:spLocks/>
          </p:cNvSpPr>
          <p:nvPr/>
        </p:nvSpPr>
        <p:spPr>
          <a:xfrm>
            <a:off x="2209800" y="228600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Acoustic Measurement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58F844C-92C0-4578-926C-33069153F493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Bhupatindra Malla, Ephraim Gutmark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Cincinnati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3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03" y="1570038"/>
            <a:ext cx="1755775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2086" r="42562" b="52672"/>
          <a:stretch/>
        </p:blipFill>
        <p:spPr bwMode="auto">
          <a:xfrm rot="5400000">
            <a:off x="4142048" y="3837908"/>
            <a:ext cx="1954436" cy="72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33793" r="25058" b="32717"/>
          <a:stretch/>
        </p:blipFill>
        <p:spPr bwMode="auto">
          <a:xfrm rot="16200000">
            <a:off x="5344501" y="3856015"/>
            <a:ext cx="1954436" cy="69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3382300" y="5214340"/>
            <a:ext cx="793807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ɸ = 90</a:t>
            </a:r>
            <a:r>
              <a:rPr lang="en-US" altLang="en-US" sz="1400" b="1" dirty="0">
                <a:solidFill>
                  <a:prstClr val="black"/>
                </a:solidFill>
                <a:sym typeface="Symbol"/>
              </a:rPr>
              <a:t></a:t>
            </a:r>
            <a:endParaRPr lang="en-US" altLang="en-US" sz="1400" b="1" dirty="0">
              <a:solidFill>
                <a:prstClr val="black"/>
              </a:solidFill>
            </a:endParaRPr>
          </a:p>
        </p:txBody>
      </p:sp>
      <p:sp>
        <p:nvSpPr>
          <p:cNvPr id="3077" name="TextBox 14"/>
          <p:cNvSpPr txBox="1">
            <a:spLocks noChangeArrowheads="1"/>
          </p:cNvSpPr>
          <p:nvPr/>
        </p:nvSpPr>
        <p:spPr bwMode="auto">
          <a:xfrm>
            <a:off x="4624581" y="5212665"/>
            <a:ext cx="989373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ɸ = 0</a:t>
            </a:r>
            <a:r>
              <a:rPr lang="en-US" altLang="en-US" sz="1400" b="1" dirty="0">
                <a:solidFill>
                  <a:prstClr val="black"/>
                </a:solidFill>
                <a:sym typeface="Symbol"/>
              </a:rPr>
              <a:t></a:t>
            </a:r>
            <a:endParaRPr lang="en-US" altLang="en-US" sz="1400" b="1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Reflected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Side</a:t>
            </a:r>
          </a:p>
        </p:txBody>
      </p:sp>
      <p:sp>
        <p:nvSpPr>
          <p:cNvPr id="3078" name="TextBox 15"/>
          <p:cNvSpPr txBox="1">
            <a:spLocks noChangeArrowheads="1"/>
          </p:cNvSpPr>
          <p:nvPr/>
        </p:nvSpPr>
        <p:spPr bwMode="auto">
          <a:xfrm>
            <a:off x="5856688" y="5214339"/>
            <a:ext cx="930062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ɸ = 180</a:t>
            </a:r>
            <a:r>
              <a:rPr lang="en-US" altLang="en-US" sz="1400" b="1" dirty="0">
                <a:solidFill>
                  <a:prstClr val="black"/>
                </a:solidFill>
                <a:sym typeface="Symbol"/>
              </a:rPr>
              <a:t></a:t>
            </a:r>
            <a:endParaRPr lang="en-US" altLang="en-US" sz="1400" b="1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Shielded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Side</a:t>
            </a:r>
          </a:p>
        </p:txBody>
      </p:sp>
      <p:cxnSp>
        <p:nvCxnSpPr>
          <p:cNvPr id="13" name="Straight Arrow Connector 12"/>
          <p:cNvCxnSpPr>
            <a:stCxn id="3080" idx="2"/>
          </p:cNvCxnSpPr>
          <p:nvPr/>
        </p:nvCxnSpPr>
        <p:spPr>
          <a:xfrm flipH="1">
            <a:off x="9293533" y="2209801"/>
            <a:ext cx="425936" cy="83278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17"/>
          <p:cNvSpPr txBox="1">
            <a:spLocks noChangeArrowheads="1"/>
          </p:cNvSpPr>
          <p:nvPr/>
        </p:nvSpPr>
        <p:spPr bwMode="auto">
          <a:xfrm>
            <a:off x="8763000" y="1625600"/>
            <a:ext cx="191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Farfield Mic Array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      Position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6565440" y="6103519"/>
            <a:ext cx="1749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Upstream Angle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432090" y="1325563"/>
            <a:ext cx="2034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Downstream Angle</a:t>
            </a:r>
          </a:p>
        </p:txBody>
      </p:sp>
      <p:sp>
        <p:nvSpPr>
          <p:cNvPr id="5" name="Down Arrow 4"/>
          <p:cNvSpPr/>
          <p:nvPr/>
        </p:nvSpPr>
        <p:spPr>
          <a:xfrm>
            <a:off x="5097060" y="1641792"/>
            <a:ext cx="162569" cy="1334624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 rot="16200000">
            <a:off x="4636856" y="1973878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Flow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Direction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59504" y="2951925"/>
            <a:ext cx="173048" cy="4770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97060" y="2951925"/>
            <a:ext cx="613133" cy="4770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551564" y="2732074"/>
            <a:ext cx="1324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Expanding side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2" t="1176" r="40087" b="7527"/>
          <a:stretch/>
        </p:blipFill>
        <p:spPr bwMode="auto">
          <a:xfrm flipV="1">
            <a:off x="3216540" y="3224893"/>
            <a:ext cx="1053193" cy="19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3287382" y="3186381"/>
            <a:ext cx="150030" cy="5315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2824295" y="2778240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Nozzle Exit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818151" y="3042586"/>
            <a:ext cx="179524" cy="4617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641016" y="2633561"/>
            <a:ext cx="1338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Ramp(</a:t>
            </a:r>
            <a:r>
              <a:rPr lang="en-US" altLang="en-US" sz="1200" b="1" dirty="0">
                <a:solidFill>
                  <a:srgbClr val="FF0000"/>
                </a:solidFill>
              </a:rPr>
              <a:t>absent in baseline case</a:t>
            </a:r>
            <a:r>
              <a:rPr lang="en-US" altLang="en-US" sz="12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687" y="588441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Calibri" panose="020F0502020204030204"/>
                <a:sym typeface="Symbol"/>
              </a:rPr>
              <a:t> = </a:t>
            </a:r>
            <a:r>
              <a:rPr lang="en-US" b="1" dirty="0">
                <a:solidFill>
                  <a:srgbClr val="FF33CC"/>
                </a:solidFill>
                <a:latin typeface="Calibri" panose="020F0502020204030204"/>
              </a:rPr>
              <a:t>35</a:t>
            </a:r>
            <a:r>
              <a:rPr lang="en-US" b="1" dirty="0">
                <a:solidFill>
                  <a:srgbClr val="FF33CC"/>
                </a:solidFill>
                <a:latin typeface="Calibri" panose="020F0502020204030204"/>
                <a:sym typeface="Symbol"/>
              </a:rPr>
              <a:t></a:t>
            </a:r>
            <a:endParaRPr lang="en-US" b="1" dirty="0">
              <a:solidFill>
                <a:srgbClr val="FF33CC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2688" y="1514028"/>
            <a:ext cx="10086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Calibri" panose="020F0502020204030204"/>
                <a:sym typeface="Symbol"/>
              </a:rPr>
              <a:t> = </a:t>
            </a:r>
            <a:r>
              <a:rPr lang="en-US" b="1" dirty="0">
                <a:solidFill>
                  <a:srgbClr val="FF33CC"/>
                </a:solidFill>
                <a:latin typeface="Calibri" panose="020F0502020204030204"/>
              </a:rPr>
              <a:t>150</a:t>
            </a:r>
            <a:r>
              <a:rPr lang="en-US" b="1" dirty="0">
                <a:solidFill>
                  <a:srgbClr val="FF33CC"/>
                </a:solidFill>
                <a:latin typeface="Calibri" panose="020F0502020204030204"/>
                <a:sym typeface="Symbol"/>
              </a:rPr>
              <a:t></a:t>
            </a:r>
            <a:endParaRPr lang="en-US" b="1" dirty="0">
              <a:solidFill>
                <a:srgbClr val="FF33CC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48801" y="353325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Calibri" panose="020F0502020204030204"/>
                <a:sym typeface="Symbol"/>
              </a:rPr>
              <a:t> = </a:t>
            </a:r>
            <a:r>
              <a:rPr lang="en-US" b="1" dirty="0">
                <a:solidFill>
                  <a:srgbClr val="FF33CC"/>
                </a:solidFill>
                <a:latin typeface="Calibri" panose="020F0502020204030204"/>
              </a:rPr>
              <a:t>90</a:t>
            </a:r>
            <a:r>
              <a:rPr lang="en-US" b="1" dirty="0">
                <a:solidFill>
                  <a:srgbClr val="FF33CC"/>
                </a:solidFill>
                <a:latin typeface="Calibri" panose="020F0502020204030204"/>
                <a:sym typeface="Symbol"/>
              </a:rPr>
              <a:t></a:t>
            </a:r>
            <a:endParaRPr lang="en-US" b="1" dirty="0">
              <a:solidFill>
                <a:srgbClr val="FF33CC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2178" y="935327"/>
            <a:ext cx="2394241" cy="1175564"/>
            <a:chOff x="57568" y="750443"/>
            <a:chExt cx="2394241" cy="1175564"/>
          </a:xfrm>
        </p:grpSpPr>
        <p:sp>
          <p:nvSpPr>
            <p:cNvPr id="4" name="Rectangle 3"/>
            <p:cNvSpPr/>
            <p:nvPr/>
          </p:nvSpPr>
          <p:spPr>
            <a:xfrm>
              <a:off x="186118" y="1317471"/>
              <a:ext cx="1399330" cy="2444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6118" y="1561946"/>
              <a:ext cx="1399330" cy="7175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1658002" y="1266298"/>
              <a:ext cx="7938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prstClr val="black"/>
                  </a:solidFill>
                </a:rPr>
                <a:t>ɸ = 90</a:t>
              </a:r>
              <a:r>
                <a:rPr lang="en-US" altLang="en-US" sz="1400" b="1" dirty="0">
                  <a:solidFill>
                    <a:prstClr val="black"/>
                  </a:solidFill>
                  <a:sym typeface="Symbol"/>
                </a:rPr>
                <a:t></a:t>
              </a:r>
              <a:endParaRPr lang="en-US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550364" y="1002144"/>
              <a:ext cx="6944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prstClr val="black"/>
                  </a:solidFill>
                </a:rPr>
                <a:t>ɸ = 0</a:t>
              </a:r>
              <a:r>
                <a:rPr lang="en-US" altLang="en-US" sz="1400" b="1" dirty="0">
                  <a:solidFill>
                    <a:prstClr val="black"/>
                  </a:solidFill>
                  <a:sym typeface="Symbol"/>
                </a:rPr>
                <a:t></a:t>
              </a:r>
              <a:endParaRPr lang="en-US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537387" y="1618230"/>
              <a:ext cx="8931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prstClr val="black"/>
                  </a:solidFill>
                </a:rPr>
                <a:t>ɸ = 180</a:t>
              </a:r>
              <a:r>
                <a:rPr lang="en-US" altLang="en-US" sz="1400" b="1" dirty="0">
                  <a:solidFill>
                    <a:prstClr val="black"/>
                  </a:solidFill>
                  <a:sym typeface="Symbol"/>
                </a:rPr>
                <a:t></a:t>
              </a:r>
              <a:endParaRPr lang="en-US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57568" y="750443"/>
              <a:ext cx="16800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prstClr val="black"/>
                  </a:solidFill>
                </a:rPr>
                <a:t>Azimuthal Angles</a:t>
              </a:r>
            </a:p>
          </p:txBody>
        </p:sp>
      </p:grp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2083383" y="1831490"/>
            <a:ext cx="0" cy="343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1756903" y="2093440"/>
            <a:ext cx="71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Ramp</a:t>
            </a:r>
          </a:p>
        </p:txBody>
      </p:sp>
      <p:pic>
        <p:nvPicPr>
          <p:cNvPr id="41" name="Picture 40" descr="F:\BackUp.2\Research.Back.Up.2\Research Pics\UC Logos\UC_logo-[125]w-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2068" y="5858932"/>
            <a:ext cx="1578287" cy="89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6308194" y="3733800"/>
            <a:ext cx="314060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540526" y="3456802"/>
            <a:ext cx="661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</a:rPr>
              <a:t>11.25ft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308196" y="3962400"/>
            <a:ext cx="605491" cy="239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6839559" y="4097180"/>
            <a:ext cx="1250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prstClr val="black"/>
                </a:solidFill>
              </a:rPr>
              <a:t>Nozzle Centerline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13281" y="3186380"/>
            <a:ext cx="0" cy="19190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308194" y="3349654"/>
            <a:ext cx="0" cy="17557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558286" y="2453640"/>
          <a:ext cx="1184915" cy="43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584">
                <a:tc>
                  <a:txBody>
                    <a:bodyPr/>
                    <a:lstStyle/>
                    <a:p>
                      <a:r>
                        <a:rPr lang="en-US" sz="1200" dirty="0"/>
                        <a:t>Mic 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33CC"/>
                          </a:solidFill>
                          <a:sym typeface="Symbol"/>
                        </a:rPr>
                        <a:t>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33CC"/>
                          </a:solidFill>
                          <a:sym typeface="Symbol"/>
                        </a:rPr>
                        <a:t>(deg.)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29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083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083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835152" y="6442073"/>
            <a:ext cx="330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Acquisition Frequency = 204.8kHz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C07CDAD-B205-4B5F-9136-518E1987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451" y="58275"/>
            <a:ext cx="8229600" cy="85553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stellar" panose="020A0402060406010301" pitchFamily="18" charset="0"/>
              </a:rPr>
              <a:t>Far-field Acoustic Measurements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A95E3F43-DC65-4AA8-80CC-E76A16AE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22591"/>
            <a:ext cx="9144000" cy="46039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defTabSz="914377" eaLnBrk="0" hangingPunct="0">
              <a:defRPr/>
            </a:pPr>
            <a:endParaRPr lang="en-US" sz="2400">
              <a:solidFill>
                <a:srgbClr val="800000"/>
              </a:solidFill>
              <a:latin typeface="Calibri"/>
              <a:cs typeface="Times CE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B847C5-B578-4851-B31C-7B3E496167D5}"/>
              </a:ext>
            </a:extLst>
          </p:cNvPr>
          <p:cNvCxnSpPr/>
          <p:nvPr/>
        </p:nvCxnSpPr>
        <p:spPr>
          <a:xfrm>
            <a:off x="2630078" y="1243104"/>
            <a:ext cx="0" cy="8842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8E2CA4-41A0-4A83-9FAF-162154006394}"/>
              </a:ext>
            </a:extLst>
          </p:cNvPr>
          <p:cNvCxnSpPr>
            <a:cxnSpLocks/>
          </p:cNvCxnSpPr>
          <p:nvPr/>
        </p:nvCxnSpPr>
        <p:spPr>
          <a:xfrm flipH="1">
            <a:off x="1780866" y="1625216"/>
            <a:ext cx="165654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01EB32-71E2-43B5-AF03-6F81079E2FB2}"/>
              </a:ext>
            </a:extLst>
          </p:cNvPr>
          <p:cNvSpPr txBox="1"/>
          <p:nvPr/>
        </p:nvSpPr>
        <p:spPr>
          <a:xfrm>
            <a:off x="9900237" y="3995094"/>
            <a:ext cx="2199994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/>
              <a:t>Data File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.mat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Contains variable “p” with pressure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column of data corresponds to one microphone.</a:t>
            </a:r>
          </a:p>
        </p:txBody>
      </p:sp>
    </p:spTree>
    <p:extLst>
      <p:ext uri="{BB962C8B-B14F-4D97-AF65-F5344CB8AC3E}">
        <p14:creationId xmlns:p14="http://schemas.microsoft.com/office/powerpoint/2010/main" val="31460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3" y="71031"/>
            <a:ext cx="7886700" cy="5683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988562" y="5249221"/>
            <a:ext cx="6214876" cy="1277273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9585" lvl="1" defTabSz="609585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Mics: ¼” B&amp;K 4954 Free-field Condenser Mics </a:t>
            </a:r>
          </a:p>
          <a:p>
            <a:pPr marL="609585" lvl="1" defTabSz="609585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Acquisition Frequency = 204.8kHz</a:t>
            </a:r>
          </a:p>
          <a:p>
            <a:pPr marL="609585" lvl="1" defTabSz="609585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Linear array of 31 mics with 1” spacing between the mics</a:t>
            </a:r>
          </a:p>
          <a:p>
            <a:pPr marL="609585" lvl="1" defTabSz="609585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Array is at 15 degrees angle to the non-expanding side of the nozzle.</a:t>
            </a:r>
          </a:p>
          <a:p>
            <a:pPr marL="609585" lvl="1" defTabSz="609585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Array traverses perpendicular to the microphone array at steps of 1” for 20”.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65936" y="7840"/>
            <a:ext cx="8229600" cy="855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2400" b="1" dirty="0">
                <a:solidFill>
                  <a:srgbClr val="0070C0"/>
                </a:solidFill>
                <a:latin typeface="Castellar" panose="020A0402060406010301" pitchFamily="18" charset="0"/>
              </a:rPr>
              <a:t>Near-field Microphone Arrangement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DE3E2D6-DC59-4DFF-8F4C-7E3C2B04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22591"/>
            <a:ext cx="9144000" cy="46039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defTabSz="914377" eaLnBrk="0" hangingPunct="0">
              <a:defRPr/>
            </a:pPr>
            <a:endParaRPr lang="en-US" sz="2400">
              <a:solidFill>
                <a:srgbClr val="800000"/>
              </a:solidFill>
              <a:latin typeface="Calibri"/>
              <a:cs typeface="Times C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13112-BE90-4DA9-9875-D28F8F11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2066355A-084C-D24E-9AD2-7E4FC41EA627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609585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891830-3B1F-452B-9A12-F1024A5DEE22}"/>
              </a:ext>
            </a:extLst>
          </p:cNvPr>
          <p:cNvGrpSpPr/>
          <p:nvPr/>
        </p:nvGrpSpPr>
        <p:grpSpPr>
          <a:xfrm>
            <a:off x="1303506" y="1115299"/>
            <a:ext cx="5738653" cy="4054475"/>
            <a:chOff x="2445414" y="903702"/>
            <a:chExt cx="4303990" cy="3040856"/>
          </a:xfrm>
        </p:grpSpPr>
        <p:grpSp>
          <p:nvGrpSpPr>
            <p:cNvPr id="3" name="Group 2"/>
            <p:cNvGrpSpPr/>
            <p:nvPr/>
          </p:nvGrpSpPr>
          <p:grpSpPr>
            <a:xfrm>
              <a:off x="2445414" y="903702"/>
              <a:ext cx="4303990" cy="3040856"/>
              <a:chOff x="1883192" y="689948"/>
              <a:chExt cx="5738653" cy="4054475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3192" y="689948"/>
                <a:ext cx="5632450" cy="405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V="1">
                <a:off x="3763679" y="2792442"/>
                <a:ext cx="1957737" cy="6928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458088" y="2347853"/>
                <a:ext cx="57259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1.5”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86910" y="4098081"/>
                <a:ext cx="2682722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Mic Array on along </a:t>
                </a:r>
                <a:r>
                  <a:rPr lang="en-US" altLang="en-US" sz="1800" b="1" dirty="0">
                    <a:solidFill>
                      <a:srgbClr val="FFFF00"/>
                    </a:solidFill>
                  </a:rPr>
                  <a:t>ɸ = 0</a:t>
                </a:r>
                <a:r>
                  <a:rPr lang="en-US" altLang="en-US" sz="1800" b="1" dirty="0">
                    <a:solidFill>
                      <a:srgbClr val="FFFF00"/>
                    </a:solidFill>
                    <a:sym typeface="Symbol"/>
                  </a:rPr>
                  <a:t>,</a:t>
                </a:r>
              </a:p>
              <a:p>
                <a:pPr algn="ctr" defTabSz="609585"/>
                <a:r>
                  <a:rPr lang="en-US" altLang="en-US" dirty="0">
                    <a:solidFill>
                      <a:srgbClr val="FFFF00"/>
                    </a:solidFill>
                    <a:sym typeface="Symbol"/>
                  </a:rPr>
                  <a:t>Minor axis plane</a:t>
                </a:r>
                <a:endParaRPr lang="en-US" altLang="en-US" sz="18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2175960" y="2596553"/>
                <a:ext cx="4606505" cy="21314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584036" y="2792442"/>
                <a:ext cx="73815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FLOW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037304" y="1268083"/>
                <a:ext cx="5584541" cy="135434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515508" y="2277374"/>
                <a:ext cx="0" cy="439812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/>
              <p:cNvSpPr/>
              <p:nvPr/>
            </p:nvSpPr>
            <p:spPr>
              <a:xfrm>
                <a:off x="2633812" y="2471402"/>
                <a:ext cx="215007" cy="321040"/>
              </a:xfrm>
              <a:prstGeom prst="arc">
                <a:avLst>
                  <a:gd name="adj1" fmla="val 16157080"/>
                  <a:gd name="adj2" fmla="val 4810497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09585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771185" y="2374368"/>
                <a:ext cx="51167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15</a:t>
                </a:r>
                <a:r>
                  <a:rPr lang="en-US" dirty="0">
                    <a:solidFill>
                      <a:srgbClr val="FFFF00"/>
                    </a:solidFill>
                    <a:latin typeface="Calibri"/>
                    <a:sym typeface="Symbol"/>
                  </a:rPr>
                  <a:t></a:t>
                </a: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581935" y="3350180"/>
                <a:ext cx="1710661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Ramp(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absent in </a:t>
                </a:r>
              </a:p>
              <a:p>
                <a:pPr defTabSz="609585"/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baseline case</a:t>
                </a:r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)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4132299" y="3091199"/>
                <a:ext cx="491491" cy="437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704939" y="3442934"/>
                <a:ext cx="1197957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Nozzle Exit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303917" y="2861726"/>
                <a:ext cx="211591" cy="6674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4115351" y="1753319"/>
                <a:ext cx="342356" cy="99204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4089972" y="1470247"/>
                <a:ext cx="397866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1”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93D938-F272-4E26-922D-BF0E51EE2C71}"/>
                  </a:ext>
                </a:extLst>
              </p:cNvPr>
              <p:cNvSpPr txBox="1"/>
              <p:nvPr/>
            </p:nvSpPr>
            <p:spPr>
              <a:xfrm rot="4596293">
                <a:off x="2332557" y="976996"/>
                <a:ext cx="1096967" cy="646331"/>
              </a:xfrm>
              <a:prstGeom prst="rect">
                <a:avLst/>
              </a:prstGeom>
              <a:solidFill>
                <a:srgbClr val="FF0000"/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Traverse</a:t>
                </a:r>
              </a:p>
              <a:p>
                <a:pPr defTabSz="609585"/>
                <a:r>
                  <a:rPr lang="en-US" dirty="0">
                    <a:solidFill>
                      <a:srgbClr val="FFFF00"/>
                    </a:solidFill>
                    <a:latin typeface="Calibri"/>
                  </a:rPr>
                  <a:t> Direction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C23FF97-096D-48A4-B9BA-0C8FB221F9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4778" y="1069936"/>
              <a:ext cx="187942" cy="76030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5AC750-F759-4251-9350-BF1D9F6C438D}"/>
              </a:ext>
            </a:extLst>
          </p:cNvPr>
          <p:cNvGrpSpPr/>
          <p:nvPr/>
        </p:nvGrpSpPr>
        <p:grpSpPr>
          <a:xfrm>
            <a:off x="7654735" y="1917465"/>
            <a:ext cx="3017267" cy="2641313"/>
            <a:chOff x="4577944" y="3256534"/>
            <a:chExt cx="3017267" cy="2641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8F79D2-A618-40FC-AC5C-9C57D4D2D339}"/>
                </a:ext>
              </a:extLst>
            </p:cNvPr>
            <p:cNvSpPr txBox="1"/>
            <p:nvPr/>
          </p:nvSpPr>
          <p:spPr>
            <a:xfrm>
              <a:off x="5793780" y="5236060"/>
              <a:ext cx="412292" cy="254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>
                <a:defRPr/>
              </a:pPr>
              <a:r>
                <a:rPr lang="en-US" sz="1051" dirty="0">
                  <a:solidFill>
                    <a:prstClr val="black"/>
                  </a:solidFill>
                  <a:latin typeface="Calibri" panose="020F0502020204030204"/>
                </a:rPr>
                <a:t>1.5”</a:t>
              </a: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88632E36-08B2-44DF-83FE-BC91D96CE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6" t="44658" r="5768" b="31555"/>
            <a:stretch/>
          </p:blipFill>
          <p:spPr bwMode="auto">
            <a:xfrm>
              <a:off x="4577944" y="5434602"/>
              <a:ext cx="1060853" cy="46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750481-8E8B-4A04-BCAB-2DCB915796DA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56" y="5513383"/>
              <a:ext cx="6230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7DD454E6-0CC7-4616-8D38-134CE6D26B9C}"/>
                </a:ext>
              </a:extLst>
            </p:cNvPr>
            <p:cNvSpPr/>
            <p:nvPr/>
          </p:nvSpPr>
          <p:spPr>
            <a:xfrm rot="2064219">
              <a:off x="4948859" y="5308513"/>
              <a:ext cx="196584" cy="2170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30A0DA-4ED9-488E-9C1F-4C5107817FFE}"/>
                </a:ext>
              </a:extLst>
            </p:cNvPr>
            <p:cNvSpPr txBox="1"/>
            <p:nvPr/>
          </p:nvSpPr>
          <p:spPr>
            <a:xfrm>
              <a:off x="5071667" y="5247276"/>
              <a:ext cx="385042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100" dirty="0">
                  <a:solidFill>
                    <a:prstClr val="black"/>
                  </a:solidFill>
                  <a:latin typeface="Calibri"/>
                  <a:sym typeface="Symbol"/>
                </a:rPr>
                <a:t></a:t>
              </a:r>
              <a:endParaRPr lang="en-US" sz="11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943B9CA-0E27-4F72-893E-43081FAD43E9}"/>
                </a:ext>
              </a:extLst>
            </p:cNvPr>
            <p:cNvGrpSpPr/>
            <p:nvPr/>
          </p:nvGrpSpPr>
          <p:grpSpPr>
            <a:xfrm>
              <a:off x="4591567" y="3326898"/>
              <a:ext cx="2697789" cy="1999936"/>
              <a:chOff x="4471348" y="3155644"/>
              <a:chExt cx="2697789" cy="199993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F74BCB-F130-4883-A5DD-77CDF9B4A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4557" y="3290895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0A57891-0662-464A-838A-699DFC87A3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9186" y="3666436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FF1F729-872A-458A-BE2C-5F41BD7292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4623" y="3740150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0B76F63-4F99-44E5-9B20-BB111FB06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6947" y="3815398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BF4A504-090C-41B4-A586-5D34A3E6F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1401" y="3715273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945E65-847E-4834-8152-89D1C51E2135}"/>
                  </a:ext>
                </a:extLst>
              </p:cNvPr>
              <p:cNvSpPr/>
              <p:nvPr/>
            </p:nvSpPr>
            <p:spPr>
              <a:xfrm rot="20782190">
                <a:off x="4615525" y="3430048"/>
                <a:ext cx="2426758" cy="14820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DCC803D-8B74-499F-9966-D125837374F2}"/>
                  </a:ext>
                </a:extLst>
              </p:cNvPr>
              <p:cNvCxnSpPr>
                <a:cxnSpLocks/>
                <a:stCxn id="61" idx="0"/>
                <a:endCxn id="61" idx="2"/>
              </p:cNvCxnSpPr>
              <p:nvPr/>
            </p:nvCxnSpPr>
            <p:spPr>
              <a:xfrm>
                <a:off x="5654279" y="3450917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632E14B-2C8A-4D48-A97D-EA79F0F25919}"/>
                  </a:ext>
                </a:extLst>
              </p:cNvPr>
              <p:cNvCxnSpPr>
                <a:cxnSpLocks/>
                <a:stCxn id="61" idx="1"/>
                <a:endCxn id="61" idx="3"/>
              </p:cNvCxnSpPr>
              <p:nvPr/>
            </p:nvCxnSpPr>
            <p:spPr>
              <a:xfrm flipV="1">
                <a:off x="4649697" y="3885134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CA5E241-BB2E-49A3-B741-AC2373544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1605" y="3466864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2EFBBC9-99C4-4C5E-A40D-6D05526044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1250" y="3182623"/>
                <a:ext cx="2205522" cy="5348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8E1DD23-F08B-4533-AD59-F8679FD36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1930" y="3482811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9A9CD71-6B25-48E1-9B92-61BE49D815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4325" y="3499126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07DA70-D4CA-4DCA-85FF-5C863A079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6273" y="3521734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51F11B1-1B13-4E69-865F-C66AF220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792" y="3538823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4B0D32B-7551-4182-8F02-AD7E7FA52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0187" y="3555138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DC7596E-E9B7-4628-A337-97E5FB765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2135" y="3577746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B10A0B7-7D5C-4345-9021-ABFDB2AFB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4417" y="360230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109EC94-6100-4307-A6DD-EE93A5954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6812" y="3618615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3111730-3524-4831-BFF5-591BCE16A5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8760" y="3641223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8F5F476-CBE3-46F6-8D12-A08F8A74C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6733" y="3660403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3D97484-7D4B-4664-A23B-E5ECB92C02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7058" y="367635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16B53A-1057-47BF-8DF4-E9762D9DE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9453" y="3692665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94B4E34-7FC1-47E9-ADE0-F3E9A04F6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8649" y="3186674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50518B1-5022-4D86-8D96-CA288B56B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5975" y="3202621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EB3F865-29B8-4D18-88BD-17B479863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6300" y="3218568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925A747-243F-4305-96F1-83F2020F7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8695" y="3234883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FEA9303-7B9F-418F-9F78-E6512B69B4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1837" y="3258633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C94BAA2-86DE-4BD0-AFC3-1D5F24F0D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162" y="327458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8BC119F-BBD6-4A17-BE27-42B981408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8462" y="332211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F49F4B3-1CE3-4523-92E1-562946E85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8787" y="3338057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562506C-D7BF-49CE-99FA-419E65CE0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1182" y="3354372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77E9AE1-3201-418B-958C-770295E29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3130" y="337698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22AF47C-3C9D-47BB-9648-374986FC7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1103" y="339616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C97D68D-BF46-4E30-B626-70A7E5E8A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1428" y="3412107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F7BC839-71CC-4450-B336-7E741B09C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3823" y="3428422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360D496-40A0-4E2A-8E36-40377DC28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5771" y="3451030"/>
                <a:ext cx="349250" cy="1440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157B923-2152-4007-AD8A-3C1646BB85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3792" y="3521166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F6E38D3-71C4-43F8-8162-05789FF0BF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6116" y="3596414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0D3B326-AB0C-4B49-A747-D963AC843E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8355" y="3447452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7C79A96-8B70-4500-A3AD-C7C880512D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2179" y="3374628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9D54135-E6CF-4B97-8CDD-2AA8FCB19F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6785" y="3229358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43F7CB2-D891-4699-846A-E07C7F2512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109" y="3304606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B29F19A-01B2-4569-B205-FF65D46BE0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1348" y="3155644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8233E78-64C1-499E-95BE-E76FD15670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0212" y="4320848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2E5FD60-726D-4B52-96FC-D8F31A0BF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5649" y="4394562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9F17CA4-F52F-4FDE-BFAB-DD37EDA73F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7973" y="4469810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2C000C4-3E86-4120-AAAF-2F674B198A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0723" y="4539546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A39D3B8-9634-4BAD-9999-B855C2A9A8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4818" y="4175578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39E1CBB-ADCA-428E-A7B6-8D767A4177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7142" y="4250826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23D7CA1-55AD-443E-BA20-3D9741AC7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9381" y="4101864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D62D140-655C-40C8-883C-079B83F6A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3205" y="4029040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06293B9-EC17-47BB-B888-FAD0C38AC5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0135" y="3959018"/>
                <a:ext cx="2358414" cy="571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3322E4B-A98B-4E0B-99C5-C280114FA587}"/>
                </a:ext>
              </a:extLst>
            </p:cNvPr>
            <p:cNvCxnSpPr>
              <a:cxnSpLocks/>
            </p:cNvCxnSpPr>
            <p:nvPr/>
          </p:nvCxnSpPr>
          <p:spPr>
            <a:xfrm>
              <a:off x="7042847" y="3290404"/>
              <a:ext cx="351278" cy="14533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147E71-0546-4FCF-B8E2-D2D127A3CF52}"/>
                </a:ext>
              </a:extLst>
            </p:cNvPr>
            <p:cNvSpPr txBox="1"/>
            <p:nvPr/>
          </p:nvSpPr>
          <p:spPr>
            <a:xfrm rot="20739871">
              <a:off x="7206963" y="3809594"/>
              <a:ext cx="388248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20”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4B7D9C-5F7E-4835-ACEB-4F654B0B9BCD}"/>
                </a:ext>
              </a:extLst>
            </p:cNvPr>
            <p:cNvSpPr txBox="1"/>
            <p:nvPr/>
          </p:nvSpPr>
          <p:spPr>
            <a:xfrm rot="20765563">
              <a:off x="5510593" y="3315067"/>
              <a:ext cx="388248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30”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AEB80E3-82FB-4F57-BB42-65E17E56E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944" y="3256534"/>
              <a:ext cx="2324527" cy="5468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EF7E25-159F-4F1F-8BD5-4ADB9DA8DCAA}"/>
                </a:ext>
              </a:extLst>
            </p:cNvPr>
            <p:cNvSpPr txBox="1"/>
            <p:nvPr/>
          </p:nvSpPr>
          <p:spPr>
            <a:xfrm rot="20782916">
              <a:off x="5061743" y="4170629"/>
              <a:ext cx="1908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Near-field Microphone Grid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EE512F-3984-4EA1-AB90-3CD546C9192C}"/>
                </a:ext>
              </a:extLst>
            </p:cNvPr>
            <p:cNvSpPr txBox="1"/>
            <p:nvPr/>
          </p:nvSpPr>
          <p:spPr>
            <a:xfrm>
              <a:off x="5376053" y="5302439"/>
              <a:ext cx="2535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DA24CB4-85AD-41A3-940A-CC21895AA566}"/>
                </a:ext>
              </a:extLst>
            </p:cNvPr>
            <p:cNvCxnSpPr>
              <a:cxnSpLocks/>
            </p:cNvCxnSpPr>
            <p:nvPr/>
          </p:nvCxnSpPr>
          <p:spPr>
            <a:xfrm>
              <a:off x="5572116" y="5582195"/>
              <a:ext cx="207454" cy="638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049DD83-2644-43E8-AB84-B5A805A362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5334" y="5364904"/>
              <a:ext cx="1" cy="21834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DA64CC-4A91-480C-930D-D21B899AE105}"/>
                </a:ext>
              </a:extLst>
            </p:cNvPr>
            <p:cNvSpPr txBox="1"/>
            <p:nvPr/>
          </p:nvSpPr>
          <p:spPr>
            <a:xfrm>
              <a:off x="5647868" y="5542378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9ABB480-CF01-4F2B-8BB6-343966F8FC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0942" y="5215319"/>
              <a:ext cx="2736" cy="2959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98E9490-AA6F-4BEC-95DB-D608BA7EE4B7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60" y="5212938"/>
              <a:ext cx="6230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3300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254</Words>
  <Application>Microsoft Office PowerPoint</Application>
  <PresentationFormat>Widescreen</PresentationFormat>
  <Paragraphs>91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Castellar</vt:lpstr>
      <vt:lpstr>Symbol</vt:lpstr>
      <vt:lpstr>Times New Roman</vt:lpstr>
      <vt:lpstr>1_Office Theme</vt:lpstr>
      <vt:lpstr>3_Office Theme</vt:lpstr>
      <vt:lpstr>PowerPoint Presentation</vt:lpstr>
      <vt:lpstr>Far-field Acoustic Measurements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Far-field Acoustic Measurement Setup</dc:title>
  <dc:creator>Bhupatindra</dc:creator>
  <cp:lastModifiedBy>Bhupatindra</cp:lastModifiedBy>
  <cp:revision>9</cp:revision>
  <dcterms:created xsi:type="dcterms:W3CDTF">2022-01-31T23:52:28Z</dcterms:created>
  <dcterms:modified xsi:type="dcterms:W3CDTF">2022-02-01T00:29:07Z</dcterms:modified>
</cp:coreProperties>
</file>